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5" r:id="rId1"/>
  </p:sldMasterIdLst>
  <p:notesMasterIdLst>
    <p:notesMasterId r:id="rId3"/>
  </p:notesMasterIdLst>
  <p:sldIdLst>
    <p:sldId id="262" r:id="rId2"/>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1187" autoAdjust="0"/>
  </p:normalViewPr>
  <p:slideViewPr>
    <p:cSldViewPr>
      <p:cViewPr varScale="1">
        <p:scale>
          <a:sx n="101" d="100"/>
          <a:sy n="101" d="100"/>
        </p:scale>
        <p:origin x="-18"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6967"/>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8" y="0"/>
            <a:ext cx="2949787" cy="496967"/>
          </a:xfrm>
          <a:prstGeom prst="rect">
            <a:avLst/>
          </a:prstGeom>
        </p:spPr>
        <p:txBody>
          <a:bodyPr vert="horz" lIns="91440" tIns="45720" rIns="91440" bIns="45720" rtlCol="0"/>
          <a:lstStyle>
            <a:lvl1pPr algn="r">
              <a:defRPr sz="1200"/>
            </a:lvl1pPr>
          </a:lstStyle>
          <a:p>
            <a:fld id="{7C692E22-9A6C-44B6-BC10-2392B89E103B}" type="datetimeFigureOut">
              <a:rPr kumimoji="1" lang="ja-JP" altLang="en-US" smtClean="0"/>
              <a:t>2017/4/13</a:t>
            </a:fld>
            <a:endParaRPr kumimoji="1" lang="ja-JP" altLang="en-US"/>
          </a:p>
        </p:txBody>
      </p:sp>
      <p:sp>
        <p:nvSpPr>
          <p:cNvPr id="4" name="スライド イメージ プレースホルダー 3"/>
          <p:cNvSpPr>
            <a:spLocks noGrp="1" noRot="1" noChangeAspect="1"/>
          </p:cNvSpPr>
          <p:nvPr>
            <p:ph type="sldImg" idx="2"/>
          </p:nvPr>
        </p:nvSpPr>
        <p:spPr>
          <a:xfrm>
            <a:off x="920750" y="746125"/>
            <a:ext cx="4965700" cy="37258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0720" y="4721186"/>
            <a:ext cx="5445760" cy="4472702"/>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646"/>
            <a:ext cx="2949787" cy="49696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8" y="9440646"/>
            <a:ext cx="2949787" cy="496967"/>
          </a:xfrm>
          <a:prstGeom prst="rect">
            <a:avLst/>
          </a:prstGeom>
        </p:spPr>
        <p:txBody>
          <a:bodyPr vert="horz" lIns="91440" tIns="45720" rIns="91440" bIns="45720" rtlCol="0" anchor="b"/>
          <a:lstStyle>
            <a:lvl1pPr algn="r">
              <a:defRPr sz="1200"/>
            </a:lvl1pPr>
          </a:lstStyle>
          <a:p>
            <a:fld id="{95D1D8CF-9848-42F8-A6CE-FC305448E913}" type="slidenum">
              <a:rPr kumimoji="1" lang="ja-JP" altLang="en-US" smtClean="0"/>
              <a:t>‹#›</a:t>
            </a:fld>
            <a:endParaRPr kumimoji="1" lang="ja-JP" altLang="en-US"/>
          </a:p>
        </p:txBody>
      </p:sp>
    </p:spTree>
    <p:extLst>
      <p:ext uri="{BB962C8B-B14F-4D97-AF65-F5344CB8AC3E}">
        <p14:creationId xmlns:p14="http://schemas.microsoft.com/office/powerpoint/2010/main" val="3940345271"/>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9"/>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B2F137F8-EEDB-4F59-B30A-7E0FE31D7C5D}" type="datetime1">
              <a:rPr kumimoji="1" lang="ja-JP" altLang="en-US" smtClean="0"/>
              <a:t>2017/4/13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pPr>
              <a:defRPr/>
            </a:pPr>
            <a:fld id="{7F2F0319-8518-4812-8CF8-B5DD1CFA07B7}" type="slidenum">
              <a:rPr lang="en-US" altLang="ja-JP" smtClean="0"/>
              <a:pPr>
                <a:defRPr/>
              </a:pPr>
              <a:t>‹#›</a:t>
            </a:fld>
            <a:endParaRPr lang="en-US" altLang="ja-JP" dirty="0"/>
          </a:p>
        </p:txBody>
      </p:sp>
    </p:spTree>
    <p:extLst>
      <p:ext uri="{BB962C8B-B14F-4D97-AF65-F5344CB8AC3E}">
        <p14:creationId xmlns:p14="http://schemas.microsoft.com/office/powerpoint/2010/main" val="6253667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3B670B74-81B9-4CE8-8870-81269E22255F}" type="datetime1">
              <a:rPr kumimoji="1" lang="ja-JP" altLang="en-US" smtClean="0"/>
              <a:t>2017/4/13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pPr>
              <a:defRPr/>
            </a:pPr>
            <a:fld id="{74485565-7062-45A8-A3C5-340FE9D63B51}" type="slidenum">
              <a:rPr lang="en-US" altLang="ja-JP" smtClean="0"/>
              <a:pPr>
                <a:defRPr/>
              </a:pPr>
              <a:t>‹#›</a:t>
            </a:fld>
            <a:endParaRPr lang="en-US" altLang="ja-JP" dirty="0"/>
          </a:p>
        </p:txBody>
      </p:sp>
    </p:spTree>
    <p:extLst>
      <p:ext uri="{BB962C8B-B14F-4D97-AF65-F5344CB8AC3E}">
        <p14:creationId xmlns:p14="http://schemas.microsoft.com/office/powerpoint/2010/main" val="13183294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9"/>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9"/>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AFD1E56F-2C5F-4972-ABA3-83E048057705}" type="datetime1">
              <a:rPr kumimoji="1" lang="ja-JP" altLang="en-US" smtClean="0"/>
              <a:t>2017/4/13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pPr>
              <a:defRPr/>
            </a:pPr>
            <a:fld id="{5DD30E9F-8E6B-41A9-8BDB-0DFE1D220542}" type="slidenum">
              <a:rPr lang="en-US" altLang="ja-JP" smtClean="0"/>
              <a:pPr>
                <a:defRPr/>
              </a:pPr>
              <a:t>‹#›</a:t>
            </a:fld>
            <a:endParaRPr lang="en-US" altLang="ja-JP" dirty="0"/>
          </a:p>
        </p:txBody>
      </p:sp>
    </p:spTree>
    <p:extLst>
      <p:ext uri="{BB962C8B-B14F-4D97-AF65-F5344CB8AC3E}">
        <p14:creationId xmlns:p14="http://schemas.microsoft.com/office/powerpoint/2010/main" val="97401487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ユーザー設定レイアウ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FC76E15C-94E9-4039-B03F-107AF06E8CEC}" type="datetime1">
              <a:rPr lang="ja-JP" altLang="en-US" smtClean="0"/>
              <a:t>2017/4/13</a:t>
            </a:fld>
            <a:endParaRPr lang="ja-JP" altLang="en-US" dirty="0"/>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D9550142-B990-490A-A107-ED7302A7FD52}" type="slidenum">
              <a:rPr lang="ja-JP" altLang="en-US" smtClean="0"/>
              <a:pPr/>
              <a:t>‹#›</a:t>
            </a:fld>
            <a:endParaRPr lang="ja-JP" altLang="en-US" dirty="0"/>
          </a:p>
        </p:txBody>
      </p:sp>
    </p:spTree>
    <p:extLst>
      <p:ext uri="{BB962C8B-B14F-4D97-AF65-F5344CB8AC3E}">
        <p14:creationId xmlns:p14="http://schemas.microsoft.com/office/powerpoint/2010/main" val="16010486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B2708AC2-B072-4F78-A25B-37684EDEAF6F}" type="datetime1">
              <a:rPr kumimoji="1" lang="ja-JP" altLang="en-US" smtClean="0"/>
              <a:t>2017/4/13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pPr>
              <a:defRPr/>
            </a:pPr>
            <a:fld id="{08A2513B-62A4-4C0C-B3BC-F9505667324E}" type="slidenum">
              <a:rPr lang="en-US" altLang="ja-JP" smtClean="0"/>
              <a:pPr>
                <a:defRPr/>
              </a:pPr>
              <a:t>‹#›</a:t>
            </a:fld>
            <a:endParaRPr lang="en-US" altLang="ja-JP" dirty="0"/>
          </a:p>
        </p:txBody>
      </p:sp>
    </p:spTree>
    <p:extLst>
      <p:ext uri="{BB962C8B-B14F-4D97-AF65-F5344CB8AC3E}">
        <p14:creationId xmlns:p14="http://schemas.microsoft.com/office/powerpoint/2010/main" val="13703342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4"/>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AB03C81F-1B16-4EB4-94B8-E4C0CE6F048E}" type="datetime1">
              <a:rPr kumimoji="1" lang="ja-JP" altLang="en-US" smtClean="0"/>
              <a:t>2017/4/13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pPr>
              <a:defRPr/>
            </a:pPr>
            <a:fld id="{BAC69F36-5A63-4BAA-BA14-5577857F8742}" type="slidenum">
              <a:rPr lang="en-US" altLang="ja-JP" smtClean="0"/>
              <a:pPr>
                <a:defRPr/>
              </a:pPr>
              <a:t>‹#›</a:t>
            </a:fld>
            <a:endParaRPr lang="en-US" altLang="ja-JP" dirty="0"/>
          </a:p>
        </p:txBody>
      </p:sp>
    </p:spTree>
    <p:extLst>
      <p:ext uri="{BB962C8B-B14F-4D97-AF65-F5344CB8AC3E}">
        <p14:creationId xmlns:p14="http://schemas.microsoft.com/office/powerpoint/2010/main" val="1299431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4"/>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4"/>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68181B34-9CC5-47AA-8DB5-A34CAD567468}" type="datetime1">
              <a:rPr kumimoji="1" lang="ja-JP" altLang="en-US" smtClean="0"/>
              <a:t>2017/4/13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pPr>
              <a:defRPr/>
            </a:pPr>
            <a:fld id="{8B504B0A-090E-4CB6-9E3C-F60F175A8498}" type="slidenum">
              <a:rPr lang="en-US" altLang="ja-JP" smtClean="0"/>
              <a:pPr>
                <a:defRPr/>
              </a:pPr>
              <a:t>‹#›</a:t>
            </a:fld>
            <a:endParaRPr lang="en-US" altLang="ja-JP" dirty="0"/>
          </a:p>
        </p:txBody>
      </p:sp>
    </p:spTree>
    <p:extLst>
      <p:ext uri="{BB962C8B-B14F-4D97-AF65-F5344CB8AC3E}">
        <p14:creationId xmlns:p14="http://schemas.microsoft.com/office/powerpoint/2010/main" val="7598680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7"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7"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2432DEE9-5B83-48CA-A1A6-598FB590C759}" type="datetime1">
              <a:rPr kumimoji="1" lang="ja-JP" altLang="en-US" smtClean="0"/>
              <a:t>2017/4/13</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pPr>
              <a:defRPr/>
            </a:pPr>
            <a:fld id="{ED54E30C-EF10-4BAF-8CFE-DFC57482C429}" type="slidenum">
              <a:rPr lang="en-US" altLang="ja-JP" smtClean="0"/>
              <a:pPr>
                <a:defRPr/>
              </a:pPr>
              <a:t>‹#›</a:t>
            </a:fld>
            <a:endParaRPr lang="en-US" altLang="ja-JP" dirty="0"/>
          </a:p>
        </p:txBody>
      </p:sp>
    </p:spTree>
    <p:extLst>
      <p:ext uri="{BB962C8B-B14F-4D97-AF65-F5344CB8AC3E}">
        <p14:creationId xmlns:p14="http://schemas.microsoft.com/office/powerpoint/2010/main" val="19912752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FFCD1BE6-8989-4458-B82E-FC21F75894EB}" type="datetime1">
              <a:rPr kumimoji="1" lang="ja-JP" altLang="en-US" smtClean="0"/>
              <a:t>2017/4/13</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pPr>
              <a:defRPr/>
            </a:pPr>
            <a:fld id="{41D7323F-511E-4E8C-9E23-E4507E5697A6}" type="slidenum">
              <a:rPr lang="en-US" altLang="ja-JP" smtClean="0"/>
              <a:pPr>
                <a:defRPr/>
              </a:pPr>
              <a:t>‹#›</a:t>
            </a:fld>
            <a:endParaRPr lang="en-US" altLang="ja-JP" dirty="0"/>
          </a:p>
        </p:txBody>
      </p:sp>
    </p:spTree>
    <p:extLst>
      <p:ext uri="{BB962C8B-B14F-4D97-AF65-F5344CB8AC3E}">
        <p14:creationId xmlns:p14="http://schemas.microsoft.com/office/powerpoint/2010/main" val="33403641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C842BE79-658B-45F6-9485-092481352231}" type="datetime1">
              <a:rPr kumimoji="1" lang="ja-JP" altLang="en-US" smtClean="0"/>
              <a:t>2017/4/13</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pPr>
              <a:defRPr/>
            </a:pPr>
            <a:fld id="{45A188A5-96F2-47FA-AD4A-C38DEA0ACAD4}" type="slidenum">
              <a:rPr lang="en-US" altLang="ja-JP" smtClean="0"/>
              <a:pPr>
                <a:defRPr/>
              </a:pPr>
              <a:t>‹#›</a:t>
            </a:fld>
            <a:endParaRPr lang="en-US" altLang="ja-JP" dirty="0"/>
          </a:p>
        </p:txBody>
      </p:sp>
    </p:spTree>
    <p:extLst>
      <p:ext uri="{BB962C8B-B14F-4D97-AF65-F5344CB8AC3E}">
        <p14:creationId xmlns:p14="http://schemas.microsoft.com/office/powerpoint/2010/main" val="9332178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1" y="273052"/>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2"/>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C0CA9D4E-03EF-46C4-9B64-9719565C87FA}" type="datetime1">
              <a:rPr kumimoji="1" lang="ja-JP" altLang="en-US" smtClean="0"/>
              <a:t>2017/4/13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pPr>
              <a:defRPr/>
            </a:pPr>
            <a:fld id="{7AD72E18-FB07-424F-A2F1-877E3B20775A}" type="slidenum">
              <a:rPr lang="en-US" altLang="ja-JP" smtClean="0"/>
              <a:pPr>
                <a:defRPr/>
              </a:pPr>
              <a:t>‹#›</a:t>
            </a:fld>
            <a:endParaRPr lang="en-US" altLang="ja-JP" dirty="0"/>
          </a:p>
        </p:txBody>
      </p:sp>
    </p:spTree>
    <p:extLst>
      <p:ext uri="{BB962C8B-B14F-4D97-AF65-F5344CB8AC3E}">
        <p14:creationId xmlns:p14="http://schemas.microsoft.com/office/powerpoint/2010/main" val="7138033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CC6C2CD7-0880-4E5E-8C75-334FDB9CF0D6}" type="datetime1">
              <a:rPr kumimoji="1" lang="ja-JP" altLang="en-US" smtClean="0"/>
              <a:t>2017/4/13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pPr>
              <a:defRPr/>
            </a:pPr>
            <a:fld id="{39F87D14-7711-41E1-91A5-CD6459151B05}" type="slidenum">
              <a:rPr lang="en-US" altLang="ja-JP" smtClean="0"/>
              <a:pPr>
                <a:defRPr/>
              </a:pPr>
              <a:t>‹#›</a:t>
            </a:fld>
            <a:endParaRPr lang="en-US" altLang="ja-JP" dirty="0"/>
          </a:p>
        </p:txBody>
      </p:sp>
    </p:spTree>
    <p:extLst>
      <p:ext uri="{BB962C8B-B14F-4D97-AF65-F5344CB8AC3E}">
        <p14:creationId xmlns:p14="http://schemas.microsoft.com/office/powerpoint/2010/main" val="25494524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4"/>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4"/>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48D5669-C9D4-45B9-8F1F-11A22DDB4475}" type="datetime1">
              <a:rPr kumimoji="1" lang="ja-JP" altLang="en-US" smtClean="0"/>
              <a:t>2017/4/13</a:t>
            </a:fld>
            <a:endParaRPr kumimoji="1" lang="ja-JP" altLang="en-US"/>
          </a:p>
        </p:txBody>
      </p:sp>
      <p:sp>
        <p:nvSpPr>
          <p:cNvPr id="5" name="フッター プレースホルダー 4"/>
          <p:cNvSpPr>
            <a:spLocks noGrp="1"/>
          </p:cNvSpPr>
          <p:nvPr>
            <p:ph type="ftr" sz="quarter" idx="3"/>
          </p:nvPr>
        </p:nvSpPr>
        <p:spPr>
          <a:xfrm>
            <a:off x="3124200" y="6356354"/>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4"/>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fontAlgn="base">
              <a:spcAft>
                <a:spcPct val="0"/>
              </a:spcAft>
              <a:defRPr/>
            </a:pPr>
            <a:fld id="{FC16FBFA-24A7-4E56-A85A-92D7AD93D0B7}" type="slidenum">
              <a:rPr lang="en-US" altLang="ja-JP" smtClean="0"/>
              <a:pPr fontAlgn="base">
                <a:spcAft>
                  <a:spcPct val="0"/>
                </a:spcAft>
                <a:defRPr/>
              </a:pPr>
              <a:t>‹#›</a:t>
            </a:fld>
            <a:endParaRPr lang="en-US" altLang="ja-JP" dirty="0"/>
          </a:p>
        </p:txBody>
      </p:sp>
    </p:spTree>
    <p:extLst>
      <p:ext uri="{BB962C8B-B14F-4D97-AF65-F5344CB8AC3E}">
        <p14:creationId xmlns:p14="http://schemas.microsoft.com/office/powerpoint/2010/main" val="173017414"/>
      </p:ext>
    </p:extLst>
  </p:cSld>
  <p:clrMap bg1="lt1" tx1="dk1" bg2="lt2" tx2="dk2" accent1="accent1" accent2="accent2" accent3="accent3" accent4="accent4" accent5="accent5" accent6="accent6" hlink="hlink" folHlink="folHlink"/>
  <p:sldLayoutIdLst>
    <p:sldLayoutId id="2147483676" r:id="rId1"/>
    <p:sldLayoutId id="2147483677" r:id="rId2"/>
    <p:sldLayoutId id="2147483678" r:id="rId3"/>
    <p:sldLayoutId id="2147483679" r:id="rId4"/>
    <p:sldLayoutId id="2147483680" r:id="rId5"/>
    <p:sldLayoutId id="2147483681" r:id="rId6"/>
    <p:sldLayoutId id="2147483682" r:id="rId7"/>
    <p:sldLayoutId id="2147483683" r:id="rId8"/>
    <p:sldLayoutId id="2147483684" r:id="rId9"/>
    <p:sldLayoutId id="2147483685" r:id="rId10"/>
    <p:sldLayoutId id="2147483686" r:id="rId11"/>
    <p:sldLayoutId id="2147483687" r:id="rId12"/>
  </p:sldLayoutIdLst>
  <p:hf sldNum="0"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テキスト ボックス 12"/>
          <p:cNvSpPr txBox="1"/>
          <p:nvPr/>
        </p:nvSpPr>
        <p:spPr>
          <a:xfrm>
            <a:off x="1676309" y="9405664"/>
            <a:ext cx="2843808" cy="369332"/>
          </a:xfrm>
          <a:prstGeom prst="rect">
            <a:avLst/>
          </a:prstGeom>
          <a:noFill/>
        </p:spPr>
        <p:txBody>
          <a:bodyPr wrap="square" rtlCol="0">
            <a:spAutoFit/>
          </a:bodyPr>
          <a:lstStyle/>
          <a:p>
            <a:pPr algn="r"/>
            <a:r>
              <a:rPr kumimoji="1" lang="ja-JP" altLang="en-US" sz="900" dirty="0" smtClean="0">
                <a:latin typeface="メイリオ" panose="020B0604030504040204" pitchFamily="50" charset="-128"/>
                <a:ea typeface="メイリオ" panose="020B0604030504040204" pitchFamily="50" charset="-128"/>
                <a:cs typeface="メイリオ" panose="020B0604030504040204" pitchFamily="50" charset="-128"/>
              </a:rPr>
              <a:t>出典</a:t>
            </a:r>
            <a:r>
              <a:rPr kumimoji="1" lang="en-US" altLang="ja-JP" sz="900" dirty="0" smtClean="0">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900" dirty="0" smtClean="0">
                <a:latin typeface="メイリオ" panose="020B0604030504040204" pitchFamily="50" charset="-128"/>
                <a:ea typeface="メイリオ" panose="020B0604030504040204" pitchFamily="50" charset="-128"/>
                <a:cs typeface="メイリオ" panose="020B0604030504040204" pitchFamily="50" charset="-128"/>
              </a:rPr>
              <a:t>総合エネルギー統計を基に資源エネルギー庁作成</a:t>
            </a:r>
          </a:p>
        </p:txBody>
      </p:sp>
      <p:sp>
        <p:nvSpPr>
          <p:cNvPr id="17" name="テキスト ボックス 16"/>
          <p:cNvSpPr txBox="1"/>
          <p:nvPr/>
        </p:nvSpPr>
        <p:spPr>
          <a:xfrm>
            <a:off x="5293038" y="9405664"/>
            <a:ext cx="4172671" cy="369332"/>
          </a:xfrm>
          <a:prstGeom prst="rect">
            <a:avLst/>
          </a:prstGeom>
          <a:noFill/>
        </p:spPr>
        <p:txBody>
          <a:bodyPr wrap="square" rtlCol="0">
            <a:spAutoFit/>
          </a:bodyPr>
          <a:lstStyle/>
          <a:p>
            <a:pPr algn="r"/>
            <a:r>
              <a:rPr kumimoji="1" lang="ja-JP" altLang="en-US" sz="900" dirty="0" smtClean="0">
                <a:latin typeface="メイリオ" panose="020B0604030504040204" pitchFamily="50" charset="-128"/>
                <a:ea typeface="メイリオ" panose="020B0604030504040204" pitchFamily="50" charset="-128"/>
                <a:cs typeface="メイリオ" panose="020B0604030504040204" pitchFamily="50" charset="-128"/>
              </a:rPr>
              <a:t>出典</a:t>
            </a:r>
            <a:r>
              <a:rPr kumimoji="1" lang="en-US" altLang="ja-JP" sz="900" dirty="0" smtClean="0">
                <a:latin typeface="メイリオ" panose="020B0604030504040204" pitchFamily="50" charset="-128"/>
                <a:ea typeface="メイリオ" panose="020B0604030504040204" pitchFamily="50" charset="-128"/>
                <a:cs typeface="メイリオ" panose="020B0604030504040204" pitchFamily="50" charset="-128"/>
              </a:rPr>
              <a:t>:</a:t>
            </a:r>
            <a:r>
              <a:rPr kumimoji="1" lang="en-US" altLang="ja-JP" sz="900" dirty="0" err="1" smtClean="0">
                <a:latin typeface="メイリオ" panose="020B0604030504040204" pitchFamily="50" charset="-128"/>
                <a:ea typeface="メイリオ" panose="020B0604030504040204" pitchFamily="50" charset="-128"/>
                <a:cs typeface="メイリオ" panose="020B0604030504040204" pitchFamily="50" charset="-128"/>
              </a:rPr>
              <a:t>BP｢Statistical</a:t>
            </a:r>
            <a:r>
              <a:rPr kumimoji="1" lang="en-US" altLang="ja-JP" sz="900" dirty="0" smtClean="0">
                <a:latin typeface="メイリオ" panose="020B0604030504040204" pitchFamily="50" charset="-128"/>
                <a:ea typeface="メイリオ" panose="020B0604030504040204" pitchFamily="50" charset="-128"/>
                <a:cs typeface="メイリオ" panose="020B0604030504040204" pitchFamily="50" charset="-128"/>
              </a:rPr>
              <a:t> </a:t>
            </a:r>
            <a:r>
              <a:rPr kumimoji="1" lang="en-US" altLang="ja-JP" sz="900" dirty="0" err="1" smtClean="0">
                <a:latin typeface="メイリオ" panose="020B0604030504040204" pitchFamily="50" charset="-128"/>
                <a:ea typeface="メイリオ" panose="020B0604030504040204" pitchFamily="50" charset="-128"/>
                <a:cs typeface="メイリオ" panose="020B0604030504040204" pitchFamily="50" charset="-128"/>
              </a:rPr>
              <a:t>reiview</a:t>
            </a:r>
            <a:r>
              <a:rPr kumimoji="1" lang="en-US" altLang="ja-JP" sz="900" dirty="0" smtClean="0">
                <a:latin typeface="メイリオ" panose="020B0604030504040204" pitchFamily="50" charset="-128"/>
                <a:ea typeface="メイリオ" panose="020B0604030504040204" pitchFamily="50" charset="-128"/>
                <a:cs typeface="メイリオ" panose="020B0604030504040204" pitchFamily="50" charset="-128"/>
              </a:rPr>
              <a:t> of world energy 2015｣</a:t>
            </a:r>
            <a:r>
              <a:rPr lang="ja-JP" altLang="en-US" sz="900" dirty="0" smtClean="0">
                <a:latin typeface="メイリオ" panose="020B0604030504040204" pitchFamily="50" charset="-128"/>
                <a:ea typeface="メイリオ" panose="020B0604030504040204" pitchFamily="50" charset="-128"/>
                <a:cs typeface="メイリオ" panose="020B0604030504040204" pitchFamily="50" charset="-128"/>
              </a:rPr>
              <a:t>を基に資源エネルギー庁作成</a:t>
            </a:r>
            <a:endParaRPr kumimoji="1" lang="ja-JP" altLang="en-US" sz="900"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grpSp>
        <p:nvGrpSpPr>
          <p:cNvPr id="8" name="グループ化 7"/>
          <p:cNvGrpSpPr/>
          <p:nvPr/>
        </p:nvGrpSpPr>
        <p:grpSpPr>
          <a:xfrm>
            <a:off x="113901" y="711199"/>
            <a:ext cx="9697757" cy="6052357"/>
            <a:chOff x="113901" y="711199"/>
            <a:chExt cx="9697757" cy="6052357"/>
          </a:xfrm>
        </p:grpSpPr>
        <p:pic>
          <p:nvPicPr>
            <p:cNvPr id="9" name="Picture 2"/>
            <p:cNvPicPr>
              <a:picLocks noChangeAspect="1" noChangeArrowheads="1"/>
            </p:cNvPicPr>
            <p:nvPr/>
          </p:nvPicPr>
          <p:blipFill>
            <a:blip r:embed="rId2" cstate="print"/>
            <a:srcRect l="5714" t="12473" r="39229" b="9683"/>
            <a:stretch>
              <a:fillRect/>
            </a:stretch>
          </p:blipFill>
          <p:spPr bwMode="auto">
            <a:xfrm>
              <a:off x="113901" y="886512"/>
              <a:ext cx="7629409" cy="5877044"/>
            </a:xfrm>
            <a:prstGeom prst="rect">
              <a:avLst/>
            </a:prstGeom>
            <a:noFill/>
            <a:ln w="9525">
              <a:noFill/>
              <a:miter lim="800000"/>
              <a:headEnd/>
              <a:tailEnd/>
            </a:ln>
          </p:spPr>
        </p:pic>
        <p:sp>
          <p:nvSpPr>
            <p:cNvPr id="10" name="角丸四角形吹き出し 9"/>
            <p:cNvSpPr/>
            <p:nvPr/>
          </p:nvSpPr>
          <p:spPr>
            <a:xfrm>
              <a:off x="182472" y="3969060"/>
              <a:ext cx="2284957" cy="2700300"/>
            </a:xfrm>
            <a:prstGeom prst="wedgeRoundRectCallout">
              <a:avLst>
                <a:gd name="adj1" fmla="val 134903"/>
                <a:gd name="adj2" fmla="val 19755"/>
                <a:gd name="adj3" fmla="val 16667"/>
              </a:avLst>
            </a:prstGeom>
            <a:solidFill>
              <a:schemeClr val="bg1"/>
            </a:solidFill>
            <a:ln>
              <a:solidFill>
                <a:srgbClr val="FF0000"/>
              </a:solidFill>
            </a:ln>
          </p:spPr>
          <p:style>
            <a:lnRef idx="1">
              <a:schemeClr val="accent1"/>
            </a:lnRef>
            <a:fillRef idx="2">
              <a:schemeClr val="accent1"/>
            </a:fillRef>
            <a:effectRef idx="1">
              <a:schemeClr val="accent1"/>
            </a:effectRef>
            <a:fontRef idx="minor">
              <a:schemeClr val="dk1"/>
            </a:fontRef>
          </p:style>
          <p:txBody>
            <a:bodyPr rtlCol="0" anchor="ctr"/>
            <a:lstStyle/>
            <a:p>
              <a:r>
                <a:rPr lang="ja-JP" altLang="en-US" sz="1400" b="1" dirty="0" smtClean="0">
                  <a:latin typeface="Meiryo UI" pitchFamily="50" charset="-128"/>
                  <a:ea typeface="Meiryo UI" pitchFamily="50" charset="-128"/>
                  <a:cs typeface="Meiryo UI" pitchFamily="50" charset="-128"/>
                </a:rPr>
                <a:t>英仏海峡に海底送電線を敷設する国際連系線プロジェクト等を計画</a:t>
              </a:r>
              <a:endParaRPr lang="en-US" altLang="ja-JP" sz="1400" b="1" dirty="0" smtClean="0">
                <a:latin typeface="Meiryo UI" pitchFamily="50" charset="-128"/>
                <a:ea typeface="Meiryo UI" pitchFamily="50" charset="-128"/>
                <a:cs typeface="Meiryo UI" pitchFamily="50" charset="-128"/>
              </a:endParaRPr>
            </a:p>
            <a:p>
              <a:r>
                <a:rPr lang="ja-JP" altLang="en-US" sz="1400" dirty="0" smtClean="0">
                  <a:latin typeface="Meiryo UI" pitchFamily="50" charset="-128"/>
                  <a:ea typeface="Meiryo UI" pitchFamily="50" charset="-128"/>
                  <a:cs typeface="Meiryo UI" pitchFamily="50" charset="-128"/>
                </a:rPr>
                <a:t>イングランド南部ポーツマス近郊のラブディーンとフランス北部ル・アーブルを結ぶ全長約</a:t>
              </a:r>
              <a:r>
                <a:rPr lang="en-US" altLang="ja-JP" sz="1400" dirty="0" smtClean="0">
                  <a:latin typeface="Meiryo UI" pitchFamily="50" charset="-128"/>
                  <a:ea typeface="Meiryo UI" pitchFamily="50" charset="-128"/>
                  <a:cs typeface="Meiryo UI" pitchFamily="50" charset="-128"/>
                </a:rPr>
                <a:t>240km</a:t>
              </a:r>
              <a:r>
                <a:rPr lang="ja-JP" altLang="en-US" sz="1400" dirty="0" err="1" smtClean="0">
                  <a:latin typeface="Meiryo UI" pitchFamily="50" charset="-128"/>
                  <a:ea typeface="Meiryo UI" pitchFamily="50" charset="-128"/>
                  <a:cs typeface="Meiryo UI" pitchFamily="50" charset="-128"/>
                </a:rPr>
                <a:t>、</a:t>
              </a:r>
              <a:r>
                <a:rPr lang="ja-JP" altLang="en-US" sz="1400" dirty="0" smtClean="0">
                  <a:latin typeface="Meiryo UI" pitchFamily="50" charset="-128"/>
                  <a:ea typeface="Meiryo UI" pitchFamily="50" charset="-128"/>
                  <a:cs typeface="Meiryo UI" pitchFamily="50" charset="-128"/>
                </a:rPr>
                <a:t>送電容量最大</a:t>
              </a:r>
              <a:r>
                <a:rPr lang="en-US" altLang="ja-JP" sz="1400" dirty="0" smtClean="0">
                  <a:latin typeface="Meiryo UI" pitchFamily="50" charset="-128"/>
                  <a:ea typeface="Meiryo UI" pitchFamily="50" charset="-128"/>
                  <a:cs typeface="Meiryo UI" pitchFamily="50" charset="-128"/>
                </a:rPr>
                <a:t>200</a:t>
              </a:r>
              <a:r>
                <a:rPr lang="ja-JP" altLang="en-US" sz="1400" dirty="0" smtClean="0">
                  <a:latin typeface="Meiryo UI" pitchFamily="50" charset="-128"/>
                  <a:ea typeface="Meiryo UI" pitchFamily="50" charset="-128"/>
                  <a:cs typeface="Meiryo UI" pitchFamily="50" charset="-128"/>
                </a:rPr>
                <a:t>万</a:t>
              </a:r>
              <a:r>
                <a:rPr lang="en-US" altLang="ja-JP" sz="1400" dirty="0" smtClean="0">
                  <a:latin typeface="Meiryo UI" pitchFamily="50" charset="-128"/>
                  <a:ea typeface="Meiryo UI" pitchFamily="50" charset="-128"/>
                  <a:cs typeface="Meiryo UI" pitchFamily="50" charset="-128"/>
                </a:rPr>
                <a:t>kW</a:t>
              </a:r>
              <a:r>
                <a:rPr lang="ja-JP" altLang="en-US" sz="1400" dirty="0" smtClean="0">
                  <a:latin typeface="Meiryo UI" pitchFamily="50" charset="-128"/>
                  <a:ea typeface="Meiryo UI" pitchFamily="50" charset="-128"/>
                  <a:cs typeface="Meiryo UI" pitchFamily="50" charset="-128"/>
                </a:rPr>
                <a:t>の海底送電線（</a:t>
              </a:r>
              <a:r>
                <a:rPr lang="en-US" altLang="ja-JP" sz="1400" dirty="0" smtClean="0">
                  <a:latin typeface="Meiryo UI" pitchFamily="50" charset="-128"/>
                  <a:ea typeface="Meiryo UI" pitchFamily="50" charset="-128"/>
                  <a:cs typeface="Meiryo UI" pitchFamily="50" charset="-128"/>
                </a:rPr>
                <a:t>2021</a:t>
              </a:r>
              <a:r>
                <a:rPr lang="ja-JP" altLang="en-US" sz="1400" dirty="0" smtClean="0">
                  <a:latin typeface="Meiryo UI" pitchFamily="50" charset="-128"/>
                  <a:ea typeface="Meiryo UI" pitchFamily="50" charset="-128"/>
                  <a:cs typeface="Meiryo UI" pitchFamily="50" charset="-128"/>
                </a:rPr>
                <a:t>年に運開予定）等の連系線プロジェクトを計画。</a:t>
              </a:r>
            </a:p>
          </p:txBody>
        </p:sp>
        <p:sp>
          <p:nvSpPr>
            <p:cNvPr id="11" name="角丸四角形吹き出し 10"/>
            <p:cNvSpPr/>
            <p:nvPr/>
          </p:nvSpPr>
          <p:spPr>
            <a:xfrm>
              <a:off x="2972782" y="711199"/>
              <a:ext cx="6838876" cy="1320801"/>
            </a:xfrm>
            <a:prstGeom prst="wedgeRoundRectCallout">
              <a:avLst>
                <a:gd name="adj1" fmla="val 2142"/>
                <a:gd name="adj2" fmla="val 60263"/>
                <a:gd name="adj3" fmla="val 16667"/>
              </a:avLst>
            </a:prstGeom>
            <a:solidFill>
              <a:schemeClr val="bg1"/>
            </a:solidFill>
            <a:ln>
              <a:solidFill>
                <a:srgbClr val="00B050"/>
              </a:solidFill>
            </a:ln>
          </p:spPr>
          <p:style>
            <a:lnRef idx="1">
              <a:schemeClr val="accent1"/>
            </a:lnRef>
            <a:fillRef idx="2">
              <a:schemeClr val="accent1"/>
            </a:fillRef>
            <a:effectRef idx="1">
              <a:schemeClr val="accent1"/>
            </a:effectRef>
            <a:fontRef idx="minor">
              <a:schemeClr val="dk1"/>
            </a:fontRef>
          </p:style>
          <p:txBody>
            <a:bodyPr rtlCol="0" anchor="ctr"/>
            <a:lstStyle/>
            <a:p>
              <a:r>
                <a:rPr lang="ja-JP" altLang="en-US" sz="1400" b="1" dirty="0" smtClean="0">
                  <a:latin typeface="Meiryo UI" pitchFamily="50" charset="-128"/>
                  <a:ea typeface="Meiryo UI" pitchFamily="50" charset="-128"/>
                  <a:cs typeface="Meiryo UI" pitchFamily="50" charset="-128"/>
                </a:rPr>
                <a:t>英政府が主導するエネルギーの低炭素化戦略に沿って再生可能エネルギーを中心とする新規分野への投資を積極化</a:t>
              </a:r>
              <a:endParaRPr lang="en-US" altLang="ja-JP" sz="1400" b="1" dirty="0" smtClean="0">
                <a:latin typeface="Meiryo UI" pitchFamily="50" charset="-128"/>
                <a:ea typeface="Meiryo UI" pitchFamily="50" charset="-128"/>
                <a:cs typeface="Meiryo UI" pitchFamily="50" charset="-128"/>
              </a:endParaRPr>
            </a:p>
            <a:p>
              <a:r>
                <a:rPr lang="ja-JP" altLang="en-US" sz="1400" dirty="0" smtClean="0">
                  <a:latin typeface="Meiryo UI" pitchFamily="50" charset="-128"/>
                  <a:ea typeface="Meiryo UI" pitchFamily="50" charset="-128"/>
                  <a:cs typeface="Meiryo UI" pitchFamily="50" charset="-128"/>
                </a:rPr>
                <a:t>英国沿岸では大規模な洋上ウィンドファームの建設が進んでおり、これらが順次完成するにつれ洋上の複数の発電施設と陸上をつなぐ送電網が必要となる。同社はこれら洋上送電インフラや、発電所からの二酸化炭素（ＣＯ２）を回収・貯留処理するための輸送ネットワークなどへの投資を計画。</a:t>
              </a:r>
            </a:p>
          </p:txBody>
        </p:sp>
      </p:grpSp>
    </p:spTree>
    <p:extLst>
      <p:ext uri="{BB962C8B-B14F-4D97-AF65-F5344CB8AC3E}">
        <p14:creationId xmlns:p14="http://schemas.microsoft.com/office/powerpoint/2010/main" val="233182404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202</TotalTime>
  <Words>181</Words>
  <Application>Microsoft Office PowerPoint</Application>
  <PresentationFormat>画面に合わせる (4:3)</PresentationFormat>
  <Paragraphs>6</Paragraphs>
  <Slides>1</Slides>
  <Notes>0</Notes>
  <HiddenSlides>0</HiddenSlides>
  <MMClips>0</MMClips>
  <ScaleCrop>false</ScaleCrop>
  <HeadingPairs>
    <vt:vector size="4" baseType="variant">
      <vt:variant>
        <vt:lpstr>テーマ</vt:lpstr>
      </vt:variant>
      <vt:variant>
        <vt:i4>1</vt:i4>
      </vt:variant>
      <vt:variant>
        <vt:lpstr>スライド タイトル</vt:lpstr>
      </vt:variant>
      <vt:variant>
        <vt:i4>1</vt:i4>
      </vt:variant>
    </vt:vector>
  </HeadingPairs>
  <TitlesOfParts>
    <vt:vector size="2" baseType="lpstr">
      <vt:lpstr>Office ​​テーマ</vt:lpstr>
      <vt:lpstr>PowerPoint プレゼンテーション</vt:lpstr>
    </vt:vector>
  </TitlesOfParts>
  <Company>JPOWER GROUP</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JPOWER GROUP</dc:creator>
  <cp:lastModifiedBy>METI</cp:lastModifiedBy>
  <cp:revision>29</cp:revision>
  <cp:lastPrinted>2017-03-31T06:27:01Z</cp:lastPrinted>
  <dcterms:created xsi:type="dcterms:W3CDTF">2017-03-30T00:56:35Z</dcterms:created>
  <dcterms:modified xsi:type="dcterms:W3CDTF">2017-04-13T07:30:19Z</dcterms:modified>
</cp:coreProperties>
</file>