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C8"/>
    <a:srgbClr val="FF5A00"/>
    <a:srgbClr val="F5750B"/>
    <a:srgbClr val="FFBE3C"/>
    <a:srgbClr val="FFCC00"/>
    <a:srgbClr val="FFFF99"/>
    <a:srgbClr val="E3EBD1"/>
    <a:srgbClr val="DAE5C1"/>
    <a:srgbClr val="B197D3"/>
    <a:srgbClr val="99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98545" autoAdjust="0"/>
  </p:normalViewPr>
  <p:slideViewPr>
    <p:cSldViewPr>
      <p:cViewPr>
        <p:scale>
          <a:sx n="100" d="100"/>
          <a:sy n="100" d="100"/>
        </p:scale>
        <p:origin x="-492" y="108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793741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/>
          <p:cNvSpPr txBox="1">
            <a:spLocks/>
          </p:cNvSpPr>
          <p:nvPr/>
        </p:nvSpPr>
        <p:spPr>
          <a:xfrm>
            <a:off x="3584848" y="6633356"/>
            <a:ext cx="3780420" cy="2308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出典：各社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Annual Report</a:t>
            </a:r>
            <a:r>
              <a:rPr lang="ja-JP" altLang="en-US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及び、報道等</a:t>
            </a:r>
            <a:r>
              <a:rPr kumimoji="1" lang="ja-JP" altLang="en-US" sz="9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より作成</a:t>
            </a:r>
            <a:endParaRPr kumimoji="1" lang="ja-JP" altLang="en-US" sz="9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12741" y="1763524"/>
            <a:ext cx="4656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エネルギー企業からベンチャーキャピタル等への出資額。括弧内はベンチャーキャピタル等の資金枠に占める割合を示す。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€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=120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円、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1$=110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円で換算。</a:t>
            </a:r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774988"/>
              </p:ext>
            </p:extLst>
          </p:nvPr>
        </p:nvGraphicFramePr>
        <p:xfrm>
          <a:off x="14458056" y="5521629"/>
          <a:ext cx="11225301" cy="2189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85213"/>
                <a:gridCol w="1535430"/>
                <a:gridCol w="3002090"/>
                <a:gridCol w="5302568"/>
              </a:tblGrid>
              <a:tr h="18002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買い手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買収年</a:t>
                      </a:r>
                      <a:r>
                        <a:rPr kumimoji="1" lang="en-US" altLang="ja-JP" sz="1600" dirty="0" smtClean="0"/>
                        <a:t>/</a:t>
                      </a:r>
                      <a:r>
                        <a:rPr kumimoji="1" lang="ja-JP" altLang="en-US" sz="1600" dirty="0" smtClean="0"/>
                        <a:t>観測年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M&amp;A</a:t>
                      </a:r>
                      <a:r>
                        <a:rPr kumimoji="1" lang="ja-JP" altLang="en-US" sz="1600" dirty="0" smtClean="0"/>
                        <a:t>対象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企業概要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/>
                        <a:t>Engie</a:t>
                      </a:r>
                      <a:r>
                        <a:rPr kumimoji="1" lang="en-US" altLang="ja-JP" sz="1400" dirty="0" smtClean="0"/>
                        <a:t>(</a:t>
                      </a:r>
                      <a:r>
                        <a:rPr kumimoji="1" lang="ja-JP" altLang="en-US" sz="1400" dirty="0" smtClean="0"/>
                        <a:t>仏</a:t>
                      </a:r>
                      <a:r>
                        <a:rPr kumimoji="1" lang="en-US" altLang="ja-JP" sz="1400" dirty="0" smtClean="0"/>
                        <a:t>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2017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EV-Box(</a:t>
                      </a:r>
                      <a:r>
                        <a:rPr kumimoji="1" lang="ja-JP" altLang="en-US" sz="1400" dirty="0" smtClean="0"/>
                        <a:t>蘭</a:t>
                      </a:r>
                      <a:r>
                        <a:rPr kumimoji="1" lang="en-US" altLang="ja-JP" sz="1400" dirty="0" smtClean="0"/>
                        <a:t>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EV</a:t>
                      </a:r>
                      <a:r>
                        <a:rPr kumimoji="1" lang="ja-JP" altLang="en-US" sz="1400" dirty="0" smtClean="0"/>
                        <a:t>充電サービス大手。</a:t>
                      </a:r>
                      <a:r>
                        <a:rPr kumimoji="1" lang="en-US" altLang="ja-JP" sz="1400" dirty="0" smtClean="0"/>
                        <a:t>4</a:t>
                      </a:r>
                      <a:r>
                        <a:rPr kumimoji="1" lang="ja-JP" altLang="en-US" sz="1400" dirty="0" smtClean="0"/>
                        <a:t>万箇所以上の充電ステーションを所有。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/>
                        <a:t>Iberdrola</a:t>
                      </a:r>
                      <a:r>
                        <a:rPr kumimoji="1" lang="en-US" altLang="ja-JP" sz="1400" dirty="0" smtClean="0"/>
                        <a:t>(</a:t>
                      </a:r>
                      <a:r>
                        <a:rPr kumimoji="1" lang="ja-JP" altLang="en-US" sz="1400" dirty="0" smtClean="0"/>
                        <a:t>西</a:t>
                      </a:r>
                      <a:r>
                        <a:rPr kumimoji="1" lang="en-US" altLang="ja-JP" sz="1400" dirty="0" smtClean="0"/>
                        <a:t>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2017(</a:t>
                      </a:r>
                      <a:r>
                        <a:rPr kumimoji="1" lang="ja-JP" altLang="en-US" sz="1400" dirty="0" smtClean="0"/>
                        <a:t>観測</a:t>
                      </a:r>
                      <a:r>
                        <a:rPr kumimoji="1" lang="en-US" altLang="ja-JP" sz="1400" dirty="0" smtClean="0"/>
                        <a:t>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New Jersey Resources Corporation(</a:t>
                      </a:r>
                      <a:r>
                        <a:rPr kumimoji="1" lang="ja-JP" altLang="en-US" sz="1400" dirty="0" smtClean="0"/>
                        <a:t>米</a:t>
                      </a:r>
                      <a:r>
                        <a:rPr kumimoji="1" lang="en-US" altLang="ja-JP" sz="1400" dirty="0" smtClean="0"/>
                        <a:t>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アメリカのガス送配、小売企業。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ENEL(</a:t>
                      </a:r>
                      <a:r>
                        <a:rPr kumimoji="1" lang="ja-JP" altLang="en-US" sz="1400" dirty="0" smtClean="0"/>
                        <a:t>伊</a:t>
                      </a:r>
                      <a:r>
                        <a:rPr kumimoji="1" lang="en-US" altLang="ja-JP" sz="1400" dirty="0" smtClean="0"/>
                        <a:t>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2016(</a:t>
                      </a:r>
                      <a:r>
                        <a:rPr kumimoji="1" lang="ja-JP" altLang="en-US" sz="1400" dirty="0" smtClean="0"/>
                        <a:t>観測</a:t>
                      </a:r>
                      <a:r>
                        <a:rPr kumimoji="1" lang="en-US" altLang="ja-JP" sz="1400" dirty="0" smtClean="0"/>
                        <a:t>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ELECTROPAULO(</a:t>
                      </a:r>
                      <a:r>
                        <a:rPr kumimoji="1" lang="ja-JP" altLang="en-US" sz="1400" dirty="0" smtClean="0"/>
                        <a:t>ブラジル</a:t>
                      </a:r>
                      <a:r>
                        <a:rPr kumimoji="1" lang="en-US" altLang="ja-JP" sz="1400" dirty="0" smtClean="0"/>
                        <a:t>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ブラジルの電力企業。都市部で配電、小売事業を行う。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/>
                        <a:t>Engie</a:t>
                      </a:r>
                      <a:r>
                        <a:rPr kumimoji="1" lang="en-US" altLang="ja-JP" sz="1400" dirty="0" smtClean="0"/>
                        <a:t>(</a:t>
                      </a:r>
                      <a:r>
                        <a:rPr kumimoji="1" lang="ja-JP" altLang="en-US" sz="1400" dirty="0" smtClean="0"/>
                        <a:t>仏</a:t>
                      </a:r>
                      <a:r>
                        <a:rPr kumimoji="1" lang="en-US" altLang="ja-JP" sz="1400" dirty="0" smtClean="0"/>
                        <a:t>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2016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SIRADEL(</a:t>
                      </a:r>
                      <a:r>
                        <a:rPr kumimoji="1" lang="ja-JP" altLang="en-US" sz="1400" dirty="0" smtClean="0"/>
                        <a:t>仏</a:t>
                      </a:r>
                      <a:r>
                        <a:rPr kumimoji="1" lang="en-US" altLang="ja-JP" sz="1400" dirty="0" smtClean="0"/>
                        <a:t>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都市の</a:t>
                      </a:r>
                      <a:r>
                        <a:rPr kumimoji="1" lang="en-US" altLang="ja-JP" sz="1400" dirty="0" smtClean="0"/>
                        <a:t>3D</a:t>
                      </a:r>
                      <a:r>
                        <a:rPr kumimoji="1" lang="ja-JP" altLang="en-US" sz="1400" dirty="0" smtClean="0"/>
                        <a:t>モデルを用いたシミュレーションを行う。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E.ON(</a:t>
                      </a:r>
                      <a:r>
                        <a:rPr kumimoji="1" lang="ja-JP" altLang="en-US" sz="1400" dirty="0" smtClean="0"/>
                        <a:t>独</a:t>
                      </a:r>
                      <a:r>
                        <a:rPr kumimoji="1" lang="en-US" altLang="ja-JP" sz="1400" dirty="0" smtClean="0"/>
                        <a:t>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2013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/>
                        <a:t>Enerji</a:t>
                      </a:r>
                      <a:r>
                        <a:rPr kumimoji="1" lang="en-US" altLang="ja-JP" sz="1400" dirty="0" smtClean="0"/>
                        <a:t> SA(</a:t>
                      </a:r>
                      <a:r>
                        <a:rPr kumimoji="1" lang="ja-JP" altLang="en-US" sz="1400" dirty="0" smtClean="0"/>
                        <a:t>トルコ</a:t>
                      </a:r>
                      <a:r>
                        <a:rPr kumimoji="1" lang="en-US" altLang="ja-JP" sz="1400" dirty="0" smtClean="0"/>
                        <a:t>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トルコの財閥系電力企業。発電、配電、小売等幅広く手がける。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288482"/>
              </p:ext>
            </p:extLst>
          </p:nvPr>
        </p:nvGraphicFramePr>
        <p:xfrm>
          <a:off x="7550036" y="2359913"/>
          <a:ext cx="2006728" cy="2773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68210"/>
                <a:gridCol w="838518"/>
              </a:tblGrid>
              <a:tr h="16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企業名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案件数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169219"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Engie</a:t>
                      </a:r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dirty="0" smtClean="0"/>
                        <a:t>仏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36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69219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EDF(</a:t>
                      </a:r>
                      <a:r>
                        <a:rPr kumimoji="1" lang="ja-JP" altLang="en-US" sz="1200" dirty="0" smtClean="0"/>
                        <a:t>仏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19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69219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ENEL(</a:t>
                      </a:r>
                      <a:r>
                        <a:rPr kumimoji="1" lang="ja-JP" altLang="en-US" sz="1200" dirty="0" smtClean="0"/>
                        <a:t>伊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10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69219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E.ON(</a:t>
                      </a:r>
                      <a:r>
                        <a:rPr kumimoji="1" lang="ja-JP" altLang="en-US" sz="1200" dirty="0" smtClean="0"/>
                        <a:t>独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9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69219"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Iberdrola</a:t>
                      </a:r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dirty="0" smtClean="0"/>
                        <a:t>西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8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69219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RWE(</a:t>
                      </a:r>
                      <a:r>
                        <a:rPr kumimoji="1" lang="ja-JP" altLang="en-US" sz="1200" dirty="0" smtClean="0"/>
                        <a:t>独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6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69219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Exelon(</a:t>
                      </a:r>
                      <a:r>
                        <a:rPr kumimoji="1" lang="ja-JP" altLang="en-US" sz="1200" dirty="0" smtClean="0"/>
                        <a:t>米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6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6921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東京ガス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5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6921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関西電力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3</a:t>
                      </a:r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6249144" y="1728101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各企業の</a:t>
            </a:r>
            <a:r>
              <a:rPr kumimoji="1"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M&amp;A</a:t>
            </a:r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件数</a:t>
            </a:r>
            <a:endParaRPr kumimoji="1"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(2010/1</a:t>
            </a:r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2017/3)</a:t>
            </a:r>
            <a:endParaRPr kumimoji="1" lang="ja-JP" altLang="en-US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581292" y="5190377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※SPEEDA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情報より。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5113" indent="-265113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期間：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2010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日～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5113" indent="-265113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案件：上記期間に買収を公表、完了した案件、及び報道されたものを含む。ジョイントベンチャー、対等合併などは含まない。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最終的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50%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以上の株式を取得した場合に限る。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102606"/>
              </p:ext>
            </p:extLst>
          </p:nvPr>
        </p:nvGraphicFramePr>
        <p:xfrm>
          <a:off x="11757756" y="1060435"/>
          <a:ext cx="12457876" cy="4504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918"/>
                <a:gridCol w="2717292"/>
                <a:gridCol w="2048193"/>
                <a:gridCol w="3068955"/>
                <a:gridCol w="3378518"/>
              </a:tblGrid>
              <a:tr h="2160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エネルギー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企業名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ベンチャーキャピタル等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金額規模</a:t>
                      </a:r>
                      <a:r>
                        <a:rPr kumimoji="1" lang="en-US" altLang="ja-JP" sz="1600" baseline="30000" dirty="0" smtClean="0"/>
                        <a:t>※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投資先企業･プロジェクト例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投資対象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b="0" dirty="0" err="1" smtClean="0"/>
                        <a:t>Engie</a:t>
                      </a:r>
                      <a:r>
                        <a:rPr kumimoji="1" lang="en-US" altLang="ja-JP" sz="1400" b="0" dirty="0" smtClean="0"/>
                        <a:t>(</a:t>
                      </a:r>
                      <a:r>
                        <a:rPr kumimoji="1" lang="ja-JP" altLang="en-US" sz="1400" b="0" dirty="0" smtClean="0"/>
                        <a:t>仏</a:t>
                      </a:r>
                      <a:r>
                        <a:rPr kumimoji="1" lang="en-US" altLang="ja-JP" sz="1400" b="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/>
                        <a:t>Engie</a:t>
                      </a:r>
                      <a:r>
                        <a:rPr kumimoji="1" lang="en-US" altLang="ja-JP" sz="1400" dirty="0" smtClean="0"/>
                        <a:t> New Ventures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138</a:t>
                      </a:r>
                      <a:r>
                        <a:rPr kumimoji="1" lang="ja-JP" altLang="en-US" sz="1400" dirty="0" smtClean="0"/>
                        <a:t>億円</a:t>
                      </a:r>
                      <a:r>
                        <a:rPr kumimoji="1" lang="en-US" altLang="ja-JP" sz="1400" dirty="0" smtClean="0"/>
                        <a:t>(100%)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･</a:t>
                      </a:r>
                      <a:r>
                        <a:rPr kumimoji="1" lang="en-US" altLang="ja-JP" sz="1400" dirty="0" smtClean="0"/>
                        <a:t>AMS(</a:t>
                      </a:r>
                      <a:r>
                        <a:rPr kumimoji="1" lang="ja-JP" altLang="en-US" sz="1400" dirty="0" smtClean="0"/>
                        <a:t>エネルギー貯蔵</a:t>
                      </a:r>
                      <a:r>
                        <a:rPr kumimoji="1" lang="en-US" altLang="ja-JP" sz="1400" dirty="0" smtClean="0"/>
                        <a:t>)</a:t>
                      </a:r>
                    </a:p>
                    <a:p>
                      <a:r>
                        <a:rPr kumimoji="1" lang="ja-JP" altLang="en-US" sz="1400" dirty="0" smtClean="0"/>
                        <a:t>･</a:t>
                      </a:r>
                      <a:r>
                        <a:rPr kumimoji="1" lang="en-US" altLang="ja-JP" sz="1400" dirty="0" err="1" smtClean="0"/>
                        <a:t>Powerdale</a:t>
                      </a:r>
                      <a:r>
                        <a:rPr kumimoji="1" lang="en-US" altLang="ja-JP" sz="1400" dirty="0" smtClean="0"/>
                        <a:t>(EV</a:t>
                      </a:r>
                      <a:r>
                        <a:rPr kumimoji="1" lang="ja-JP" altLang="en-US" sz="1400" dirty="0" smtClean="0"/>
                        <a:t>インフラ</a:t>
                      </a:r>
                      <a:r>
                        <a:rPr kumimoji="1" lang="en-US" altLang="ja-JP" sz="1400" dirty="0" smtClean="0"/>
                        <a:t>)</a:t>
                      </a:r>
                      <a:r>
                        <a:rPr kumimoji="1" lang="ja-JP" altLang="en-US" sz="1400" dirty="0" smtClean="0"/>
                        <a:t>　他</a:t>
                      </a:r>
                      <a:r>
                        <a:rPr kumimoji="1" lang="en-US" altLang="ja-JP" sz="1400" dirty="0" smtClean="0"/>
                        <a:t>12</a:t>
                      </a:r>
                      <a:r>
                        <a:rPr kumimoji="1" lang="ja-JP" altLang="en-US" sz="1400" dirty="0" smtClean="0"/>
                        <a:t>件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pc="-150" dirty="0" smtClean="0"/>
                        <a:t>分散型電源、エネルギー貯蔵、モビリティ等</a:t>
                      </a:r>
                      <a:endParaRPr kumimoji="1" lang="ja-JP" altLang="en-US" sz="1400" spc="-150" dirty="0"/>
                    </a:p>
                  </a:txBody>
                  <a:tcPr anchor="ctr"/>
                </a:tc>
              </a:tr>
              <a:tr h="445927">
                <a:tc>
                  <a:txBody>
                    <a:bodyPr/>
                    <a:lstStyle/>
                    <a:p>
                      <a:r>
                        <a:rPr kumimoji="1" lang="en-US" altLang="ja-JP" sz="1400" b="0" dirty="0" smtClean="0"/>
                        <a:t>RWE(</a:t>
                      </a:r>
                      <a:r>
                        <a:rPr kumimoji="1" lang="ja-JP" altLang="en-US" sz="1400" b="0" dirty="0" smtClean="0"/>
                        <a:t>独</a:t>
                      </a:r>
                      <a:r>
                        <a:rPr kumimoji="1" lang="en-US" altLang="ja-JP" sz="1400" b="0" dirty="0" smtClean="0"/>
                        <a:t>)</a:t>
                      </a:r>
                      <a:endParaRPr kumimoji="1" lang="ja-JP" alt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/>
                        <a:t>Innogy</a:t>
                      </a:r>
                      <a:r>
                        <a:rPr kumimoji="1" lang="en-US" altLang="ja-JP" sz="1400" dirty="0" smtClean="0"/>
                        <a:t> Venture Capital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90</a:t>
                      </a:r>
                      <a:r>
                        <a:rPr kumimoji="1" lang="ja-JP" altLang="en-US" sz="1400" dirty="0" smtClean="0"/>
                        <a:t>億円以上</a:t>
                      </a:r>
                      <a:r>
                        <a:rPr kumimoji="1" lang="en-US" altLang="ja-JP" sz="1400" dirty="0" smtClean="0"/>
                        <a:t>(75%)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･</a:t>
                      </a:r>
                      <a:r>
                        <a:rPr kumimoji="1" lang="en-US" altLang="ja-JP" sz="1400" dirty="0" err="1" smtClean="0"/>
                        <a:t>mantex</a:t>
                      </a:r>
                      <a:r>
                        <a:rPr kumimoji="1" lang="en-US" altLang="ja-JP" sz="1400" dirty="0" smtClean="0"/>
                        <a:t>(</a:t>
                      </a:r>
                      <a:r>
                        <a:rPr kumimoji="1" lang="ja-JP" altLang="en-US" sz="1400" dirty="0" smtClean="0"/>
                        <a:t>バイオマス</a:t>
                      </a:r>
                      <a:r>
                        <a:rPr kumimoji="1" lang="en-US" altLang="ja-JP" sz="1400" dirty="0" smtClean="0"/>
                        <a:t>)</a:t>
                      </a:r>
                      <a:r>
                        <a:rPr kumimoji="1" lang="ja-JP" altLang="en-US" sz="1400" dirty="0" smtClean="0"/>
                        <a:t>　他５件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pc="-150" dirty="0" smtClean="0"/>
                        <a:t>再エネ、カーボンニュートラル等</a:t>
                      </a:r>
                      <a:endParaRPr kumimoji="1" lang="ja-JP" altLang="en-US" sz="1400" spc="-15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b="0" dirty="0" err="1" smtClean="0"/>
                        <a:t>Iberdrola</a:t>
                      </a:r>
                      <a:r>
                        <a:rPr kumimoji="1" lang="en-US" altLang="ja-JP" sz="1400" b="0" dirty="0" smtClean="0"/>
                        <a:t>(</a:t>
                      </a:r>
                      <a:r>
                        <a:rPr kumimoji="1" lang="ja-JP" altLang="en-US" sz="1400" b="0" dirty="0" smtClean="0"/>
                        <a:t>西</a:t>
                      </a:r>
                      <a:r>
                        <a:rPr kumimoji="1" lang="en-US" altLang="ja-JP" sz="1400" b="0" dirty="0" smtClean="0"/>
                        <a:t>)</a:t>
                      </a:r>
                      <a:endParaRPr kumimoji="1" lang="ja-JP" alt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/>
                        <a:t>Iberdrola</a:t>
                      </a:r>
                      <a:r>
                        <a:rPr kumimoji="1" lang="en-US" altLang="ja-JP" sz="1400" dirty="0" smtClean="0"/>
                        <a:t> Ventures - PERSEO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84</a:t>
                      </a:r>
                      <a:r>
                        <a:rPr kumimoji="1" lang="ja-JP" altLang="en-US" sz="1400" dirty="0" smtClean="0"/>
                        <a:t>億円</a:t>
                      </a:r>
                      <a:r>
                        <a:rPr kumimoji="1" lang="en-US" altLang="ja-JP" sz="1400" dirty="0" smtClean="0"/>
                        <a:t>(100%)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･</a:t>
                      </a:r>
                      <a:r>
                        <a:rPr kumimoji="1" lang="en-US" altLang="ja-JP" sz="1400" dirty="0" err="1" smtClean="0"/>
                        <a:t>Oceantec</a:t>
                      </a:r>
                      <a:r>
                        <a:rPr kumimoji="1" lang="en-US" altLang="ja-JP" sz="1400" dirty="0" smtClean="0"/>
                        <a:t>(</a:t>
                      </a:r>
                      <a:r>
                        <a:rPr kumimoji="1" lang="ja-JP" altLang="en-US" sz="1400" dirty="0" smtClean="0"/>
                        <a:t>波力発電</a:t>
                      </a:r>
                      <a:r>
                        <a:rPr kumimoji="1" lang="en-US" altLang="ja-JP" sz="1400" dirty="0" smtClean="0"/>
                        <a:t>)</a:t>
                      </a:r>
                      <a:r>
                        <a:rPr kumimoji="1" lang="ja-JP" altLang="en-US" sz="1400" dirty="0" smtClean="0"/>
                        <a:t>　等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pc="-150" dirty="0" smtClean="0"/>
                        <a:t>再エネ、分散型電源、効率化等</a:t>
                      </a:r>
                      <a:endParaRPr kumimoji="1" lang="ja-JP" altLang="en-US" sz="1400" spc="-15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b="0" dirty="0" smtClean="0"/>
                        <a:t>Exelon(</a:t>
                      </a:r>
                      <a:r>
                        <a:rPr kumimoji="1" lang="ja-JP" altLang="en-US" sz="1400" b="0" dirty="0" smtClean="0"/>
                        <a:t>米</a:t>
                      </a:r>
                      <a:r>
                        <a:rPr kumimoji="1" lang="en-US" altLang="ja-JP" sz="1400" b="0" dirty="0" smtClean="0"/>
                        <a:t>)</a:t>
                      </a:r>
                      <a:endParaRPr kumimoji="1" lang="ja-JP" alt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Constellation Technology Ventures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1.1</a:t>
                      </a:r>
                      <a:r>
                        <a:rPr kumimoji="1" lang="ja-JP" altLang="en-US" sz="1400" dirty="0" smtClean="0"/>
                        <a:t>～</a:t>
                      </a:r>
                      <a:r>
                        <a:rPr kumimoji="1" lang="en-US" altLang="ja-JP" sz="1400" dirty="0" smtClean="0"/>
                        <a:t>11</a:t>
                      </a:r>
                      <a:r>
                        <a:rPr kumimoji="1" lang="ja-JP" altLang="en-US" sz="1400" dirty="0" smtClean="0"/>
                        <a:t>億円</a:t>
                      </a:r>
                      <a:r>
                        <a:rPr kumimoji="1" lang="en-US" altLang="ja-JP" sz="1400" dirty="0" smtClean="0"/>
                        <a:t>/</a:t>
                      </a:r>
                      <a:r>
                        <a:rPr kumimoji="1" lang="ja-JP" altLang="en-US" sz="1400" dirty="0" smtClean="0"/>
                        <a:t>件</a:t>
                      </a:r>
                      <a:r>
                        <a:rPr kumimoji="1" lang="en-US" altLang="ja-JP" sz="1400" dirty="0" smtClean="0"/>
                        <a:t>(100%)</a:t>
                      </a:r>
                    </a:p>
                    <a:p>
                      <a:r>
                        <a:rPr kumimoji="1" lang="en-US" altLang="ja-JP" sz="1400" dirty="0" smtClean="0"/>
                        <a:t>2015</a:t>
                      </a:r>
                      <a:r>
                        <a:rPr kumimoji="1" lang="ja-JP" altLang="en-US" sz="1400" dirty="0" smtClean="0"/>
                        <a:t>年に</a:t>
                      </a:r>
                      <a:r>
                        <a:rPr kumimoji="1" lang="en-US" altLang="ja-JP" sz="1400" dirty="0" smtClean="0"/>
                        <a:t>56</a:t>
                      </a:r>
                      <a:r>
                        <a:rPr kumimoji="1" lang="ja-JP" altLang="en-US" sz="1400" dirty="0" smtClean="0"/>
                        <a:t>億円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･</a:t>
                      </a:r>
                      <a:r>
                        <a:rPr kumimoji="1" lang="en-US" altLang="ja-JP" sz="1400" dirty="0" smtClean="0"/>
                        <a:t>C3 Energy(</a:t>
                      </a:r>
                      <a:r>
                        <a:rPr kumimoji="1" lang="ja-JP" altLang="en-US" sz="1400" dirty="0" smtClean="0"/>
                        <a:t>スマグリ</a:t>
                      </a:r>
                      <a:r>
                        <a:rPr kumimoji="1" lang="en-US" altLang="ja-JP" sz="1400" dirty="0" smtClean="0"/>
                        <a:t>)</a:t>
                      </a:r>
                      <a:r>
                        <a:rPr kumimoji="1" lang="ja-JP" altLang="en-US" sz="1400" dirty="0" smtClean="0"/>
                        <a:t>　他</a:t>
                      </a:r>
                      <a:r>
                        <a:rPr kumimoji="1" lang="en-US" altLang="ja-JP" sz="1400" dirty="0" smtClean="0"/>
                        <a:t>13</a:t>
                      </a:r>
                      <a:r>
                        <a:rPr kumimoji="1" lang="ja-JP" altLang="en-US" sz="1400" dirty="0" smtClean="0"/>
                        <a:t>件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pc="-150" dirty="0" smtClean="0"/>
                        <a:t>エネルギー関連ベンチャー企業</a:t>
                      </a:r>
                      <a:endParaRPr kumimoji="1" lang="ja-JP" altLang="en-US" sz="1400" spc="-15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b="0" dirty="0" smtClean="0"/>
                        <a:t>EDF(</a:t>
                      </a:r>
                      <a:r>
                        <a:rPr kumimoji="1" lang="ja-JP" altLang="en-US" sz="1400" b="0" dirty="0" smtClean="0"/>
                        <a:t>仏</a:t>
                      </a:r>
                      <a:r>
                        <a:rPr kumimoji="1" lang="en-US" altLang="ja-JP" sz="1400" b="0" dirty="0" smtClean="0"/>
                        <a:t>)</a:t>
                      </a:r>
                      <a:endParaRPr kumimoji="1" lang="ja-JP" alt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ELECTRANOVA CAPITAL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36</a:t>
                      </a:r>
                      <a:r>
                        <a:rPr kumimoji="1" lang="ja-JP" altLang="en-US" sz="1400" dirty="0" smtClean="0"/>
                        <a:t>億円</a:t>
                      </a:r>
                      <a:r>
                        <a:rPr kumimoji="1" lang="en-US" altLang="ja-JP" sz="1400" dirty="0" smtClean="0"/>
                        <a:t>(33%)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･</a:t>
                      </a:r>
                      <a:r>
                        <a:rPr kumimoji="1" lang="en-US" altLang="ja-JP" sz="1400" dirty="0" err="1" smtClean="0"/>
                        <a:t>seatower</a:t>
                      </a:r>
                      <a:r>
                        <a:rPr kumimoji="1" lang="en-US" altLang="ja-JP" sz="1400" dirty="0" smtClean="0"/>
                        <a:t>(</a:t>
                      </a:r>
                      <a:r>
                        <a:rPr kumimoji="1" lang="ja-JP" altLang="en-US" sz="1400" dirty="0" smtClean="0"/>
                        <a:t>大水深洋上風力発電</a:t>
                      </a:r>
                      <a:r>
                        <a:rPr kumimoji="1" lang="en-US" altLang="ja-JP" sz="1400" dirty="0" smtClean="0"/>
                        <a:t>)</a:t>
                      </a:r>
                    </a:p>
                    <a:p>
                      <a:r>
                        <a:rPr kumimoji="1" lang="ja-JP" altLang="en-US" sz="1400" dirty="0" smtClean="0"/>
                        <a:t>･</a:t>
                      </a:r>
                      <a:r>
                        <a:rPr kumimoji="1" lang="en-US" altLang="ja-JP" sz="1400" dirty="0" err="1" smtClean="0"/>
                        <a:t>firstfuel</a:t>
                      </a:r>
                      <a:r>
                        <a:rPr kumimoji="1" lang="en-US" altLang="ja-JP" sz="1400" dirty="0" smtClean="0"/>
                        <a:t>(BEMS)</a:t>
                      </a:r>
                      <a:r>
                        <a:rPr kumimoji="1" lang="ja-JP" altLang="en-US" sz="1400" dirty="0" smtClean="0"/>
                        <a:t>　他</a:t>
                      </a:r>
                      <a:r>
                        <a:rPr kumimoji="1" lang="en-US" altLang="ja-JP" sz="1400" dirty="0" smtClean="0"/>
                        <a:t>10</a:t>
                      </a:r>
                      <a:r>
                        <a:rPr kumimoji="1" lang="ja-JP" altLang="en-US" sz="1400" dirty="0" smtClean="0"/>
                        <a:t>件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pc="-150" dirty="0" smtClean="0"/>
                        <a:t>スマートシティ、モビリティ等</a:t>
                      </a:r>
                      <a:endParaRPr kumimoji="1" lang="ja-JP" altLang="en-US" sz="1400" spc="-15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b="0" dirty="0" smtClean="0"/>
                        <a:t>E.ON(</a:t>
                      </a:r>
                      <a:r>
                        <a:rPr kumimoji="1" lang="ja-JP" altLang="en-US" sz="1400" b="0" dirty="0" smtClean="0"/>
                        <a:t>独</a:t>
                      </a:r>
                      <a:r>
                        <a:rPr kumimoji="1" lang="en-US" altLang="ja-JP" sz="1400" b="0" dirty="0" smtClean="0"/>
                        <a:t>)</a:t>
                      </a:r>
                      <a:endParaRPr kumimoji="1" lang="ja-JP" alt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Strategic Co-Investments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3.6</a:t>
                      </a:r>
                      <a:r>
                        <a:rPr kumimoji="1" lang="ja-JP" altLang="en-US" sz="1400" dirty="0" smtClean="0"/>
                        <a:t>～</a:t>
                      </a:r>
                      <a:r>
                        <a:rPr kumimoji="1" lang="en-US" altLang="ja-JP" sz="1400" dirty="0" smtClean="0"/>
                        <a:t>6</a:t>
                      </a:r>
                      <a:r>
                        <a:rPr kumimoji="1" lang="ja-JP" altLang="en-US" sz="1400" dirty="0" smtClean="0"/>
                        <a:t>億円</a:t>
                      </a:r>
                      <a:r>
                        <a:rPr kumimoji="1" lang="en-US" altLang="ja-JP" sz="1400" dirty="0" smtClean="0"/>
                        <a:t>/</a:t>
                      </a:r>
                      <a:r>
                        <a:rPr kumimoji="1" lang="ja-JP" altLang="en-US" sz="1400" dirty="0" smtClean="0"/>
                        <a:t>件</a:t>
                      </a:r>
                      <a:r>
                        <a:rPr kumimoji="1" lang="en-US" altLang="ja-JP" sz="1400" dirty="0" smtClean="0"/>
                        <a:t>(100%)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･</a:t>
                      </a:r>
                      <a:r>
                        <a:rPr kumimoji="1" lang="en-US" altLang="ja-JP" sz="1400" dirty="0" smtClean="0"/>
                        <a:t>Green</a:t>
                      </a:r>
                      <a:r>
                        <a:rPr kumimoji="1" lang="en-US" altLang="ja-JP" sz="1400" baseline="0" dirty="0" smtClean="0"/>
                        <a:t> Smith(</a:t>
                      </a:r>
                      <a:r>
                        <a:rPr kumimoji="1" lang="ja-JP" altLang="en-US" sz="1400" baseline="0" dirty="0" smtClean="0"/>
                        <a:t>エネルギー貯蔵</a:t>
                      </a:r>
                      <a:r>
                        <a:rPr kumimoji="1" lang="en-US" altLang="ja-JP" sz="1400" baseline="0" dirty="0" smtClean="0"/>
                        <a:t>)</a:t>
                      </a:r>
                    </a:p>
                    <a:p>
                      <a:r>
                        <a:rPr kumimoji="1" lang="ja-JP" altLang="en-US" sz="1400" baseline="0" dirty="0" smtClean="0"/>
                        <a:t>･</a:t>
                      </a:r>
                      <a:r>
                        <a:rPr kumimoji="1" lang="en-US" altLang="ja-JP" sz="1400" baseline="0" dirty="0" err="1" smtClean="0"/>
                        <a:t>Bidgely</a:t>
                      </a:r>
                      <a:r>
                        <a:rPr kumimoji="1" lang="en-US" altLang="ja-JP" sz="1400" baseline="0" dirty="0" smtClean="0"/>
                        <a:t>(</a:t>
                      </a:r>
                      <a:r>
                        <a:rPr kumimoji="1" lang="ja-JP" altLang="en-US" sz="1400" baseline="0" dirty="0" smtClean="0"/>
                        <a:t>エネマネ</a:t>
                      </a:r>
                      <a:r>
                        <a:rPr kumimoji="1" lang="en-US" altLang="ja-JP" sz="1400" baseline="0" dirty="0" smtClean="0"/>
                        <a:t>)</a:t>
                      </a:r>
                      <a:r>
                        <a:rPr kumimoji="1" lang="ja-JP" altLang="en-US" sz="1400" baseline="0" dirty="0" smtClean="0"/>
                        <a:t>　他</a:t>
                      </a:r>
                      <a:r>
                        <a:rPr kumimoji="1" lang="en-US" altLang="ja-JP" sz="1400" baseline="0" dirty="0" smtClean="0"/>
                        <a:t>13</a:t>
                      </a:r>
                      <a:r>
                        <a:rPr kumimoji="1" lang="ja-JP" altLang="en-US" sz="1400" baseline="0" dirty="0" smtClean="0"/>
                        <a:t>件</a:t>
                      </a:r>
                      <a:endParaRPr kumimoji="1" lang="en-US" altLang="ja-JP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pc="-150" dirty="0" smtClean="0"/>
                        <a:t>スマグリ、分散型電源、再エネ強化等が対象</a:t>
                      </a:r>
                      <a:endParaRPr kumimoji="1" lang="ja-JP" altLang="en-US" sz="1400" spc="-15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b="0" dirty="0" smtClean="0"/>
                        <a:t>ENEL(</a:t>
                      </a:r>
                      <a:r>
                        <a:rPr kumimoji="1" lang="ja-JP" altLang="en-US" sz="1400" b="0" dirty="0" smtClean="0"/>
                        <a:t>伊</a:t>
                      </a:r>
                      <a:r>
                        <a:rPr kumimoji="1" lang="en-US" altLang="ja-JP" sz="1400" b="0" dirty="0" smtClean="0"/>
                        <a:t>)</a:t>
                      </a:r>
                      <a:endParaRPr kumimoji="1" lang="ja-JP" alt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/>
                        <a:t>INCENSe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7.2</a:t>
                      </a:r>
                      <a:r>
                        <a:rPr kumimoji="1" lang="ja-JP" altLang="en-US" sz="1400" dirty="0" smtClean="0"/>
                        <a:t>億円（</a:t>
                      </a:r>
                      <a:r>
                        <a:rPr kumimoji="1" lang="en-US" altLang="ja-JP" sz="1400" dirty="0" smtClean="0"/>
                        <a:t>74%</a:t>
                      </a:r>
                      <a:r>
                        <a:rPr kumimoji="1" lang="ja-JP" altLang="en-US" sz="1400" dirty="0" smtClean="0"/>
                        <a:t>）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･</a:t>
                      </a:r>
                      <a:r>
                        <a:rPr kumimoji="1" lang="en-US" altLang="ja-JP" sz="1400" dirty="0" smtClean="0"/>
                        <a:t>I-EM(</a:t>
                      </a:r>
                      <a:r>
                        <a:rPr kumimoji="1" lang="ja-JP" altLang="en-US" sz="1400" dirty="0" smtClean="0"/>
                        <a:t>ビッグデータによるエネマネ</a:t>
                      </a:r>
                      <a:r>
                        <a:rPr kumimoji="1" lang="en-US" altLang="ja-JP" sz="1400" dirty="0" smtClean="0"/>
                        <a:t>)</a:t>
                      </a:r>
                    </a:p>
                    <a:p>
                      <a:r>
                        <a:rPr kumimoji="1" lang="ja-JP" altLang="en-US" sz="1400" dirty="0" smtClean="0"/>
                        <a:t>等</a:t>
                      </a:r>
                      <a:r>
                        <a:rPr kumimoji="1" lang="en-US" altLang="ja-JP" sz="1400" dirty="0" smtClean="0"/>
                        <a:t>80</a:t>
                      </a:r>
                      <a:r>
                        <a:rPr kumimoji="1" lang="ja-JP" altLang="en-US" sz="1400" dirty="0" smtClean="0"/>
                        <a:t>のプロジェクトが進行中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pc="-150" dirty="0" smtClean="0"/>
                        <a:t>エネルギー貯蔵、データ解析、</a:t>
                      </a:r>
                      <a:r>
                        <a:rPr kumimoji="1" lang="en-US" altLang="ja-JP" sz="1400" spc="-150" dirty="0" err="1" smtClean="0"/>
                        <a:t>IoT</a:t>
                      </a:r>
                      <a:r>
                        <a:rPr kumimoji="1" lang="ja-JP" altLang="en-US" sz="1400" spc="-150" dirty="0" smtClean="0"/>
                        <a:t>等</a:t>
                      </a:r>
                      <a:endParaRPr kumimoji="1" lang="ja-JP" altLang="en-US" sz="1400" spc="-15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/>
                        <a:t>東京電力</a:t>
                      </a:r>
                      <a:endParaRPr kumimoji="1" lang="ja-JP" alt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Energy Impact Fund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5.5</a:t>
                      </a:r>
                      <a:r>
                        <a:rPr kumimoji="1" lang="ja-JP" altLang="en-US" sz="1400" dirty="0" smtClean="0"/>
                        <a:t>億円（データ無し）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･</a:t>
                      </a:r>
                      <a:r>
                        <a:rPr kumimoji="1" lang="en-US" altLang="ja-JP" sz="1400" dirty="0" smtClean="0"/>
                        <a:t>Spark Fund(</a:t>
                      </a:r>
                      <a:r>
                        <a:rPr kumimoji="1" lang="ja-JP" altLang="en-US" sz="1400" spc="-150" dirty="0" smtClean="0"/>
                        <a:t>エネルギーサービス</a:t>
                      </a:r>
                      <a:r>
                        <a:rPr kumimoji="1" lang="en-US" altLang="ja-JP" sz="1400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･</a:t>
                      </a:r>
                      <a:r>
                        <a:rPr kumimoji="1" lang="en-US" altLang="ja-JP" sz="1400" dirty="0" smtClean="0"/>
                        <a:t>opus one(</a:t>
                      </a:r>
                      <a:r>
                        <a:rPr kumimoji="1" lang="ja-JP" altLang="en-US" sz="1400" dirty="0" smtClean="0"/>
                        <a:t>スマグリ</a:t>
                      </a:r>
                      <a:r>
                        <a:rPr kumimoji="1" lang="en-US" altLang="ja-JP" sz="1400" dirty="0" smtClean="0"/>
                        <a:t>)</a:t>
                      </a:r>
                      <a:r>
                        <a:rPr kumimoji="1" lang="ja-JP" altLang="en-US" sz="1400" dirty="0" smtClean="0"/>
                        <a:t>　他３件</a:t>
                      </a:r>
                      <a:endParaRPr kumimoji="1" lang="en-US" altLang="ja-JP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低炭素化、分散化、デジタル化貢献企業等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2" y="5157193"/>
            <a:ext cx="7366653" cy="145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5" y="2091117"/>
            <a:ext cx="7270372" cy="2670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310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3654</TotalTime>
  <Words>545</Words>
  <Application>Microsoft Office PowerPoint</Application>
  <PresentationFormat>A4 210 x 297 mm</PresentationFormat>
  <Paragraphs>104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470</cp:revision>
  <cp:lastPrinted>2017-04-06T07:52:53Z</cp:lastPrinted>
  <dcterms:created xsi:type="dcterms:W3CDTF">2017-03-19T17:10:27Z</dcterms:created>
  <dcterms:modified xsi:type="dcterms:W3CDTF">2017-04-07T00:38:52Z</dcterms:modified>
</cp:coreProperties>
</file>