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 varScale="1">
        <p:scale>
          <a:sx n="100" d="100"/>
          <a:sy n="100" d="100"/>
        </p:scale>
        <p:origin x="-42" y="-34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O:\04_&#35519;&#26619;&#24195;&#22577;&#23460;\02_&#12456;&#12493;&#12523;&#12462;&#12540;&#30333;&#26360;\H28&#12456;&#12493;&#12523;&#12462;&#12540;&#30333;&#26360;&#65288;&#12456;&#12493;&#30333;2017&#65289;\04_1&#37096;&#12473;&#12488;&#12540;&#12522;&#12540;\3&#31456;\&#37096;&#20250;&#36039;&#26009;\170327_&#38263;&#23448;&#24460;\&#36861;&#21152;&#32032;&#26448;\Iberdrol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FCI990002\00&#36039;&#28304;&#12456;&#12493;&#12523;&#12462;&#12540;&#24193;&#32207;&#21512;&#25919;&#31574;&#35506;00\04_&#35519;&#26619;&#24195;&#22577;&#23460;\02_&#12456;&#12493;&#12523;&#12462;&#12540;&#30333;&#26360;\H28&#12456;&#12493;&#12523;&#12462;&#12540;&#30333;&#26360;&#65288;&#12456;&#12493;&#30333;2017&#65289;\04_1&#37096;&#12473;&#12488;&#12540;&#12522;&#12540;\3&#31456;\&#38651;&#12460;&#37096;\&#19978;&#30000;&#12289;&#24196;&#21496;&#22519;&#31558;&#29992;\&#22269;&#21029;&#22522;&#26412;&#24773;&#22577;&#32032;&#26448;\DO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Iberdrola</a:t>
            </a:r>
            <a:r>
              <a:rPr lang="ja-JP" sz="1400"/>
              <a:t>電源構成</a:t>
            </a:r>
          </a:p>
        </c:rich>
      </c:tx>
      <c:layout>
        <c:manualLayout>
          <c:xMode val="edge"/>
          <c:yMode val="edge"/>
          <c:x val="0.27886882809226654"/>
          <c:y val="5.4157297525267364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431661151850476"/>
          <c:y val="0.15382037090499406"/>
          <c:w val="0.80117189180233328"/>
          <c:h val="0.61482519772744038"/>
        </c:manualLayout>
      </c:layout>
      <c:barChart>
        <c:barDir val="col"/>
        <c:grouping val="percentStacked"/>
        <c:varyColors val="0"/>
        <c:ser>
          <c:idx val="6"/>
          <c:order val="0"/>
          <c:tx>
            <c:strRef>
              <c:f>Sheet1!$J$9</c:f>
              <c:strCache>
                <c:ptCount val="1"/>
                <c:pt idx="0">
                  <c:v>再エネ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numRef>
              <c:f>Sheet1!$K$2:$M$2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</c:numCache>
            </c:numRef>
          </c:cat>
          <c:val>
            <c:numRef>
              <c:f>Sheet1!$K$9:$M$9</c:f>
              <c:numCache>
                <c:formatCode>General</c:formatCode>
                <c:ptCount val="3"/>
                <c:pt idx="0">
                  <c:v>3304</c:v>
                </c:pt>
                <c:pt idx="1">
                  <c:v>12532</c:v>
                </c:pt>
                <c:pt idx="2">
                  <c:v>14787</c:v>
                </c:pt>
              </c:numCache>
            </c:numRef>
          </c:val>
        </c:ser>
        <c:ser>
          <c:idx val="0"/>
          <c:order val="1"/>
          <c:tx>
            <c:strRef>
              <c:f>Sheet1!$J$3</c:f>
              <c:strCache>
                <c:ptCount val="1"/>
                <c:pt idx="0">
                  <c:v>水力</c:v>
                </c:pt>
              </c:strCache>
            </c:strRef>
          </c:tx>
          <c:spPr>
            <a:solidFill>
              <a:srgbClr val="61D6FF"/>
            </a:solidFill>
          </c:spPr>
          <c:invertIfNegative val="0"/>
          <c:cat>
            <c:numRef>
              <c:f>Sheet1!$K$2:$M$2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</c:numCache>
            </c:numRef>
          </c:cat>
          <c:val>
            <c:numRef>
              <c:f>Sheet1!$K$3:$M$3</c:f>
              <c:numCache>
                <c:formatCode>General</c:formatCode>
                <c:ptCount val="3"/>
                <c:pt idx="0">
                  <c:v>9126</c:v>
                </c:pt>
                <c:pt idx="1">
                  <c:v>9892</c:v>
                </c:pt>
                <c:pt idx="2">
                  <c:v>11076</c:v>
                </c:pt>
              </c:numCache>
            </c:numRef>
          </c:val>
        </c:ser>
        <c:ser>
          <c:idx val="3"/>
          <c:order val="2"/>
          <c:tx>
            <c:strRef>
              <c:f>Sheet1!$J$6</c:f>
              <c:strCache>
                <c:ptCount val="1"/>
                <c:pt idx="0">
                  <c:v>石油</c:v>
                </c:pt>
              </c:strCache>
            </c:strRef>
          </c:tx>
          <c:spPr>
            <a:solidFill>
              <a:srgbClr val="FFA16D"/>
            </a:solidFill>
          </c:spPr>
          <c:invertIfNegative val="0"/>
          <c:cat>
            <c:numRef>
              <c:f>Sheet1!$K$2:$M$2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</c:numCache>
            </c:numRef>
          </c:cat>
          <c:val>
            <c:numRef>
              <c:f>Sheet1!$K$6:$M$6</c:f>
              <c:numCache>
                <c:formatCode>General</c:formatCode>
                <c:ptCount val="3"/>
                <c:pt idx="0">
                  <c:v>2889</c:v>
                </c:pt>
                <c:pt idx="1">
                  <c:v>157</c:v>
                </c:pt>
                <c:pt idx="2">
                  <c:v>0</c:v>
                </c:pt>
              </c:numCache>
            </c:numRef>
          </c:val>
        </c:ser>
        <c:ser>
          <c:idx val="4"/>
          <c:order val="3"/>
          <c:tx>
            <c:strRef>
              <c:f>Sheet1!$J$7</c:f>
              <c:strCache>
                <c:ptCount val="1"/>
                <c:pt idx="0">
                  <c:v>ガス</c:v>
                </c:pt>
              </c:strCache>
            </c:strRef>
          </c:tx>
          <c:spPr>
            <a:solidFill>
              <a:srgbClr val="FFFF61"/>
            </a:solidFill>
          </c:spPr>
          <c:invertIfNegative val="0"/>
          <c:cat>
            <c:numRef>
              <c:f>Sheet1!$K$2:$M$2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</c:numCache>
            </c:numRef>
          </c:cat>
          <c:val>
            <c:numRef>
              <c:f>Sheet1!$K$7:$M$7</c:f>
              <c:numCache>
                <c:formatCode>General</c:formatCode>
                <c:ptCount val="3"/>
                <c:pt idx="0">
                  <c:v>6884</c:v>
                </c:pt>
                <c:pt idx="1">
                  <c:v>13128</c:v>
                </c:pt>
                <c:pt idx="2">
                  <c:v>12762</c:v>
                </c:pt>
              </c:numCache>
            </c:numRef>
          </c:val>
        </c:ser>
        <c:ser>
          <c:idx val="2"/>
          <c:order val="4"/>
          <c:tx>
            <c:strRef>
              <c:f>Sheet1!$J$5</c:f>
              <c:strCache>
                <c:ptCount val="1"/>
                <c:pt idx="0">
                  <c:v>石炭</c:v>
                </c:pt>
              </c:strCache>
            </c:strRef>
          </c:tx>
          <c:spPr>
            <a:solidFill>
              <a:srgbClr val="FF4747"/>
            </a:solidFill>
          </c:spPr>
          <c:invertIfNegative val="0"/>
          <c:cat>
            <c:numRef>
              <c:f>Sheet1!$K$2:$M$2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</c:numCache>
            </c:numRef>
          </c:cat>
          <c:val>
            <c:numRef>
              <c:f>Sheet1!$K$5:$M$5</c:f>
              <c:numCache>
                <c:formatCode>General</c:formatCode>
                <c:ptCount val="3"/>
                <c:pt idx="0">
                  <c:v>1247</c:v>
                </c:pt>
                <c:pt idx="1">
                  <c:v>4709</c:v>
                </c:pt>
                <c:pt idx="2">
                  <c:v>3178</c:v>
                </c:pt>
              </c:numCache>
            </c:numRef>
          </c:val>
        </c:ser>
        <c:ser>
          <c:idx val="1"/>
          <c:order val="5"/>
          <c:tx>
            <c:strRef>
              <c:f>Sheet1!$J$4</c:f>
              <c:strCache>
                <c:ptCount val="1"/>
                <c:pt idx="0">
                  <c:v>原子力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cat>
            <c:numRef>
              <c:f>Sheet1!$K$2:$M$2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</c:numCache>
            </c:numRef>
          </c:cat>
          <c:val>
            <c:numRef>
              <c:f>Sheet1!$K$4:$M$4</c:f>
              <c:numCache>
                <c:formatCode>General</c:formatCode>
                <c:ptCount val="3"/>
                <c:pt idx="0">
                  <c:v>3335</c:v>
                </c:pt>
                <c:pt idx="1">
                  <c:v>3344</c:v>
                </c:pt>
                <c:pt idx="2">
                  <c:v>3410</c:v>
                </c:pt>
              </c:numCache>
            </c:numRef>
          </c:val>
        </c:ser>
        <c:ser>
          <c:idx val="5"/>
          <c:order val="6"/>
          <c:tx>
            <c:strRef>
              <c:f>Sheet1!$J$8</c:f>
              <c:strCache>
                <c:ptCount val="1"/>
                <c:pt idx="0">
                  <c:v>コジェネ</c:v>
                </c:pt>
              </c:strCache>
            </c:strRef>
          </c:tx>
          <c:spPr>
            <a:solidFill>
              <a:srgbClr val="FFB7FA"/>
            </a:solidFill>
          </c:spPr>
          <c:invertIfNegative val="0"/>
          <c:cat>
            <c:numRef>
              <c:f>Sheet1!$K$2:$M$2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</c:numCache>
            </c:numRef>
          </c:cat>
          <c:val>
            <c:numRef>
              <c:f>Sheet1!$K$8:$M$8</c:f>
              <c:numCache>
                <c:formatCode>General</c:formatCode>
                <c:ptCount val="3"/>
                <c:pt idx="0">
                  <c:v>485</c:v>
                </c:pt>
                <c:pt idx="1">
                  <c:v>1229</c:v>
                </c:pt>
                <c:pt idx="2">
                  <c:v>1258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9694080"/>
        <c:axId val="99695616"/>
      </c:barChart>
      <c:catAx>
        <c:axId val="99694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9695616"/>
        <c:crosses val="autoZero"/>
        <c:auto val="1"/>
        <c:lblAlgn val="ctr"/>
        <c:lblOffset val="100"/>
        <c:noMultiLvlLbl val="0"/>
      </c:catAx>
      <c:valAx>
        <c:axId val="99695616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out"/>
        <c:minorTickMark val="none"/>
        <c:tickLblPos val="nextTo"/>
        <c:crossAx val="9969408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altLang="ja-JP" sz="1400" dirty="0"/>
              <a:t>DONG Energy </a:t>
            </a:r>
            <a:r>
              <a:rPr lang="ja-JP" altLang="en-US" sz="1400" dirty="0"/>
              <a:t>電源構成</a:t>
            </a:r>
          </a:p>
        </c:rich>
      </c:tx>
      <c:layout>
        <c:manualLayout>
          <c:xMode val="edge"/>
          <c:yMode val="edge"/>
          <c:x val="0.27936737224332198"/>
          <c:y val="3.023176096436936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714831681405552"/>
          <c:y val="0.15822557813283569"/>
          <c:w val="0.81040782862769634"/>
          <c:h val="0.60637493414078325"/>
        </c:manualLayout>
      </c:layout>
      <c:barChart>
        <c:barDir val="col"/>
        <c:grouping val="stacked"/>
        <c:varyColors val="0"/>
        <c:ser>
          <c:idx val="4"/>
          <c:order val="0"/>
          <c:tx>
            <c:strRef>
              <c:f>Sheet1!$G$16</c:f>
              <c:strCache>
                <c:ptCount val="1"/>
                <c:pt idx="0">
                  <c:v>風力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</c:spPr>
          <c:invertIfNegative val="0"/>
          <c:cat>
            <c:numRef>
              <c:f>Sheet1!$B$17:$B$19</c:f>
              <c:numCache>
                <c:formatCode>General</c:formatCode>
                <c:ptCount val="3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</c:numCache>
            </c:numRef>
          </c:cat>
          <c:val>
            <c:numRef>
              <c:f>Sheet1!$G$17:$G$19</c:f>
              <c:numCache>
                <c:formatCode>General</c:formatCode>
                <c:ptCount val="3"/>
                <c:pt idx="0">
                  <c:v>4</c:v>
                </c:pt>
                <c:pt idx="1">
                  <c:v>11</c:v>
                </c:pt>
                <c:pt idx="2">
                  <c:v>26</c:v>
                </c:pt>
              </c:numCache>
            </c:numRef>
          </c:val>
        </c:ser>
        <c:ser>
          <c:idx val="3"/>
          <c:order val="1"/>
          <c:tx>
            <c:strRef>
              <c:f>Sheet1!$F$16</c:f>
              <c:strCache>
                <c:ptCount val="1"/>
                <c:pt idx="0">
                  <c:v>バイオマス</c:v>
                </c:pt>
              </c:strCache>
            </c:strRef>
          </c:tx>
          <c:spPr>
            <a:solidFill>
              <a:srgbClr val="A469D1"/>
            </a:solidFill>
            <a:ln>
              <a:noFill/>
            </a:ln>
          </c:spPr>
          <c:invertIfNegative val="0"/>
          <c:cat>
            <c:numRef>
              <c:f>Sheet1!$B$17:$B$19</c:f>
              <c:numCache>
                <c:formatCode>General</c:formatCode>
                <c:ptCount val="3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</c:numCache>
            </c:numRef>
          </c:cat>
          <c:val>
            <c:numRef>
              <c:f>Sheet1!$F$17:$F$19</c:f>
              <c:numCache>
                <c:formatCode>General</c:formatCode>
                <c:ptCount val="3"/>
                <c:pt idx="0">
                  <c:v>8</c:v>
                </c:pt>
                <c:pt idx="1">
                  <c:v>16</c:v>
                </c:pt>
                <c:pt idx="2">
                  <c:v>24</c:v>
                </c:pt>
              </c:numCache>
            </c:numRef>
          </c:val>
        </c:ser>
        <c:ser>
          <c:idx val="5"/>
          <c:order val="2"/>
          <c:tx>
            <c:strRef>
              <c:f>Sheet1!$H$16</c:f>
              <c:strCache>
                <c:ptCount val="1"/>
                <c:pt idx="0">
                  <c:v>水力</c:v>
                </c:pt>
              </c:strCache>
            </c:strRef>
          </c:tx>
          <c:spPr>
            <a:solidFill>
              <a:srgbClr val="61D6FF"/>
            </a:solidFill>
            <a:ln>
              <a:noFill/>
            </a:ln>
          </c:spPr>
          <c:invertIfNegative val="0"/>
          <c:cat>
            <c:numRef>
              <c:f>Sheet1!$B$17:$B$19</c:f>
              <c:numCache>
                <c:formatCode>General</c:formatCode>
                <c:ptCount val="3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</c:numCache>
            </c:numRef>
          </c:cat>
          <c:val>
            <c:numRef>
              <c:f>Sheet1!$H$17:$H$19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0</c:v>
                </c:pt>
              </c:numCache>
            </c:numRef>
          </c:val>
        </c:ser>
        <c:ser>
          <c:idx val="2"/>
          <c:order val="3"/>
          <c:tx>
            <c:strRef>
              <c:f>Sheet1!$E$16</c:f>
              <c:strCache>
                <c:ptCount val="1"/>
                <c:pt idx="0">
                  <c:v>石油</c:v>
                </c:pt>
              </c:strCache>
            </c:strRef>
          </c:tx>
          <c:spPr>
            <a:solidFill>
              <a:srgbClr val="FFA16D"/>
            </a:solidFill>
            <a:ln>
              <a:noFill/>
            </a:ln>
          </c:spPr>
          <c:invertIfNegative val="0"/>
          <c:cat>
            <c:numRef>
              <c:f>Sheet1!$B$17:$B$19</c:f>
              <c:numCache>
                <c:formatCode>General</c:formatCode>
                <c:ptCount val="3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</c:numCache>
            </c:numRef>
          </c:cat>
          <c:val>
            <c:numRef>
              <c:f>Sheet1!$E$17:$E$19</c:f>
              <c:numCache>
                <c:formatCode>General</c:formatCode>
                <c:ptCount val="3"/>
                <c:pt idx="0">
                  <c:v>6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4"/>
          <c:tx>
            <c:strRef>
              <c:f>Sheet1!$D$16</c:f>
              <c:strCache>
                <c:ptCount val="1"/>
                <c:pt idx="0">
                  <c:v>ガス</c:v>
                </c:pt>
              </c:strCache>
            </c:strRef>
          </c:tx>
          <c:spPr>
            <a:solidFill>
              <a:srgbClr val="FFFF61"/>
            </a:solidFill>
            <a:ln>
              <a:noFill/>
            </a:ln>
            <a:effectLst/>
          </c:spPr>
          <c:invertIfNegative val="0"/>
          <c:cat>
            <c:numRef>
              <c:f>Sheet1!$B$17:$B$19</c:f>
              <c:numCache>
                <c:formatCode>General</c:formatCode>
                <c:ptCount val="3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</c:numCache>
            </c:numRef>
          </c:cat>
          <c:val>
            <c:numRef>
              <c:f>Sheet1!$D$17:$D$19</c:f>
              <c:numCache>
                <c:formatCode>General</c:formatCode>
                <c:ptCount val="3"/>
                <c:pt idx="0">
                  <c:v>21</c:v>
                </c:pt>
                <c:pt idx="1">
                  <c:v>28</c:v>
                </c:pt>
                <c:pt idx="2">
                  <c:v>19</c:v>
                </c:pt>
              </c:numCache>
            </c:numRef>
          </c:val>
        </c:ser>
        <c:ser>
          <c:idx val="0"/>
          <c:order val="5"/>
          <c:tx>
            <c:strRef>
              <c:f>Sheet1!$C$16</c:f>
              <c:strCache>
                <c:ptCount val="1"/>
                <c:pt idx="0">
                  <c:v>石炭</c:v>
                </c:pt>
              </c:strCache>
            </c:strRef>
          </c:tx>
          <c:spPr>
            <a:solidFill>
              <a:srgbClr val="FF4747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cat>
            <c:numRef>
              <c:f>Sheet1!$B$17:$B$19</c:f>
              <c:numCache>
                <c:formatCode>General</c:formatCode>
                <c:ptCount val="3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</c:numCache>
            </c:numRef>
          </c:cat>
          <c:val>
            <c:numRef>
              <c:f>Sheet1!$C$17:$C$19</c:f>
              <c:numCache>
                <c:formatCode>General</c:formatCode>
                <c:ptCount val="3"/>
                <c:pt idx="0">
                  <c:v>54</c:v>
                </c:pt>
                <c:pt idx="1">
                  <c:v>40</c:v>
                </c:pt>
                <c:pt idx="2">
                  <c:v>30</c:v>
                </c:pt>
              </c:numCache>
            </c:numRef>
          </c:val>
        </c:ser>
        <c:ser>
          <c:idx val="6"/>
          <c:order val="6"/>
          <c:tx>
            <c:strRef>
              <c:f>Sheet1!$I$16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rgbClr val="B1A777"/>
            </a:solidFill>
            <a:ln>
              <a:noFill/>
            </a:ln>
            <a:effectLst/>
          </c:spPr>
          <c:invertIfNegative val="0"/>
          <c:cat>
            <c:numRef>
              <c:f>Sheet1!$B$17:$B$19</c:f>
              <c:numCache>
                <c:formatCode>General</c:formatCode>
                <c:ptCount val="3"/>
                <c:pt idx="0">
                  <c:v>2006</c:v>
                </c:pt>
                <c:pt idx="1">
                  <c:v>2011</c:v>
                </c:pt>
                <c:pt idx="2">
                  <c:v>2016</c:v>
                </c:pt>
              </c:numCache>
            </c:numRef>
          </c:cat>
          <c:val>
            <c:numRef>
              <c:f>Sheet1!$I$17:$I$19</c:f>
              <c:numCache>
                <c:formatCode>General</c:formatCode>
                <c:ptCount val="3"/>
                <c:pt idx="0">
                  <c:v>4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9741696"/>
        <c:axId val="99743232"/>
      </c:barChart>
      <c:catAx>
        <c:axId val="99741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9743232"/>
        <c:crosses val="autoZero"/>
        <c:auto val="1"/>
        <c:lblAlgn val="ctr"/>
        <c:lblOffset val="100"/>
        <c:noMultiLvlLbl val="0"/>
      </c:catAx>
      <c:valAx>
        <c:axId val="99743232"/>
        <c:scaling>
          <c:orientation val="minMax"/>
          <c:max val="10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%" sourceLinked="0"/>
        <c:majorTickMark val="out"/>
        <c:minorTickMark val="none"/>
        <c:tickLblPos val="nextTo"/>
        <c:crossAx val="99741696"/>
        <c:crosses val="autoZero"/>
        <c:crossBetween val="between"/>
        <c:dispUnits>
          <c:builtInUnit val="hundreds"/>
        </c:dispUnits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2017/5/8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グラフ 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6146507"/>
              </p:ext>
            </p:extLst>
          </p:nvPr>
        </p:nvGraphicFramePr>
        <p:xfrm>
          <a:off x="6767485" y="2017948"/>
          <a:ext cx="3138515" cy="2345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5" name="グラフ 4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2372324"/>
              </p:ext>
            </p:extLst>
          </p:nvPr>
        </p:nvGraphicFramePr>
        <p:xfrm>
          <a:off x="6845661" y="4219887"/>
          <a:ext cx="3069546" cy="252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6" name="フリーフォーム 45"/>
          <p:cNvSpPr/>
          <p:nvPr/>
        </p:nvSpPr>
        <p:spPr>
          <a:xfrm>
            <a:off x="55899" y="2384932"/>
            <a:ext cx="3240917" cy="432000"/>
          </a:xfrm>
          <a:custGeom>
            <a:avLst/>
            <a:gdLst>
              <a:gd name="connsiteX0" fmla="*/ 0 w 3117535"/>
              <a:gd name="connsiteY0" fmla="*/ 64941 h 389638"/>
              <a:gd name="connsiteX1" fmla="*/ 64941 w 3117535"/>
              <a:gd name="connsiteY1" fmla="*/ 0 h 389638"/>
              <a:gd name="connsiteX2" fmla="*/ 3052594 w 3117535"/>
              <a:gd name="connsiteY2" fmla="*/ 0 h 389638"/>
              <a:gd name="connsiteX3" fmla="*/ 3117535 w 3117535"/>
              <a:gd name="connsiteY3" fmla="*/ 64941 h 389638"/>
              <a:gd name="connsiteX4" fmla="*/ 3117535 w 3117535"/>
              <a:gd name="connsiteY4" fmla="*/ 324697 h 389638"/>
              <a:gd name="connsiteX5" fmla="*/ 3052594 w 3117535"/>
              <a:gd name="connsiteY5" fmla="*/ 389638 h 389638"/>
              <a:gd name="connsiteX6" fmla="*/ 64941 w 3117535"/>
              <a:gd name="connsiteY6" fmla="*/ 389638 h 389638"/>
              <a:gd name="connsiteX7" fmla="*/ 0 w 3117535"/>
              <a:gd name="connsiteY7" fmla="*/ 324697 h 389638"/>
              <a:gd name="connsiteX8" fmla="*/ 0 w 3117535"/>
              <a:gd name="connsiteY8" fmla="*/ 64941 h 389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17535" h="389638">
                <a:moveTo>
                  <a:pt x="0" y="64941"/>
                </a:moveTo>
                <a:cubicBezTo>
                  <a:pt x="0" y="29075"/>
                  <a:pt x="29075" y="0"/>
                  <a:pt x="64941" y="0"/>
                </a:cubicBezTo>
                <a:lnTo>
                  <a:pt x="3052594" y="0"/>
                </a:lnTo>
                <a:cubicBezTo>
                  <a:pt x="3088460" y="0"/>
                  <a:pt x="3117535" y="29075"/>
                  <a:pt x="3117535" y="64941"/>
                </a:cubicBezTo>
                <a:lnTo>
                  <a:pt x="3117535" y="324697"/>
                </a:lnTo>
                <a:cubicBezTo>
                  <a:pt x="3117535" y="360563"/>
                  <a:pt x="3088460" y="389638"/>
                  <a:pt x="3052594" y="389638"/>
                </a:cubicBezTo>
                <a:lnTo>
                  <a:pt x="64941" y="389638"/>
                </a:lnTo>
                <a:cubicBezTo>
                  <a:pt x="29075" y="389638"/>
                  <a:pt x="0" y="360563"/>
                  <a:pt x="0" y="324697"/>
                </a:cubicBezTo>
                <a:lnTo>
                  <a:pt x="0" y="64941"/>
                </a:lnTo>
                <a:close/>
              </a:path>
            </a:pathLst>
          </a:custGeom>
          <a:solidFill>
            <a:srgbClr val="FF4343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61" tIns="72361" rIns="72361" bIns="0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ja-JP" altLang="en-US" sz="1200" b="1" kern="1200" dirty="0" smtClean="0"/>
              <a:t>国内ガス事業者の</a:t>
            </a:r>
            <a:r>
              <a:rPr kumimoji="1" lang="en-US" altLang="ja-JP" sz="1200" b="1" kern="1200" dirty="0" err="1" smtClean="0"/>
              <a:t>Ruhrgas</a:t>
            </a:r>
            <a:r>
              <a:rPr kumimoji="1" lang="ja-JP" altLang="en-US" sz="1200" b="1" kern="1200" dirty="0" smtClean="0"/>
              <a:t>を買収</a:t>
            </a:r>
            <a:endParaRPr kumimoji="1" lang="en-US" altLang="ja-JP" sz="1200" b="1" kern="1200" dirty="0" smtClean="0"/>
          </a:p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200" b="1" dirty="0" smtClean="0"/>
              <a:t>→現在は</a:t>
            </a:r>
            <a:r>
              <a:rPr lang="ja-JP" altLang="en-US" sz="1200" b="1" dirty="0"/>
              <a:t>ガス</a:t>
            </a:r>
            <a:r>
              <a:rPr lang="ja-JP" altLang="en-US" sz="1200" b="1" dirty="0" smtClean="0"/>
              <a:t>事業が売上高の約</a:t>
            </a:r>
            <a:r>
              <a:rPr lang="en-US" altLang="ja-JP" sz="1200" b="1" dirty="0" smtClean="0"/>
              <a:t>50%</a:t>
            </a:r>
            <a:endParaRPr kumimoji="1" lang="ja-JP" altLang="en-US" sz="1200" b="1" kern="1200" dirty="0"/>
          </a:p>
        </p:txBody>
      </p:sp>
      <p:sp>
        <p:nvSpPr>
          <p:cNvPr id="47" name="フリーフォーム 46"/>
          <p:cNvSpPr/>
          <p:nvPr/>
        </p:nvSpPr>
        <p:spPr>
          <a:xfrm>
            <a:off x="50613" y="2936660"/>
            <a:ext cx="3267087" cy="1320432"/>
          </a:xfrm>
          <a:custGeom>
            <a:avLst/>
            <a:gdLst>
              <a:gd name="connsiteX0" fmla="*/ 0 w 3117535"/>
              <a:gd name="connsiteY0" fmla="*/ 0 h 853875"/>
              <a:gd name="connsiteX1" fmla="*/ 3117535 w 3117535"/>
              <a:gd name="connsiteY1" fmla="*/ 0 h 853875"/>
              <a:gd name="connsiteX2" fmla="*/ 3117535 w 3117535"/>
              <a:gd name="connsiteY2" fmla="*/ 853875 h 853875"/>
              <a:gd name="connsiteX3" fmla="*/ 0 w 3117535"/>
              <a:gd name="connsiteY3" fmla="*/ 853875 h 853875"/>
              <a:gd name="connsiteX4" fmla="*/ 0 w 3117535"/>
              <a:gd name="connsiteY4" fmla="*/ 0 h 85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7535" h="853875">
                <a:moveTo>
                  <a:pt x="0" y="0"/>
                </a:moveTo>
                <a:lnTo>
                  <a:pt x="3117535" y="0"/>
                </a:lnTo>
                <a:lnTo>
                  <a:pt x="3117535" y="853875"/>
                </a:lnTo>
                <a:lnTo>
                  <a:pt x="0" y="8538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8982" tIns="15240" rIns="85344" bIns="15240" numCol="1" spcCol="1270" anchor="t" anchorCtr="0">
            <a:noAutofit/>
          </a:bodyPr>
          <a:lstStyle/>
          <a:p>
            <a:pPr marL="114300" lvl="1" indent="-114300" defTabSz="533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Tx/>
              <a:buChar char="••"/>
            </a:pPr>
            <a:r>
              <a:rPr lang="ja-JP" altLang="en-US" sz="1200" dirty="0"/>
              <a:t>エネルギー事業に集中し、前身のコングロマリットから引き継いだ化学事業等を</a:t>
            </a:r>
            <a:r>
              <a:rPr lang="ja-JP" altLang="en-US" sz="1200" dirty="0" smtClean="0"/>
              <a:t>売却 </a:t>
            </a:r>
            <a:r>
              <a:rPr lang="en-US" altLang="ja-JP" sz="1200" dirty="0" smtClean="0"/>
              <a:t>(</a:t>
            </a:r>
            <a:r>
              <a:rPr lang="ja-JP" altLang="en-US" sz="1200" dirty="0"/>
              <a:t>非戦略事業の売却</a:t>
            </a:r>
            <a:r>
              <a:rPr lang="en-US" altLang="ja-JP" sz="1200" dirty="0" smtClean="0"/>
              <a:t>)</a:t>
            </a:r>
            <a:r>
              <a:rPr lang="ja-JP" altLang="en-US" sz="1200" dirty="0" err="1" smtClean="0"/>
              <a:t>。</a:t>
            </a:r>
            <a:endParaRPr kumimoji="1" lang="en-US" altLang="ja-JP" sz="1200" kern="1200" dirty="0" smtClean="0"/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har char="••"/>
            </a:pPr>
            <a:r>
              <a:rPr kumimoji="1" lang="ja-JP" altLang="en-US" sz="1200" kern="1200" dirty="0" smtClean="0"/>
              <a:t>世界最大級のガス事業者である</a:t>
            </a:r>
            <a:r>
              <a:rPr kumimoji="1" lang="en-US" altLang="ja-JP" sz="1200" kern="1200" dirty="0" err="1" smtClean="0"/>
              <a:t>Ruhrgas</a:t>
            </a:r>
            <a:r>
              <a:rPr kumimoji="1" lang="ja-JP" altLang="en-US" sz="1200" kern="1200" dirty="0" smtClean="0"/>
              <a:t>を買収</a:t>
            </a:r>
            <a:r>
              <a:rPr kumimoji="1" lang="en-US" altLang="ja-JP" sz="1200" kern="1200" dirty="0" smtClean="0"/>
              <a:t>(2003</a:t>
            </a:r>
            <a:r>
              <a:rPr kumimoji="1" lang="ja-JP" altLang="en-US" sz="1200" kern="1200" dirty="0" smtClean="0"/>
              <a:t>年</a:t>
            </a:r>
            <a:r>
              <a:rPr kumimoji="1" lang="en-US" altLang="ja-JP" sz="1200" kern="1200" dirty="0" smtClean="0"/>
              <a:t>)</a:t>
            </a:r>
            <a:r>
              <a:rPr kumimoji="1" lang="ja-JP" altLang="en-US" sz="1200" kern="1200" dirty="0" smtClean="0"/>
              <a:t>し、その後ノルウェー、ロシアなどでもガス事業を展開。</a:t>
            </a:r>
            <a:endParaRPr kumimoji="1" lang="en-US" altLang="ja-JP" sz="1200" kern="1200" dirty="0" smtClean="0"/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har char="••"/>
            </a:pPr>
            <a:r>
              <a:rPr lang="ja-JP" altLang="en-US" sz="1200" dirty="0" smtClean="0"/>
              <a:t>売上高の約</a:t>
            </a:r>
            <a:r>
              <a:rPr lang="en-US" altLang="ja-JP" sz="1200" dirty="0" smtClean="0"/>
              <a:t>50%</a:t>
            </a:r>
            <a:r>
              <a:rPr lang="ja-JP" altLang="en-US" sz="1200" dirty="0" smtClean="0"/>
              <a:t>をガス事業が占める</a:t>
            </a:r>
            <a:r>
              <a:rPr lang="en-US" altLang="ja-JP" sz="1200" dirty="0" smtClean="0"/>
              <a:t>(2015</a:t>
            </a:r>
            <a:r>
              <a:rPr lang="ja-JP" altLang="en-US" sz="1200" dirty="0" smtClean="0"/>
              <a:t>年</a:t>
            </a:r>
            <a:r>
              <a:rPr lang="en-US" altLang="ja-JP" sz="1200" dirty="0" smtClean="0"/>
              <a:t>)</a:t>
            </a:r>
            <a:endParaRPr kumimoji="1" lang="ja-JP" altLang="en-US" sz="1200" kern="1200" dirty="0"/>
          </a:p>
        </p:txBody>
      </p:sp>
      <p:sp>
        <p:nvSpPr>
          <p:cNvPr id="48" name="山形 47"/>
          <p:cNvSpPr/>
          <p:nvPr/>
        </p:nvSpPr>
        <p:spPr bwMode="auto">
          <a:xfrm>
            <a:off x="-15552" y="2060848"/>
            <a:ext cx="1490851" cy="288000"/>
          </a:xfrm>
          <a:prstGeom prst="chevron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bIns="0" rtlCol="0" anchor="b"/>
          <a:lstStyle/>
          <a:p>
            <a:pPr algn="ctr"/>
            <a:r>
              <a:rPr lang="en-US" altLang="ja-JP" sz="1200" b="1" dirty="0" smtClean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E.ON</a:t>
            </a:r>
            <a:r>
              <a:rPr lang="ja-JP" altLang="en-US" sz="1200" b="1" dirty="0" smtClean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（独）</a:t>
            </a:r>
            <a:endParaRPr lang="ja-JP" altLang="en-US" sz="1200" b="1" dirty="0">
              <a:solidFill>
                <a:schemeClr val="bg1"/>
              </a:solidFill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49" name="山形 48"/>
          <p:cNvSpPr/>
          <p:nvPr/>
        </p:nvSpPr>
        <p:spPr bwMode="auto">
          <a:xfrm>
            <a:off x="-15552" y="4492203"/>
            <a:ext cx="1490851" cy="288000"/>
          </a:xfrm>
          <a:prstGeom prst="chevron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bIns="0" rtlCol="0" anchor="b"/>
          <a:lstStyle/>
          <a:p>
            <a:pPr algn="ctr"/>
            <a:r>
              <a:rPr lang="en-US" altLang="ja-JP" sz="1200" b="1" dirty="0" smtClean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Centrica</a:t>
            </a:r>
            <a:r>
              <a:rPr lang="ja-JP" altLang="en-US" sz="1200" b="1" dirty="0" smtClean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（英）</a:t>
            </a:r>
            <a:endParaRPr lang="ja-JP" altLang="en-US" sz="1200" b="1" dirty="0">
              <a:solidFill>
                <a:schemeClr val="bg1"/>
              </a:solidFill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50" name="山形 49"/>
          <p:cNvSpPr/>
          <p:nvPr/>
        </p:nvSpPr>
        <p:spPr bwMode="auto">
          <a:xfrm>
            <a:off x="3469242" y="2060848"/>
            <a:ext cx="1490851" cy="288000"/>
          </a:xfrm>
          <a:prstGeom prst="chevron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bIns="0" rtlCol="0" anchor="b"/>
          <a:lstStyle/>
          <a:p>
            <a:pPr algn="ctr"/>
            <a:r>
              <a:rPr lang="en-US" altLang="ja-JP" sz="1200" b="1" dirty="0" err="1" smtClean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Iberdrola</a:t>
            </a:r>
            <a:r>
              <a:rPr lang="en-US" altLang="ja-JP" sz="1200" b="1" dirty="0" smtClean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(</a:t>
            </a:r>
            <a:r>
              <a:rPr lang="ja-JP" altLang="en-US" sz="1200" b="1" dirty="0" smtClean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西</a:t>
            </a:r>
            <a:r>
              <a:rPr lang="en-US" altLang="ja-JP" sz="1200" b="1" dirty="0" smtClean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)</a:t>
            </a:r>
            <a:endParaRPr lang="ja-JP" altLang="en-US" sz="1200" b="1" dirty="0">
              <a:solidFill>
                <a:schemeClr val="bg1"/>
              </a:solidFill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57" name="フリーフォーム 56"/>
          <p:cNvSpPr/>
          <p:nvPr/>
        </p:nvSpPr>
        <p:spPr>
          <a:xfrm>
            <a:off x="55899" y="4801057"/>
            <a:ext cx="3240917" cy="432000"/>
          </a:xfrm>
          <a:custGeom>
            <a:avLst/>
            <a:gdLst>
              <a:gd name="connsiteX0" fmla="*/ 0 w 3141271"/>
              <a:gd name="connsiteY0" fmla="*/ 84242 h 505440"/>
              <a:gd name="connsiteX1" fmla="*/ 84242 w 3141271"/>
              <a:gd name="connsiteY1" fmla="*/ 0 h 505440"/>
              <a:gd name="connsiteX2" fmla="*/ 3057029 w 3141271"/>
              <a:gd name="connsiteY2" fmla="*/ 0 h 505440"/>
              <a:gd name="connsiteX3" fmla="*/ 3141271 w 3141271"/>
              <a:gd name="connsiteY3" fmla="*/ 84242 h 505440"/>
              <a:gd name="connsiteX4" fmla="*/ 3141271 w 3141271"/>
              <a:gd name="connsiteY4" fmla="*/ 421198 h 505440"/>
              <a:gd name="connsiteX5" fmla="*/ 3057029 w 3141271"/>
              <a:gd name="connsiteY5" fmla="*/ 505440 h 505440"/>
              <a:gd name="connsiteX6" fmla="*/ 84242 w 3141271"/>
              <a:gd name="connsiteY6" fmla="*/ 505440 h 505440"/>
              <a:gd name="connsiteX7" fmla="*/ 0 w 3141271"/>
              <a:gd name="connsiteY7" fmla="*/ 421198 h 505440"/>
              <a:gd name="connsiteX8" fmla="*/ 0 w 3141271"/>
              <a:gd name="connsiteY8" fmla="*/ 84242 h 50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41271" h="505440">
                <a:moveTo>
                  <a:pt x="0" y="84242"/>
                </a:moveTo>
                <a:cubicBezTo>
                  <a:pt x="0" y="37716"/>
                  <a:pt x="37716" y="0"/>
                  <a:pt x="84242" y="0"/>
                </a:cubicBezTo>
                <a:lnTo>
                  <a:pt x="3057029" y="0"/>
                </a:lnTo>
                <a:cubicBezTo>
                  <a:pt x="3103555" y="0"/>
                  <a:pt x="3141271" y="37716"/>
                  <a:pt x="3141271" y="84242"/>
                </a:cubicBezTo>
                <a:lnTo>
                  <a:pt x="3141271" y="421198"/>
                </a:lnTo>
                <a:cubicBezTo>
                  <a:pt x="3141271" y="467724"/>
                  <a:pt x="3103555" y="505440"/>
                  <a:pt x="3057029" y="505440"/>
                </a:cubicBezTo>
                <a:lnTo>
                  <a:pt x="84242" y="505440"/>
                </a:lnTo>
                <a:cubicBezTo>
                  <a:pt x="37716" y="505440"/>
                  <a:pt x="0" y="467724"/>
                  <a:pt x="0" y="421198"/>
                </a:cubicBezTo>
                <a:lnTo>
                  <a:pt x="0" y="84242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61" tIns="72361" rIns="72361" bIns="72361" numCol="1" spcCol="1270" anchor="ctr" anchorCtr="0">
            <a:noAutofit/>
          </a:bodyPr>
          <a:lstStyle/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200" b="1" dirty="0" smtClean="0"/>
              <a:t>欧米</a:t>
            </a:r>
            <a:r>
              <a:rPr lang="ja-JP" altLang="en-US" sz="1200" b="1" dirty="0"/>
              <a:t>エネルギー企業</a:t>
            </a:r>
            <a:r>
              <a:rPr lang="ja-JP" altLang="en-US" sz="1200" b="1" dirty="0" smtClean="0"/>
              <a:t>買収</a:t>
            </a:r>
            <a:endParaRPr lang="en-US" altLang="ja-JP" sz="1200" b="1" dirty="0" smtClean="0"/>
          </a:p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200" b="1" dirty="0" smtClean="0"/>
              <a:t>→現在は電力事業への投資に積極的</a:t>
            </a:r>
            <a:endParaRPr lang="ja-JP" altLang="en-US" sz="1200" b="1" dirty="0"/>
          </a:p>
        </p:txBody>
      </p:sp>
      <p:sp>
        <p:nvSpPr>
          <p:cNvPr id="65" name="フリーフォーム 64"/>
          <p:cNvSpPr/>
          <p:nvPr/>
        </p:nvSpPr>
        <p:spPr>
          <a:xfrm>
            <a:off x="92460" y="5295732"/>
            <a:ext cx="3141271" cy="1229564"/>
          </a:xfrm>
          <a:custGeom>
            <a:avLst/>
            <a:gdLst>
              <a:gd name="connsiteX0" fmla="*/ 0 w 3141271"/>
              <a:gd name="connsiteY0" fmla="*/ 0 h 572872"/>
              <a:gd name="connsiteX1" fmla="*/ 3141271 w 3141271"/>
              <a:gd name="connsiteY1" fmla="*/ 0 h 572872"/>
              <a:gd name="connsiteX2" fmla="*/ 3141271 w 3141271"/>
              <a:gd name="connsiteY2" fmla="*/ 572872 h 572872"/>
              <a:gd name="connsiteX3" fmla="*/ 0 w 3141271"/>
              <a:gd name="connsiteY3" fmla="*/ 572872 h 572872"/>
              <a:gd name="connsiteX4" fmla="*/ 0 w 3141271"/>
              <a:gd name="connsiteY4" fmla="*/ 0 h 572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1271" h="572872">
                <a:moveTo>
                  <a:pt x="0" y="0"/>
                </a:moveTo>
                <a:lnTo>
                  <a:pt x="3141271" y="0"/>
                </a:lnTo>
                <a:lnTo>
                  <a:pt x="3141271" y="572872"/>
                </a:lnTo>
                <a:lnTo>
                  <a:pt x="0" y="57287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8982" tIns="15240" rIns="85344" bIns="15240" numCol="1" spcCol="1270" anchor="t" anchorCtr="0">
            <a:noAutofit/>
          </a:bodyPr>
          <a:lstStyle/>
          <a:p>
            <a:pPr marL="114300" lvl="1" indent="-114300" defTabSz="533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Tx/>
              <a:buChar char="••"/>
            </a:pPr>
            <a:r>
              <a:rPr lang="en-US" altLang="ja-JP" sz="1200" dirty="0"/>
              <a:t>1999</a:t>
            </a:r>
            <a:r>
              <a:rPr lang="ja-JP" altLang="en-US" sz="1200" dirty="0"/>
              <a:t>年の電力小売全面自由化を機に国内の電力小売事業に参入。</a:t>
            </a:r>
            <a:endParaRPr lang="en-US" altLang="ja-JP" sz="1200" dirty="0"/>
          </a:p>
          <a:p>
            <a:pPr marL="114300" lvl="1" indent="-114300" defTabSz="533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Tx/>
              <a:buChar char="••"/>
            </a:pPr>
            <a:r>
              <a:rPr lang="ja-JP" altLang="en-US" sz="1200" dirty="0"/>
              <a:t>北米の</a:t>
            </a:r>
            <a:r>
              <a:rPr lang="en-US" altLang="ja-JP" sz="1200" dirty="0" err="1"/>
              <a:t>DirectEnergy</a:t>
            </a:r>
            <a:r>
              <a:rPr lang="ja-JP" altLang="en-US" sz="1200" dirty="0" err="1"/>
              <a:t>、</a:t>
            </a:r>
            <a:r>
              <a:rPr lang="ja-JP" altLang="en-US" sz="1200" dirty="0"/>
              <a:t>カナダの</a:t>
            </a:r>
            <a:r>
              <a:rPr lang="en-US" altLang="ja-JP" sz="1200" dirty="0"/>
              <a:t>ATCO</a:t>
            </a:r>
            <a:r>
              <a:rPr lang="ja-JP" altLang="en-US" sz="1200" dirty="0"/>
              <a:t>など海外の大手エネルギー企業を買収。</a:t>
            </a:r>
            <a:endParaRPr lang="en-US" altLang="ja-JP" sz="1200" dirty="0"/>
          </a:p>
          <a:p>
            <a:pPr marL="114300" lvl="1" indent="-114300" defTabSz="533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Tx/>
              <a:buChar char="••"/>
            </a:pPr>
            <a:r>
              <a:rPr lang="en-US" altLang="ja-JP" sz="1200" dirty="0"/>
              <a:t>ATOCO</a:t>
            </a:r>
            <a:r>
              <a:rPr lang="ja-JP" altLang="en-US" sz="1200" dirty="0"/>
              <a:t>は設備投資の</a:t>
            </a:r>
            <a:r>
              <a:rPr lang="en-US" altLang="ja-JP" sz="1200" dirty="0"/>
              <a:t>50%</a:t>
            </a:r>
            <a:r>
              <a:rPr lang="ja-JP" altLang="en-US" sz="1200" dirty="0"/>
              <a:t>以上を電力部門に充てている</a:t>
            </a:r>
            <a:r>
              <a:rPr lang="en-US" altLang="ja-JP" sz="1200" dirty="0"/>
              <a:t>(2015</a:t>
            </a:r>
            <a:r>
              <a:rPr lang="ja-JP" altLang="en-US" sz="1200" dirty="0"/>
              <a:t>年</a:t>
            </a:r>
            <a:r>
              <a:rPr lang="en-US" altLang="ja-JP" sz="1200" dirty="0"/>
              <a:t>)</a:t>
            </a:r>
            <a:r>
              <a:rPr lang="ja-JP" altLang="en-US" sz="1200" dirty="0"/>
              <a:t>等、電力事業も積極的に展開。</a:t>
            </a:r>
          </a:p>
        </p:txBody>
      </p:sp>
      <p:sp>
        <p:nvSpPr>
          <p:cNvPr id="66" name="フリーフォーム 65"/>
          <p:cNvSpPr/>
          <p:nvPr/>
        </p:nvSpPr>
        <p:spPr>
          <a:xfrm>
            <a:off x="3569729" y="2384932"/>
            <a:ext cx="3240000" cy="432000"/>
          </a:xfrm>
          <a:custGeom>
            <a:avLst/>
            <a:gdLst>
              <a:gd name="connsiteX0" fmla="*/ 0 w 3153308"/>
              <a:gd name="connsiteY0" fmla="*/ 80181 h 481074"/>
              <a:gd name="connsiteX1" fmla="*/ 80181 w 3153308"/>
              <a:gd name="connsiteY1" fmla="*/ 0 h 481074"/>
              <a:gd name="connsiteX2" fmla="*/ 3073127 w 3153308"/>
              <a:gd name="connsiteY2" fmla="*/ 0 h 481074"/>
              <a:gd name="connsiteX3" fmla="*/ 3153308 w 3153308"/>
              <a:gd name="connsiteY3" fmla="*/ 80181 h 481074"/>
              <a:gd name="connsiteX4" fmla="*/ 3153308 w 3153308"/>
              <a:gd name="connsiteY4" fmla="*/ 400893 h 481074"/>
              <a:gd name="connsiteX5" fmla="*/ 3073127 w 3153308"/>
              <a:gd name="connsiteY5" fmla="*/ 481074 h 481074"/>
              <a:gd name="connsiteX6" fmla="*/ 80181 w 3153308"/>
              <a:gd name="connsiteY6" fmla="*/ 481074 h 481074"/>
              <a:gd name="connsiteX7" fmla="*/ 0 w 3153308"/>
              <a:gd name="connsiteY7" fmla="*/ 400893 h 481074"/>
              <a:gd name="connsiteX8" fmla="*/ 0 w 3153308"/>
              <a:gd name="connsiteY8" fmla="*/ 80181 h 481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53308" h="481074">
                <a:moveTo>
                  <a:pt x="0" y="80181"/>
                </a:moveTo>
                <a:cubicBezTo>
                  <a:pt x="0" y="35898"/>
                  <a:pt x="35898" y="0"/>
                  <a:pt x="80181" y="0"/>
                </a:cubicBezTo>
                <a:lnTo>
                  <a:pt x="3073127" y="0"/>
                </a:lnTo>
                <a:cubicBezTo>
                  <a:pt x="3117410" y="0"/>
                  <a:pt x="3153308" y="35898"/>
                  <a:pt x="3153308" y="80181"/>
                </a:cubicBezTo>
                <a:lnTo>
                  <a:pt x="3153308" y="400893"/>
                </a:lnTo>
                <a:cubicBezTo>
                  <a:pt x="3153308" y="445176"/>
                  <a:pt x="3117410" y="481074"/>
                  <a:pt x="3073127" y="481074"/>
                </a:cubicBezTo>
                <a:lnTo>
                  <a:pt x="80181" y="481074"/>
                </a:lnTo>
                <a:cubicBezTo>
                  <a:pt x="35898" y="481074"/>
                  <a:pt x="0" y="445176"/>
                  <a:pt x="0" y="400893"/>
                </a:cubicBezTo>
                <a:lnTo>
                  <a:pt x="0" y="80181"/>
                </a:lnTo>
                <a:close/>
              </a:path>
            </a:pathLst>
          </a:custGeom>
          <a:solidFill>
            <a:srgbClr val="92D05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61" tIns="72361" rIns="72361" bIns="72361" numCol="1" spcCol="1270" anchor="ctr" anchorCtr="0">
            <a:noAutofit/>
          </a:bodyPr>
          <a:lstStyle/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200" b="1" dirty="0" smtClean="0"/>
              <a:t>電源構成の組み替え</a:t>
            </a:r>
            <a:endParaRPr lang="en-US" altLang="ja-JP" sz="1200" b="1" dirty="0" smtClean="0"/>
          </a:p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200" b="1" dirty="0" smtClean="0"/>
              <a:t>→現在は再エネが電源構成の</a:t>
            </a:r>
            <a:r>
              <a:rPr lang="en-US" altLang="ja-JP" sz="1200" b="1" dirty="0" smtClean="0"/>
              <a:t>32%</a:t>
            </a:r>
            <a:endParaRPr lang="ja-JP" altLang="en-US" sz="1200" b="1" dirty="0"/>
          </a:p>
        </p:txBody>
      </p:sp>
      <p:sp>
        <p:nvSpPr>
          <p:cNvPr id="67" name="フリーフォーム 66"/>
          <p:cNvSpPr/>
          <p:nvPr/>
        </p:nvSpPr>
        <p:spPr>
          <a:xfrm>
            <a:off x="3578575" y="2934498"/>
            <a:ext cx="3267086" cy="1467771"/>
          </a:xfrm>
          <a:custGeom>
            <a:avLst/>
            <a:gdLst>
              <a:gd name="connsiteX0" fmla="*/ 0 w 3153308"/>
              <a:gd name="connsiteY0" fmla="*/ 0 h 917017"/>
              <a:gd name="connsiteX1" fmla="*/ 3153308 w 3153308"/>
              <a:gd name="connsiteY1" fmla="*/ 0 h 917017"/>
              <a:gd name="connsiteX2" fmla="*/ 3153308 w 3153308"/>
              <a:gd name="connsiteY2" fmla="*/ 917017 h 917017"/>
              <a:gd name="connsiteX3" fmla="*/ 0 w 3153308"/>
              <a:gd name="connsiteY3" fmla="*/ 917017 h 917017"/>
              <a:gd name="connsiteX4" fmla="*/ 0 w 3153308"/>
              <a:gd name="connsiteY4" fmla="*/ 0 h 917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53308" h="917017">
                <a:moveTo>
                  <a:pt x="0" y="0"/>
                </a:moveTo>
                <a:lnTo>
                  <a:pt x="3153308" y="0"/>
                </a:lnTo>
                <a:lnTo>
                  <a:pt x="3153308" y="917017"/>
                </a:lnTo>
                <a:lnTo>
                  <a:pt x="0" y="91701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8982" tIns="15240" rIns="85344" bIns="15240" numCol="1" spcCol="1270" anchor="t" anchorCtr="0">
            <a:noAutofit/>
          </a:bodyPr>
          <a:lstStyle/>
          <a:p>
            <a:pPr marL="114300" lvl="1" indent="-114300" defTabSz="533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Tx/>
              <a:buChar char="••"/>
            </a:pPr>
            <a:r>
              <a:rPr lang="ja-JP" altLang="en-US" sz="1200" dirty="0"/>
              <a:t>イギリスの</a:t>
            </a:r>
            <a:r>
              <a:rPr lang="en-US" altLang="ja-JP" sz="1200" dirty="0"/>
              <a:t>Scottish Power</a:t>
            </a:r>
            <a:r>
              <a:rPr lang="ja-JP" altLang="en-US" sz="1200" dirty="0"/>
              <a:t>社を買収。再エネ設備容量が約</a:t>
            </a:r>
            <a:r>
              <a:rPr lang="en-US" altLang="ja-JP" sz="1200" dirty="0"/>
              <a:t>1.5</a:t>
            </a:r>
            <a:r>
              <a:rPr lang="ja-JP" altLang="en-US" sz="1200" dirty="0"/>
              <a:t>倍となる。 </a:t>
            </a:r>
            <a:r>
              <a:rPr lang="en-US" altLang="ja-JP" sz="1200" dirty="0"/>
              <a:t>(2007)</a:t>
            </a:r>
            <a:endParaRPr lang="ja-JP" altLang="en-US" sz="1200" dirty="0"/>
          </a:p>
          <a:p>
            <a:pPr marL="114300" lvl="1" indent="-114300" defTabSz="533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Tx/>
              <a:buChar char="••"/>
            </a:pPr>
            <a:r>
              <a:rPr lang="ja-JP" altLang="en-US" sz="1200" dirty="0"/>
              <a:t>欧州最大</a:t>
            </a:r>
            <a:r>
              <a:rPr lang="en-US" altLang="ja-JP" sz="1200" dirty="0"/>
              <a:t>(</a:t>
            </a:r>
            <a:r>
              <a:rPr lang="ja-JP" altLang="en-US" sz="1200" dirty="0"/>
              <a:t>現在は</a:t>
            </a:r>
            <a:r>
              <a:rPr lang="en-US" altLang="ja-JP" sz="1200" dirty="0"/>
              <a:t>2</a:t>
            </a:r>
            <a:r>
              <a:rPr lang="ja-JP" altLang="en-US" sz="1200" dirty="0"/>
              <a:t>位</a:t>
            </a:r>
            <a:r>
              <a:rPr lang="en-US" altLang="ja-JP" sz="1200" dirty="0"/>
              <a:t>)</a:t>
            </a:r>
            <a:r>
              <a:rPr lang="ja-JP" altLang="en-US" sz="1200" dirty="0"/>
              <a:t>の陸上風力発電施設</a:t>
            </a:r>
            <a:r>
              <a:rPr lang="en-US" altLang="ja-JP" sz="1200" dirty="0" err="1"/>
              <a:t>Whitelee</a:t>
            </a:r>
            <a:r>
              <a:rPr lang="en-US" altLang="ja-JP" sz="1200" dirty="0"/>
              <a:t> Windfarm(322MW</a:t>
            </a:r>
            <a:r>
              <a:rPr lang="ja-JP" altLang="en-US" sz="1200" dirty="0" err="1"/>
              <a:t>、</a:t>
            </a:r>
            <a:r>
              <a:rPr lang="ja-JP" altLang="en-US" sz="1200" dirty="0"/>
              <a:t>現在は</a:t>
            </a:r>
            <a:r>
              <a:rPr lang="en-US" altLang="ja-JP" sz="1200" dirty="0"/>
              <a:t>539MW)</a:t>
            </a:r>
            <a:r>
              <a:rPr lang="ja-JP" altLang="en-US" sz="1200" dirty="0"/>
              <a:t>を開所</a:t>
            </a:r>
            <a:r>
              <a:rPr lang="en-US" altLang="ja-JP" sz="1200" dirty="0"/>
              <a:t>(2009)</a:t>
            </a:r>
            <a:endParaRPr lang="ja-JP" altLang="en-US" sz="1200" dirty="0"/>
          </a:p>
          <a:p>
            <a:pPr marL="114300" lvl="1" indent="-114300" defTabSz="533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Tx/>
              <a:buChar char="••"/>
            </a:pPr>
            <a:r>
              <a:rPr lang="ja-JP" altLang="en-US" sz="1200" dirty="0"/>
              <a:t>仏原発メーカーの</a:t>
            </a:r>
            <a:r>
              <a:rPr lang="en-US" altLang="ja-JP" sz="1200" dirty="0" err="1"/>
              <a:t>Areva</a:t>
            </a:r>
            <a:r>
              <a:rPr lang="ja-JP" altLang="en-US" sz="1200" dirty="0"/>
              <a:t>と、バルト海での</a:t>
            </a:r>
            <a:r>
              <a:rPr lang="en-US" altLang="ja-JP" sz="1200" dirty="0"/>
              <a:t>350MW</a:t>
            </a:r>
            <a:r>
              <a:rPr lang="ja-JP" altLang="en-US" sz="1200" dirty="0"/>
              <a:t>の洋上風力事業を締結</a:t>
            </a:r>
            <a:r>
              <a:rPr lang="en-US" altLang="ja-JP" sz="1200" dirty="0"/>
              <a:t>(2014)</a:t>
            </a:r>
          </a:p>
        </p:txBody>
      </p:sp>
      <p:sp>
        <p:nvSpPr>
          <p:cNvPr id="68" name="角丸四角形 67"/>
          <p:cNvSpPr/>
          <p:nvPr/>
        </p:nvSpPr>
        <p:spPr bwMode="auto">
          <a:xfrm>
            <a:off x="6969055" y="6452203"/>
            <a:ext cx="1008282" cy="180020"/>
          </a:xfrm>
          <a:prstGeom prst="roundRect">
            <a:avLst/>
          </a:prstGeom>
          <a:noFill/>
          <a:ln>
            <a:solidFill>
              <a:srgbClr val="FF0000"/>
            </a:solidFill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97" name="角丸四角形 96"/>
          <p:cNvSpPr/>
          <p:nvPr/>
        </p:nvSpPr>
        <p:spPr bwMode="auto">
          <a:xfrm>
            <a:off x="7518895" y="5980689"/>
            <a:ext cx="386433" cy="181674"/>
          </a:xfrm>
          <a:prstGeom prst="roundRect">
            <a:avLst/>
          </a:prstGeom>
          <a:noFill/>
          <a:ln>
            <a:solidFill>
              <a:srgbClr val="FF0000"/>
            </a:solidFill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98" name="角丸四角形 97"/>
          <p:cNvSpPr/>
          <p:nvPr/>
        </p:nvSpPr>
        <p:spPr bwMode="auto">
          <a:xfrm>
            <a:off x="8366070" y="5749787"/>
            <a:ext cx="353725" cy="412576"/>
          </a:xfrm>
          <a:prstGeom prst="roundRect">
            <a:avLst/>
          </a:prstGeom>
          <a:noFill/>
          <a:ln>
            <a:solidFill>
              <a:srgbClr val="FF0000"/>
            </a:solidFill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99" name="角丸四角形 98"/>
          <p:cNvSpPr/>
          <p:nvPr/>
        </p:nvSpPr>
        <p:spPr bwMode="auto">
          <a:xfrm>
            <a:off x="9176502" y="5373304"/>
            <a:ext cx="385010" cy="792000"/>
          </a:xfrm>
          <a:prstGeom prst="roundRect">
            <a:avLst/>
          </a:prstGeom>
          <a:noFill/>
          <a:ln>
            <a:solidFill>
              <a:srgbClr val="FF0000"/>
            </a:solidFill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00" name="山形 99"/>
          <p:cNvSpPr/>
          <p:nvPr/>
        </p:nvSpPr>
        <p:spPr bwMode="auto">
          <a:xfrm>
            <a:off x="3469242" y="4461218"/>
            <a:ext cx="2373469" cy="288000"/>
          </a:xfrm>
          <a:prstGeom prst="chevron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bIns="0" rtlCol="0" anchor="b"/>
          <a:lstStyle/>
          <a:p>
            <a:pPr algn="ctr"/>
            <a:r>
              <a:rPr lang="en-US" altLang="ja-JP" sz="1200" b="1" dirty="0" smtClean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DONG Energy(</a:t>
            </a:r>
            <a:r>
              <a:rPr lang="ja-JP" altLang="en-US" sz="12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デンマーク</a:t>
            </a:r>
            <a:r>
              <a:rPr lang="en-US" altLang="ja-JP" sz="1200" b="1" dirty="0" smtClean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)</a:t>
            </a:r>
            <a:endParaRPr lang="ja-JP" altLang="en-US" sz="1200" b="1" dirty="0">
              <a:solidFill>
                <a:schemeClr val="bg1"/>
              </a:solidFill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01" name="フリーフォーム 100"/>
          <p:cNvSpPr/>
          <p:nvPr/>
        </p:nvSpPr>
        <p:spPr>
          <a:xfrm>
            <a:off x="3578575" y="4797152"/>
            <a:ext cx="3240000" cy="432000"/>
          </a:xfrm>
          <a:custGeom>
            <a:avLst/>
            <a:gdLst>
              <a:gd name="connsiteX0" fmla="*/ 0 w 3153308"/>
              <a:gd name="connsiteY0" fmla="*/ 80181 h 481074"/>
              <a:gd name="connsiteX1" fmla="*/ 80181 w 3153308"/>
              <a:gd name="connsiteY1" fmla="*/ 0 h 481074"/>
              <a:gd name="connsiteX2" fmla="*/ 3073127 w 3153308"/>
              <a:gd name="connsiteY2" fmla="*/ 0 h 481074"/>
              <a:gd name="connsiteX3" fmla="*/ 3153308 w 3153308"/>
              <a:gd name="connsiteY3" fmla="*/ 80181 h 481074"/>
              <a:gd name="connsiteX4" fmla="*/ 3153308 w 3153308"/>
              <a:gd name="connsiteY4" fmla="*/ 400893 h 481074"/>
              <a:gd name="connsiteX5" fmla="*/ 3073127 w 3153308"/>
              <a:gd name="connsiteY5" fmla="*/ 481074 h 481074"/>
              <a:gd name="connsiteX6" fmla="*/ 80181 w 3153308"/>
              <a:gd name="connsiteY6" fmla="*/ 481074 h 481074"/>
              <a:gd name="connsiteX7" fmla="*/ 0 w 3153308"/>
              <a:gd name="connsiteY7" fmla="*/ 400893 h 481074"/>
              <a:gd name="connsiteX8" fmla="*/ 0 w 3153308"/>
              <a:gd name="connsiteY8" fmla="*/ 80181 h 481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53308" h="481074">
                <a:moveTo>
                  <a:pt x="0" y="80181"/>
                </a:moveTo>
                <a:cubicBezTo>
                  <a:pt x="0" y="35898"/>
                  <a:pt x="35898" y="0"/>
                  <a:pt x="80181" y="0"/>
                </a:cubicBezTo>
                <a:lnTo>
                  <a:pt x="3073127" y="0"/>
                </a:lnTo>
                <a:cubicBezTo>
                  <a:pt x="3117410" y="0"/>
                  <a:pt x="3153308" y="35898"/>
                  <a:pt x="3153308" y="80181"/>
                </a:cubicBezTo>
                <a:lnTo>
                  <a:pt x="3153308" y="400893"/>
                </a:lnTo>
                <a:cubicBezTo>
                  <a:pt x="3153308" y="445176"/>
                  <a:pt x="3117410" y="481074"/>
                  <a:pt x="3073127" y="481074"/>
                </a:cubicBezTo>
                <a:lnTo>
                  <a:pt x="80181" y="481074"/>
                </a:lnTo>
                <a:cubicBezTo>
                  <a:pt x="35898" y="481074"/>
                  <a:pt x="0" y="445176"/>
                  <a:pt x="0" y="400893"/>
                </a:cubicBezTo>
                <a:lnTo>
                  <a:pt x="0" y="80181"/>
                </a:lnTo>
                <a:close/>
              </a:path>
            </a:pathLst>
          </a:custGeom>
          <a:solidFill>
            <a:schemeClr val="accent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61" tIns="72361" rIns="72361" bIns="72361" numCol="1" spcCol="1270" anchor="ctr" anchorCtr="0">
            <a:noAutofit/>
          </a:bodyPr>
          <a:lstStyle/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200" b="1" dirty="0" smtClean="0"/>
              <a:t>石油・ガス生産から再エネに事業転換</a:t>
            </a:r>
            <a:endParaRPr lang="en-US" altLang="ja-JP" sz="1200" b="1" dirty="0" smtClean="0"/>
          </a:p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200" b="1" dirty="0" smtClean="0"/>
              <a:t>→現在は世界最大の洋上風力発電事業者</a:t>
            </a:r>
            <a:endParaRPr lang="ja-JP" altLang="en-US" sz="1200" b="1" dirty="0"/>
          </a:p>
        </p:txBody>
      </p:sp>
      <p:sp>
        <p:nvSpPr>
          <p:cNvPr id="102" name="フリーフォーム 101"/>
          <p:cNvSpPr/>
          <p:nvPr/>
        </p:nvSpPr>
        <p:spPr>
          <a:xfrm>
            <a:off x="3512840" y="5301160"/>
            <a:ext cx="3267086" cy="1241053"/>
          </a:xfrm>
          <a:custGeom>
            <a:avLst/>
            <a:gdLst>
              <a:gd name="connsiteX0" fmla="*/ 0 w 3153308"/>
              <a:gd name="connsiteY0" fmla="*/ 0 h 917017"/>
              <a:gd name="connsiteX1" fmla="*/ 3153308 w 3153308"/>
              <a:gd name="connsiteY1" fmla="*/ 0 h 917017"/>
              <a:gd name="connsiteX2" fmla="*/ 3153308 w 3153308"/>
              <a:gd name="connsiteY2" fmla="*/ 917017 h 917017"/>
              <a:gd name="connsiteX3" fmla="*/ 0 w 3153308"/>
              <a:gd name="connsiteY3" fmla="*/ 917017 h 917017"/>
              <a:gd name="connsiteX4" fmla="*/ 0 w 3153308"/>
              <a:gd name="connsiteY4" fmla="*/ 0 h 917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53308" h="917017">
                <a:moveTo>
                  <a:pt x="0" y="0"/>
                </a:moveTo>
                <a:lnTo>
                  <a:pt x="3153308" y="0"/>
                </a:lnTo>
                <a:lnTo>
                  <a:pt x="3153308" y="917017"/>
                </a:lnTo>
                <a:lnTo>
                  <a:pt x="0" y="91701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8982" tIns="15240" rIns="85344" bIns="15240" numCol="1" spcCol="1270" anchor="t" anchorCtr="0">
            <a:noAutofit/>
          </a:bodyPr>
          <a:lstStyle/>
          <a:p>
            <a:pPr marL="114300" lvl="1" indent="-114300" defTabSz="533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Tx/>
              <a:buChar char="••"/>
            </a:pPr>
            <a:r>
              <a:rPr lang="ja-JP" altLang="en-US" sz="1200" dirty="0"/>
              <a:t>石油ガス事業から撤退し、再生可能エネルギー事業に集中することを発表</a:t>
            </a:r>
            <a:r>
              <a:rPr lang="en-US" altLang="ja-JP" sz="1200" dirty="0"/>
              <a:t>(2016)</a:t>
            </a:r>
          </a:p>
          <a:p>
            <a:pPr marL="114300" lvl="1" indent="-114300" defTabSz="533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Tx/>
              <a:buChar char="••"/>
            </a:pPr>
            <a:r>
              <a:rPr lang="ja-JP" altLang="en-US" sz="1200" dirty="0"/>
              <a:t>洋上風車が</a:t>
            </a:r>
            <a:r>
              <a:rPr lang="en-US" altLang="ja-JP" sz="1200" dirty="0"/>
              <a:t>1000</a:t>
            </a:r>
            <a:r>
              <a:rPr lang="ja-JP" altLang="en-US" sz="1200" dirty="0"/>
              <a:t>基を突破</a:t>
            </a:r>
            <a:r>
              <a:rPr lang="en-US" altLang="ja-JP" sz="1200" dirty="0"/>
              <a:t>(2016)</a:t>
            </a:r>
            <a:r>
              <a:rPr lang="ja-JP" altLang="en-US" sz="1200" dirty="0" err="1"/>
              <a:t>、</a:t>
            </a:r>
            <a:r>
              <a:rPr lang="ja-JP" altLang="en-US" sz="1200" dirty="0"/>
              <a:t>世界最大の洋上風力電力事業者。</a:t>
            </a:r>
            <a:endParaRPr lang="en-US" altLang="ja-JP" sz="1200" dirty="0"/>
          </a:p>
          <a:p>
            <a:pPr marL="114300" lvl="1" indent="-114300" defTabSz="533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Tx/>
              <a:buChar char="••"/>
            </a:pPr>
            <a:r>
              <a:rPr lang="en-US" altLang="ja-JP" sz="1200" dirty="0"/>
              <a:t>2025</a:t>
            </a:r>
            <a:r>
              <a:rPr lang="ja-JP" altLang="en-US" sz="1200" dirty="0"/>
              <a:t>年までに</a:t>
            </a:r>
            <a:r>
              <a:rPr lang="en-US" altLang="ja-JP" sz="1200" dirty="0"/>
              <a:t>11-12GW</a:t>
            </a:r>
            <a:r>
              <a:rPr lang="ja-JP" altLang="en-US" sz="1200" dirty="0" smtClean="0"/>
              <a:t>の</a:t>
            </a:r>
            <a:r>
              <a:rPr lang="ja-JP" altLang="en-US" sz="1200" dirty="0"/>
              <a:t>洋上</a:t>
            </a:r>
            <a:r>
              <a:rPr lang="ja-JP" altLang="en-US" sz="1200" dirty="0" smtClean="0"/>
              <a:t>風力</a:t>
            </a:r>
            <a:r>
              <a:rPr lang="ja-JP" altLang="en-US" sz="1200" dirty="0"/>
              <a:t>発電設備を導入。</a:t>
            </a:r>
            <a:r>
              <a:rPr lang="en-US" altLang="ja-JP" sz="1200" dirty="0"/>
              <a:t>(2016</a:t>
            </a:r>
            <a:r>
              <a:rPr lang="ja-JP" altLang="en-US" sz="1200" dirty="0"/>
              <a:t>年時点で</a:t>
            </a:r>
            <a:r>
              <a:rPr lang="en-US" altLang="ja-JP" sz="1200" dirty="0"/>
              <a:t>3.6GW</a:t>
            </a:r>
            <a:r>
              <a:rPr lang="ja-JP" altLang="en-US" sz="1200" dirty="0" err="1"/>
              <a:t>、</a:t>
            </a:r>
            <a:r>
              <a:rPr lang="ja-JP" altLang="en-US" sz="1200" dirty="0"/>
              <a:t>世界の</a:t>
            </a:r>
            <a:r>
              <a:rPr lang="en-US" altLang="ja-JP" sz="1200" dirty="0"/>
              <a:t>1/4</a:t>
            </a:r>
            <a:r>
              <a:rPr lang="ja-JP" altLang="en-US" sz="1200" dirty="0" err="1"/>
              <a:t>。</a:t>
            </a:r>
            <a:r>
              <a:rPr lang="en-US" altLang="ja-JP" sz="1200" dirty="0"/>
              <a:t>)</a:t>
            </a:r>
          </a:p>
        </p:txBody>
      </p:sp>
      <p:sp>
        <p:nvSpPr>
          <p:cNvPr id="103" name="角丸四角形 102"/>
          <p:cNvSpPr/>
          <p:nvPr/>
        </p:nvSpPr>
        <p:spPr bwMode="auto">
          <a:xfrm>
            <a:off x="6969055" y="4113076"/>
            <a:ext cx="432218" cy="126000"/>
          </a:xfrm>
          <a:prstGeom prst="roundRect">
            <a:avLst/>
          </a:prstGeom>
          <a:noFill/>
          <a:ln>
            <a:solidFill>
              <a:srgbClr val="FF0000"/>
            </a:solidFill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04" name="角丸四角形 103"/>
          <p:cNvSpPr/>
          <p:nvPr/>
        </p:nvSpPr>
        <p:spPr bwMode="auto">
          <a:xfrm>
            <a:off x="7462620" y="3645024"/>
            <a:ext cx="396000" cy="180020"/>
          </a:xfrm>
          <a:prstGeom prst="roundRect">
            <a:avLst/>
          </a:prstGeom>
          <a:noFill/>
          <a:ln>
            <a:solidFill>
              <a:srgbClr val="FF0000"/>
            </a:solidFill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endParaRPr kumimoji="0" lang="ja-JP" altLang="en-US" dirty="0"/>
          </a:p>
        </p:txBody>
      </p:sp>
      <p:sp>
        <p:nvSpPr>
          <p:cNvPr id="105" name="角丸四角形 104"/>
          <p:cNvSpPr/>
          <p:nvPr/>
        </p:nvSpPr>
        <p:spPr bwMode="auto">
          <a:xfrm>
            <a:off x="8316718" y="3410871"/>
            <a:ext cx="360000" cy="414173"/>
          </a:xfrm>
          <a:prstGeom prst="roundRect">
            <a:avLst/>
          </a:prstGeom>
          <a:noFill/>
          <a:ln>
            <a:solidFill>
              <a:srgbClr val="FF0000"/>
            </a:solidFill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endParaRPr kumimoji="0" lang="ja-JP" altLang="en-US" dirty="0"/>
          </a:p>
        </p:txBody>
      </p:sp>
      <p:sp>
        <p:nvSpPr>
          <p:cNvPr id="106" name="角丸四角形 105"/>
          <p:cNvSpPr/>
          <p:nvPr/>
        </p:nvSpPr>
        <p:spPr bwMode="auto">
          <a:xfrm>
            <a:off x="9166157" y="3357044"/>
            <a:ext cx="361669" cy="468000"/>
          </a:xfrm>
          <a:prstGeom prst="roundRect">
            <a:avLst/>
          </a:prstGeom>
          <a:noFill/>
          <a:ln>
            <a:solidFill>
              <a:srgbClr val="FF0000"/>
            </a:solidFill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endParaRPr kumimoji="0" lang="ja-JP" altLang="en-US" dirty="0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1568624" y="2060848"/>
            <a:ext cx="1252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電力→ガス</a:t>
            </a: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1475299" y="4484149"/>
            <a:ext cx="1252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ガス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→電力</a:t>
            </a: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4998526" y="2060848"/>
            <a:ext cx="197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従来型電源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→再エネ</a:t>
            </a: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5817096" y="4402269"/>
            <a:ext cx="11521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石油・ガス生産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→再エネ</a:t>
            </a: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236476" y="2024844"/>
            <a:ext cx="93610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エーオン</a:t>
            </a: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3656856" y="2028956"/>
            <a:ext cx="93610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イベルドローラ</a:t>
            </a: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36476" y="4461218"/>
            <a:ext cx="93610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セントリカ</a:t>
            </a: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3746615" y="4437112"/>
            <a:ext cx="93610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ドン　　エナジー</a:t>
            </a: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4499210" y="2816932"/>
            <a:ext cx="149790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スコティッシュ　パワー</a:t>
            </a: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4953000" y="3820398"/>
            <a:ext cx="149790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アレバ</a:t>
            </a: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740532" y="5620598"/>
            <a:ext cx="93610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ダイレクトエナジー</a:t>
            </a: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2252700" y="5606572"/>
            <a:ext cx="93610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アトコ</a:t>
            </a: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1323338" y="2344234"/>
            <a:ext cx="149790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ルールガス</a:t>
            </a: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7745913" y="3410871"/>
            <a:ext cx="5546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12%</a:t>
            </a:r>
            <a:endParaRPr kumimoji="1" lang="ja-JP" altLang="en-US" sz="11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8596034" y="3226239"/>
            <a:ext cx="5546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28</a:t>
            </a:r>
            <a:r>
              <a:rPr kumimoji="1"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%</a:t>
            </a:r>
            <a:endParaRPr kumimoji="1" lang="ja-JP" altLang="en-US" sz="11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7789224" y="5769260"/>
            <a:ext cx="5546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kumimoji="1"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%</a:t>
            </a:r>
            <a:endParaRPr kumimoji="1" lang="ja-JP" altLang="en-US" sz="11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8621842" y="5558564"/>
            <a:ext cx="5546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kumimoji="1"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%</a:t>
            </a:r>
            <a:endParaRPr kumimoji="1" lang="ja-JP" altLang="en-US" sz="11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9057456" y="3389511"/>
            <a:ext cx="5546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14.8GW</a:t>
            </a:r>
            <a:endParaRPr kumimoji="1" lang="ja-JP" altLang="en-US" sz="105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9093932" y="5769304"/>
            <a:ext cx="55466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3.6</a:t>
            </a:r>
          </a:p>
          <a:p>
            <a:pPr algn="ctr"/>
            <a:r>
              <a:rPr kumimoji="1" lang="en-US" altLang="ja-JP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GW</a:t>
            </a:r>
            <a:endParaRPr kumimoji="1" lang="ja-JP" altLang="en-US" sz="105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9093932" y="5375740"/>
            <a:ext cx="55466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3.4</a:t>
            </a:r>
          </a:p>
          <a:p>
            <a:pPr algn="ctr"/>
            <a:r>
              <a:rPr kumimoji="1" lang="en-US" altLang="ja-JP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GW</a:t>
            </a:r>
            <a:endParaRPr kumimoji="1" lang="ja-JP" altLang="en-US" sz="105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9438900" y="3001598"/>
            <a:ext cx="5546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32%</a:t>
            </a:r>
            <a:endParaRPr kumimoji="1" lang="ja-JP" altLang="en-US" sz="11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9474904" y="5195049"/>
            <a:ext cx="5546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50%</a:t>
            </a:r>
            <a:endParaRPr kumimoji="1" lang="ja-JP" altLang="en-US" sz="11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663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</TotalTime>
  <Words>386</Words>
  <Application>Microsoft Office PowerPoint</Application>
  <PresentationFormat>A4 210 x 297 mm</PresentationFormat>
  <Paragraphs>51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8</cp:revision>
  <cp:lastPrinted>2015-08-21T06:55:03Z</cp:lastPrinted>
  <dcterms:created xsi:type="dcterms:W3CDTF">2017-04-07T00:20:24Z</dcterms:created>
  <dcterms:modified xsi:type="dcterms:W3CDTF">2017-05-08T03:21:46Z</dcterms:modified>
</cp:coreProperties>
</file>