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05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4C8"/>
    <a:srgbClr val="FF5A00"/>
    <a:srgbClr val="F5750B"/>
    <a:srgbClr val="FFBE3C"/>
    <a:srgbClr val="FFCC00"/>
    <a:srgbClr val="FFFF99"/>
    <a:srgbClr val="E3EBD1"/>
    <a:srgbClr val="DAE5C1"/>
    <a:srgbClr val="B197D3"/>
    <a:srgbClr val="99D6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20" autoAdjust="0"/>
    <p:restoredTop sz="98545" autoAdjust="0"/>
  </p:normalViewPr>
  <p:slideViewPr>
    <p:cSldViewPr>
      <p:cViewPr>
        <p:scale>
          <a:sx n="80" d="100"/>
          <a:sy n="80" d="100"/>
        </p:scale>
        <p:origin x="-1110" y="31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3" rIns="91425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25" tIns="45713" rIns="91425" bIns="4571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ja-JP" altLang="en-US" smtClean="0"/>
              <a:t>機密性○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8596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2017/4/7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2017/4/7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正方形/長方形 42"/>
          <p:cNvSpPr/>
          <p:nvPr/>
        </p:nvSpPr>
        <p:spPr bwMode="auto">
          <a:xfrm>
            <a:off x="2546169" y="1304764"/>
            <a:ext cx="3001950" cy="3492388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endParaRPr kumimoji="0" lang="ja-JP" altLang="en-US" dirty="0"/>
          </a:p>
        </p:txBody>
      </p:sp>
      <p:sp>
        <p:nvSpPr>
          <p:cNvPr id="37" name="正方形/長方形 36"/>
          <p:cNvSpPr/>
          <p:nvPr/>
        </p:nvSpPr>
        <p:spPr bwMode="auto">
          <a:xfrm>
            <a:off x="6666000" y="5085185"/>
            <a:ext cx="3172580" cy="828000"/>
          </a:xfrm>
          <a:prstGeom prst="rect">
            <a:avLst/>
          </a:prstGeom>
          <a:solidFill>
            <a:srgbClr val="99D6EC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square" rtlCol="0" anchor="t" anchorCtr="0"/>
          <a:lstStyle/>
          <a:p>
            <a:r>
              <a:rPr kumimoji="0" lang="ja-JP" altLang="en-US" sz="1400" b="1" dirty="0" smtClean="0">
                <a:latin typeface="+mj-ea"/>
                <a:ea typeface="+mj-ea"/>
              </a:rPr>
              <a:t>（３）新サービス創出</a:t>
            </a:r>
            <a:endParaRPr kumimoji="0" lang="en-US" altLang="ja-JP" sz="1400" b="1" dirty="0" smtClean="0">
              <a:latin typeface="+mj-ea"/>
              <a:ea typeface="+mj-ea"/>
            </a:endParaRPr>
          </a:p>
          <a:p>
            <a:pPr marL="185738" indent="-185738"/>
            <a:r>
              <a:rPr kumimoji="0" lang="ja-JP" altLang="en-US" sz="1100" dirty="0" smtClean="0">
                <a:latin typeface="+mj-ea"/>
                <a:ea typeface="+mj-ea"/>
              </a:rPr>
              <a:t>●</a:t>
            </a:r>
            <a:r>
              <a:rPr lang="ja-JP" altLang="en-US" sz="1100" dirty="0">
                <a:latin typeface="+mj-ea"/>
                <a:ea typeface="+mj-ea"/>
              </a:rPr>
              <a:t>新しい技術や</a:t>
            </a:r>
            <a:r>
              <a:rPr lang="ja-JP" altLang="en-US" sz="1100" dirty="0" smtClean="0">
                <a:latin typeface="+mj-ea"/>
                <a:ea typeface="+mj-ea"/>
              </a:rPr>
              <a:t>ビジネスモデル</a:t>
            </a:r>
            <a:r>
              <a:rPr lang="ja-JP" altLang="en-US" sz="1100" dirty="0">
                <a:latin typeface="+mj-ea"/>
                <a:ea typeface="+mj-ea"/>
              </a:rPr>
              <a:t>を活用した</a:t>
            </a:r>
            <a:r>
              <a:rPr lang="ja-JP" altLang="en-US" sz="1100" dirty="0" smtClean="0">
                <a:latin typeface="+mj-ea"/>
                <a:ea typeface="+mj-ea"/>
              </a:rPr>
              <a:t>新サービスを行う企業の登場と、当該企業への積極的な投資、買収</a:t>
            </a:r>
            <a:endParaRPr kumimoji="0" lang="en-US" altLang="ja-JP" sz="1100" dirty="0" smtClean="0">
              <a:latin typeface="+mj-ea"/>
              <a:ea typeface="+mj-ea"/>
            </a:endParaRPr>
          </a:p>
        </p:txBody>
      </p:sp>
      <p:sp>
        <p:nvSpPr>
          <p:cNvPr id="12" name="テキスト プレースホルダー 7"/>
          <p:cNvSpPr txBox="1">
            <a:spLocks/>
          </p:cNvSpPr>
          <p:nvPr/>
        </p:nvSpPr>
        <p:spPr>
          <a:xfrm>
            <a:off x="180121" y="7777967"/>
            <a:ext cx="9803085" cy="1564430"/>
          </a:xfrm>
          <a:prstGeom prst="rect">
            <a:avLst/>
          </a:prstGeom>
          <a:solidFill>
            <a:srgbClr val="99D6EC"/>
          </a:solidFill>
          <a:ln>
            <a:noFill/>
          </a:ln>
        </p:spPr>
        <p:txBody>
          <a:bodyPr vert="horz" wrap="square" lIns="72000" tIns="108000" rIns="72000" bIns="108000" rtlCol="0" anchor="t" anchorCtr="0">
            <a:noAutofit/>
          </a:bodyPr>
          <a:lstStyle>
            <a:lvl1pPr marL="257175" indent="-257175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Font typeface="Wingdings" panose="05000000000000000000" pitchFamily="2" charset="2"/>
              <a:buChar char="l"/>
              <a:def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–"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11430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ja-JP" altLang="en-US" dirty="0" smtClean="0">
                <a:latin typeface="+mj-ea"/>
                <a:ea typeface="+mj-ea"/>
              </a:rPr>
              <a:t>電力・ガス市場については、自由化</a:t>
            </a:r>
            <a:r>
              <a:rPr lang="ja-JP" altLang="en-US" dirty="0">
                <a:latin typeface="+mj-ea"/>
                <a:ea typeface="+mj-ea"/>
              </a:rPr>
              <a:t>により市場の垣根を越えた競争</a:t>
            </a:r>
            <a:r>
              <a:rPr lang="ja-JP" altLang="en-US" dirty="0" smtClean="0">
                <a:latin typeface="+mj-ea"/>
                <a:ea typeface="+mj-ea"/>
              </a:rPr>
              <a:t>が開始。</a:t>
            </a:r>
            <a:endParaRPr lang="en-US" altLang="ja-JP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ja-JP" altLang="en-US" dirty="0" smtClean="0">
                <a:latin typeface="+mj-ea"/>
                <a:ea typeface="+mj-ea"/>
              </a:rPr>
              <a:t>　→何も対応を行わなければ、国内需要の伸びが見込みにくい中、</a:t>
            </a:r>
            <a:endParaRPr lang="en-US" altLang="ja-JP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ja-JP" altLang="en-US" dirty="0">
                <a:latin typeface="+mj-ea"/>
                <a:ea typeface="+mj-ea"/>
              </a:rPr>
              <a:t>　</a:t>
            </a:r>
            <a:r>
              <a:rPr lang="ja-JP" altLang="en-US" dirty="0" smtClean="0">
                <a:latin typeface="+mj-ea"/>
                <a:ea typeface="+mj-ea"/>
              </a:rPr>
              <a:t>　単純な価格競争で収益低下のおそれ。</a:t>
            </a:r>
            <a:endParaRPr lang="en-US" altLang="ja-JP" dirty="0" smtClean="0">
              <a:latin typeface="+mj-ea"/>
              <a:ea typeface="+mj-ea"/>
            </a:endParaRPr>
          </a:p>
          <a:p>
            <a:r>
              <a:rPr lang="ja-JP" altLang="en-US" dirty="0" smtClean="0">
                <a:latin typeface="+mj-ea"/>
                <a:ea typeface="+mj-ea"/>
              </a:rPr>
              <a:t>再エネの導入が世界的に進展。</a:t>
            </a:r>
            <a:endParaRPr lang="en-US" altLang="ja-JP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ja-JP" altLang="en-US" dirty="0">
                <a:latin typeface="+mj-ea"/>
                <a:ea typeface="+mj-ea"/>
              </a:rPr>
              <a:t>　</a:t>
            </a:r>
            <a:r>
              <a:rPr lang="ja-JP" altLang="en-US" dirty="0" smtClean="0">
                <a:latin typeface="+mj-ea"/>
                <a:ea typeface="+mj-ea"/>
              </a:rPr>
              <a:t>→海外市場も含め、従来の電源ごとの競争力に変化が生じる可能性。</a:t>
            </a:r>
            <a:endParaRPr lang="en-US" altLang="ja-JP" dirty="0">
              <a:latin typeface="+mj-ea"/>
              <a:ea typeface="+mj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45603" y="7656577"/>
            <a:ext cx="9746121" cy="23083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 rIns="72000">
            <a:spAutoFit/>
          </a:bodyPr>
          <a:lstStyle/>
          <a:p>
            <a:r>
              <a:rPr lang="ja-JP" altLang="en-US" dirty="0" smtClean="0">
                <a:latin typeface="+mj-ea"/>
                <a:ea typeface="+mj-ea"/>
              </a:rPr>
              <a:t>（１）事業地域の拡大・異分野への進出</a:t>
            </a:r>
            <a:endParaRPr lang="en-US" altLang="ja-JP" dirty="0" smtClean="0">
              <a:latin typeface="+mj-ea"/>
              <a:ea typeface="+mj-ea"/>
            </a:endParaRPr>
          </a:p>
          <a:p>
            <a:r>
              <a:rPr lang="ja-JP" altLang="en-US" dirty="0">
                <a:latin typeface="+mj-ea"/>
                <a:ea typeface="+mj-ea"/>
              </a:rPr>
              <a:t>　</a:t>
            </a:r>
            <a:r>
              <a:rPr lang="ja-JP" altLang="en-US" dirty="0" smtClean="0">
                <a:latin typeface="+mj-ea"/>
                <a:ea typeface="+mj-ea"/>
              </a:rPr>
              <a:t>　①新規の需要を求めた海外展開（自国内展開　→</a:t>
            </a:r>
            <a:r>
              <a:rPr lang="en-US" altLang="ja-JP" dirty="0" smtClean="0">
                <a:latin typeface="+mj-ea"/>
                <a:ea typeface="+mj-ea"/>
              </a:rPr>
              <a:t>EU</a:t>
            </a:r>
            <a:r>
              <a:rPr lang="ja-JP" altLang="en-US" dirty="0" smtClean="0">
                <a:latin typeface="+mj-ea"/>
                <a:ea typeface="+mj-ea"/>
              </a:rPr>
              <a:t>域内展開　→</a:t>
            </a:r>
            <a:r>
              <a:rPr lang="en-US" altLang="ja-JP" dirty="0" smtClean="0">
                <a:latin typeface="+mj-ea"/>
                <a:ea typeface="+mj-ea"/>
              </a:rPr>
              <a:t>EU</a:t>
            </a:r>
            <a:r>
              <a:rPr lang="ja-JP" altLang="en-US" dirty="0" smtClean="0">
                <a:latin typeface="+mj-ea"/>
                <a:ea typeface="+mj-ea"/>
              </a:rPr>
              <a:t>域外展開）</a:t>
            </a:r>
            <a:endParaRPr lang="en-US" altLang="ja-JP" dirty="0" smtClean="0">
              <a:latin typeface="+mj-ea"/>
              <a:ea typeface="+mj-ea"/>
            </a:endParaRPr>
          </a:p>
          <a:p>
            <a:r>
              <a:rPr lang="ja-JP" altLang="en-US" dirty="0">
                <a:latin typeface="+mj-ea"/>
                <a:ea typeface="+mj-ea"/>
              </a:rPr>
              <a:t>　</a:t>
            </a:r>
            <a:r>
              <a:rPr lang="ja-JP" altLang="en-US" dirty="0" smtClean="0">
                <a:latin typeface="+mj-ea"/>
                <a:ea typeface="+mj-ea"/>
              </a:rPr>
              <a:t>　②収益性の高い事業への参入・集中（再エネ電源への投資　等）や、</a:t>
            </a:r>
            <a:endParaRPr lang="en-US" altLang="ja-JP" dirty="0" smtClean="0">
              <a:latin typeface="+mj-ea"/>
              <a:ea typeface="+mj-ea"/>
            </a:endParaRPr>
          </a:p>
          <a:p>
            <a:r>
              <a:rPr lang="ja-JP" altLang="en-US" dirty="0">
                <a:latin typeface="+mj-ea"/>
                <a:ea typeface="+mj-ea"/>
              </a:rPr>
              <a:t>　</a:t>
            </a:r>
            <a:r>
              <a:rPr lang="ja-JP" altLang="en-US" dirty="0" smtClean="0">
                <a:latin typeface="+mj-ea"/>
                <a:ea typeface="+mj-ea"/>
              </a:rPr>
              <a:t>　　収益拡大やリスク分散を狙った多角化（電力・ガスの一体的提供　等）</a:t>
            </a:r>
            <a:endParaRPr lang="en-US" altLang="ja-JP" dirty="0" smtClean="0">
              <a:latin typeface="+mj-ea"/>
              <a:ea typeface="+mj-ea"/>
            </a:endParaRPr>
          </a:p>
          <a:p>
            <a:r>
              <a:rPr lang="ja-JP" altLang="en-US" dirty="0" smtClean="0">
                <a:latin typeface="+mj-ea"/>
                <a:ea typeface="+mj-ea"/>
              </a:rPr>
              <a:t>（２）新サービス創出</a:t>
            </a:r>
            <a:endParaRPr lang="en-US" altLang="ja-JP" dirty="0" smtClean="0">
              <a:latin typeface="+mj-ea"/>
              <a:ea typeface="+mj-ea"/>
            </a:endParaRPr>
          </a:p>
          <a:p>
            <a:r>
              <a:rPr lang="ja-JP" altLang="en-US" dirty="0">
                <a:latin typeface="+mj-ea"/>
                <a:ea typeface="+mj-ea"/>
              </a:rPr>
              <a:t>　</a:t>
            </a:r>
            <a:r>
              <a:rPr lang="ja-JP" altLang="en-US" dirty="0" smtClean="0">
                <a:latin typeface="+mj-ea"/>
                <a:ea typeface="+mj-ea"/>
              </a:rPr>
              <a:t>　新しい技術やビジネスモデルを活用した新サービスの登場と、</a:t>
            </a:r>
            <a:endParaRPr lang="en-US" altLang="ja-JP" dirty="0" smtClean="0">
              <a:latin typeface="+mj-ea"/>
              <a:ea typeface="+mj-ea"/>
            </a:endParaRPr>
          </a:p>
          <a:p>
            <a:r>
              <a:rPr lang="ja-JP" altLang="en-US" dirty="0">
                <a:latin typeface="+mj-ea"/>
                <a:ea typeface="+mj-ea"/>
              </a:rPr>
              <a:t>　</a:t>
            </a:r>
            <a:r>
              <a:rPr lang="ja-JP" altLang="en-US" dirty="0" smtClean="0">
                <a:latin typeface="+mj-ea"/>
                <a:ea typeface="+mj-ea"/>
              </a:rPr>
              <a:t>　（再エネ、電池、</a:t>
            </a:r>
            <a:r>
              <a:rPr lang="en-US" altLang="ja-JP" dirty="0" err="1" smtClean="0">
                <a:latin typeface="+mj-ea"/>
                <a:ea typeface="+mj-ea"/>
              </a:rPr>
              <a:t>IoT</a:t>
            </a:r>
            <a:r>
              <a:rPr lang="ja-JP" altLang="en-US" dirty="0" smtClean="0">
                <a:latin typeface="+mj-ea"/>
                <a:ea typeface="+mj-ea"/>
              </a:rPr>
              <a:t>等のスタートアップ企業の登場）</a:t>
            </a:r>
            <a:endParaRPr lang="en-US" altLang="ja-JP" dirty="0" smtClean="0">
              <a:latin typeface="+mj-ea"/>
              <a:ea typeface="+mj-ea"/>
            </a:endParaRPr>
          </a:p>
          <a:p>
            <a:r>
              <a:rPr lang="ja-JP" altLang="en-US" dirty="0" smtClean="0">
                <a:latin typeface="+mj-ea"/>
                <a:ea typeface="+mj-ea"/>
              </a:rPr>
              <a:t>　　そうした新技術・新ビジネスモデルへの大企業による積極的な投資・買収</a:t>
            </a:r>
            <a:endParaRPr lang="en-US" altLang="ja-JP" dirty="0" smtClean="0">
              <a:latin typeface="+mj-ea"/>
              <a:ea typeface="+mj-ea"/>
            </a:endParaRPr>
          </a:p>
        </p:txBody>
      </p:sp>
      <p:sp>
        <p:nvSpPr>
          <p:cNvPr id="4" name="正方形/長方形 3"/>
          <p:cNvSpPr/>
          <p:nvPr/>
        </p:nvSpPr>
        <p:spPr bwMode="auto">
          <a:xfrm>
            <a:off x="7885630" y="8293618"/>
            <a:ext cx="2052228" cy="1034243"/>
          </a:xfrm>
          <a:prstGeom prst="rect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pPr algn="l"/>
            <a:r>
              <a:rPr kumimoji="0" lang="ja-JP" altLang="en-US" sz="1800" dirty="0" smtClean="0">
                <a:latin typeface="+mj-ea"/>
                <a:ea typeface="+mj-ea"/>
              </a:rPr>
              <a:t>競争力強化による</a:t>
            </a:r>
            <a:endParaRPr kumimoji="0" lang="en-US" altLang="ja-JP" sz="1800" dirty="0" smtClean="0">
              <a:latin typeface="+mj-ea"/>
              <a:ea typeface="+mj-ea"/>
            </a:endParaRPr>
          </a:p>
          <a:p>
            <a:pPr algn="l"/>
            <a:r>
              <a:rPr kumimoji="0" lang="ja-JP" altLang="en-US" dirty="0">
                <a:latin typeface="+mj-ea"/>
                <a:ea typeface="+mj-ea"/>
              </a:rPr>
              <a:t>収益</a:t>
            </a:r>
            <a:r>
              <a:rPr kumimoji="0" lang="ja-JP" altLang="en-US" dirty="0" smtClean="0">
                <a:latin typeface="+mj-ea"/>
                <a:ea typeface="+mj-ea"/>
              </a:rPr>
              <a:t>確保が必要</a:t>
            </a:r>
            <a:endParaRPr kumimoji="0" lang="en-US" altLang="ja-JP" sz="1800" dirty="0" smtClean="0">
              <a:latin typeface="+mj-ea"/>
              <a:ea typeface="+mj-ea"/>
            </a:endParaRPr>
          </a:p>
        </p:txBody>
      </p:sp>
      <p:sp>
        <p:nvSpPr>
          <p:cNvPr id="10" name="角丸四角形 9"/>
          <p:cNvSpPr/>
          <p:nvPr/>
        </p:nvSpPr>
        <p:spPr bwMode="auto">
          <a:xfrm>
            <a:off x="76864" y="2394176"/>
            <a:ext cx="2018520" cy="5760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  <a:headEnd/>
            <a:tailEnd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400" dirty="0">
                <a:latin typeface="+mj-ea"/>
                <a:ea typeface="+mj-ea"/>
              </a:rPr>
              <a:t>電力・</a:t>
            </a:r>
            <a:r>
              <a:rPr kumimoji="0" lang="ja-JP" altLang="en-US" sz="1400" dirty="0" smtClean="0">
                <a:latin typeface="+mj-ea"/>
                <a:ea typeface="+mj-ea"/>
              </a:rPr>
              <a:t>ガス自由化</a:t>
            </a:r>
            <a:endParaRPr kumimoji="0" lang="en-US" altLang="ja-JP" sz="1400" dirty="0">
              <a:latin typeface="+mj-ea"/>
              <a:ea typeface="+mj-ea"/>
            </a:endParaRPr>
          </a:p>
        </p:txBody>
      </p:sp>
      <p:sp>
        <p:nvSpPr>
          <p:cNvPr id="15" name="角丸四角形 14"/>
          <p:cNvSpPr/>
          <p:nvPr/>
        </p:nvSpPr>
        <p:spPr bwMode="auto">
          <a:xfrm>
            <a:off x="2648780" y="2394176"/>
            <a:ext cx="2864772" cy="5760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  <a:headEnd/>
            <a:tailEnd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kumimoji="0" lang="ja-JP" altLang="en-US" sz="1600" dirty="0" smtClean="0">
                <a:latin typeface="+mj-ea"/>
                <a:ea typeface="+mj-ea"/>
              </a:rPr>
              <a:t>・事業者参入の促進</a:t>
            </a:r>
            <a:endParaRPr kumimoji="0" lang="en-US" altLang="ja-JP" sz="1600" dirty="0" smtClean="0">
              <a:latin typeface="+mj-ea"/>
              <a:ea typeface="+mj-ea"/>
            </a:endParaRPr>
          </a:p>
          <a:p>
            <a:r>
              <a:rPr kumimoji="0" lang="ja-JP" altLang="en-US" sz="1600" dirty="0" smtClean="0">
                <a:latin typeface="+mj-ea"/>
                <a:ea typeface="+mj-ea"/>
              </a:rPr>
              <a:t>・</a:t>
            </a:r>
            <a:r>
              <a:rPr kumimoji="0" lang="ja-JP" altLang="en-US" sz="1600" dirty="0">
                <a:latin typeface="+mj-ea"/>
                <a:ea typeface="+mj-ea"/>
              </a:rPr>
              <a:t>価格競争</a:t>
            </a:r>
            <a:r>
              <a:rPr kumimoji="0" lang="ja-JP" altLang="en-US" sz="1600" dirty="0" smtClean="0">
                <a:latin typeface="+mj-ea"/>
                <a:ea typeface="+mj-ea"/>
              </a:rPr>
              <a:t>の激化</a:t>
            </a:r>
            <a:endParaRPr kumimoji="0" lang="ja-JP" altLang="en-US" sz="1600" dirty="0">
              <a:latin typeface="+mj-ea"/>
              <a:ea typeface="+mj-ea"/>
            </a:endParaRPr>
          </a:p>
        </p:txBody>
      </p:sp>
      <p:sp>
        <p:nvSpPr>
          <p:cNvPr id="17" name="角丸四角形 16"/>
          <p:cNvSpPr/>
          <p:nvPr/>
        </p:nvSpPr>
        <p:spPr bwMode="auto">
          <a:xfrm>
            <a:off x="5853100" y="1880828"/>
            <a:ext cx="1440160" cy="162018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  <a:headEnd/>
            <a:tailEnd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0" rtlCol="0" anchor="ctr"/>
          <a:lstStyle/>
          <a:p>
            <a:r>
              <a:rPr kumimoji="0" lang="ja-JP" altLang="en-US" sz="1200" dirty="0" smtClean="0">
                <a:latin typeface="+mj-ea"/>
                <a:ea typeface="+mj-ea"/>
              </a:rPr>
              <a:t>既存事業に留まれば</a:t>
            </a:r>
            <a:endParaRPr kumimoji="0" lang="en-US" altLang="ja-JP" sz="1800" dirty="0" smtClean="0">
              <a:latin typeface="+mj-ea"/>
              <a:ea typeface="+mj-ea"/>
            </a:endParaRPr>
          </a:p>
          <a:p>
            <a:r>
              <a:rPr kumimoji="0" lang="ja-JP" altLang="en-US" sz="1800" dirty="0" smtClean="0">
                <a:latin typeface="+mj-ea"/>
                <a:ea typeface="+mj-ea"/>
              </a:rPr>
              <a:t>・売上低下</a:t>
            </a:r>
            <a:endParaRPr kumimoji="0" lang="en-US" altLang="ja-JP" sz="1800" dirty="0" smtClean="0">
              <a:latin typeface="+mj-ea"/>
              <a:ea typeface="+mj-ea"/>
            </a:endParaRPr>
          </a:p>
          <a:p>
            <a:r>
              <a:rPr kumimoji="0" lang="ja-JP" altLang="en-US" dirty="0" smtClean="0">
                <a:latin typeface="+mj-ea"/>
                <a:ea typeface="+mj-ea"/>
              </a:rPr>
              <a:t>・収益低下</a:t>
            </a:r>
            <a:endParaRPr kumimoji="0" lang="en-US" altLang="ja-JP" dirty="0" smtClean="0">
              <a:latin typeface="+mj-ea"/>
              <a:ea typeface="+mj-ea"/>
            </a:endParaRPr>
          </a:p>
          <a:p>
            <a:r>
              <a:rPr kumimoji="0" lang="ja-JP" altLang="en-US" dirty="0">
                <a:latin typeface="+mj-ea"/>
                <a:ea typeface="+mj-ea"/>
              </a:rPr>
              <a:t>・</a:t>
            </a:r>
            <a:r>
              <a:rPr kumimoji="0" lang="ja-JP" altLang="en-US" dirty="0" smtClean="0">
                <a:latin typeface="+mj-ea"/>
                <a:ea typeface="+mj-ea"/>
              </a:rPr>
              <a:t>海外市場の</a:t>
            </a:r>
            <a:endParaRPr kumimoji="0" lang="en-US" altLang="ja-JP" dirty="0" smtClean="0">
              <a:latin typeface="+mj-ea"/>
              <a:ea typeface="+mj-ea"/>
            </a:endParaRPr>
          </a:p>
          <a:p>
            <a:r>
              <a:rPr kumimoji="0" lang="ja-JP" altLang="en-US" dirty="0">
                <a:latin typeface="+mj-ea"/>
                <a:ea typeface="+mj-ea"/>
              </a:rPr>
              <a:t>　</a:t>
            </a:r>
            <a:r>
              <a:rPr kumimoji="0" lang="ja-JP" altLang="en-US" dirty="0" smtClean="0">
                <a:latin typeface="+mj-ea"/>
                <a:ea typeface="+mj-ea"/>
              </a:rPr>
              <a:t>機会損失</a:t>
            </a:r>
            <a:endParaRPr kumimoji="0" lang="ja-JP" altLang="en-US" sz="1800" dirty="0">
              <a:latin typeface="+mj-ea"/>
              <a:ea typeface="+mj-ea"/>
            </a:endParaRPr>
          </a:p>
        </p:txBody>
      </p:sp>
      <p:sp>
        <p:nvSpPr>
          <p:cNvPr id="18" name="角丸四角形 17"/>
          <p:cNvSpPr/>
          <p:nvPr/>
        </p:nvSpPr>
        <p:spPr bwMode="auto">
          <a:xfrm>
            <a:off x="7720009" y="2816932"/>
            <a:ext cx="2180022" cy="1368152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00"/>
            </a:solidFill>
            <a:headEnd/>
            <a:tailEnd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72000" rtlCol="0" anchor="ctr"/>
          <a:lstStyle/>
          <a:p>
            <a:r>
              <a:rPr kumimoji="0" lang="en-US" altLang="ja-JP" sz="1800" dirty="0" smtClean="0">
                <a:latin typeface="+mj-ea"/>
                <a:ea typeface="+mj-ea"/>
              </a:rPr>
              <a:t>(1)</a:t>
            </a:r>
            <a:r>
              <a:rPr kumimoji="0" lang="ja-JP" altLang="en-US" sz="1800" dirty="0" smtClean="0">
                <a:latin typeface="+mj-ea"/>
                <a:ea typeface="+mj-ea"/>
              </a:rPr>
              <a:t>事業地域の拡大</a:t>
            </a:r>
            <a:endParaRPr kumimoji="0" lang="en-US" altLang="ja-JP" dirty="0">
              <a:latin typeface="+mj-ea"/>
              <a:ea typeface="+mj-ea"/>
            </a:endParaRPr>
          </a:p>
          <a:p>
            <a:r>
              <a:rPr kumimoji="0" lang="en-US" altLang="ja-JP" dirty="0" smtClean="0">
                <a:latin typeface="+mj-ea"/>
                <a:ea typeface="+mj-ea"/>
              </a:rPr>
              <a:t>(2)</a:t>
            </a:r>
            <a:r>
              <a:rPr kumimoji="0" lang="ja-JP" altLang="en-US" dirty="0" smtClean="0">
                <a:latin typeface="+mj-ea"/>
                <a:ea typeface="+mj-ea"/>
              </a:rPr>
              <a:t>異分野への進出</a:t>
            </a:r>
            <a:endParaRPr kumimoji="0" lang="en-US" altLang="ja-JP" dirty="0">
              <a:latin typeface="+mj-ea"/>
              <a:ea typeface="+mj-ea"/>
            </a:endParaRPr>
          </a:p>
          <a:p>
            <a:r>
              <a:rPr kumimoji="0" lang="en-US" altLang="ja-JP" sz="1800" dirty="0" smtClean="0">
                <a:latin typeface="+mj-ea"/>
                <a:ea typeface="+mj-ea"/>
              </a:rPr>
              <a:t>(3)</a:t>
            </a:r>
            <a:r>
              <a:rPr kumimoji="0" lang="ja-JP" altLang="en-US" sz="1800" dirty="0" smtClean="0">
                <a:latin typeface="+mj-ea"/>
                <a:ea typeface="+mj-ea"/>
              </a:rPr>
              <a:t>新サービス創出</a:t>
            </a:r>
            <a:endParaRPr kumimoji="0" lang="en-US" altLang="ja-JP" sz="1800" dirty="0" smtClean="0">
              <a:latin typeface="+mj-ea"/>
              <a:ea typeface="+mj-ea"/>
            </a:endParaRPr>
          </a:p>
        </p:txBody>
      </p:sp>
      <p:sp>
        <p:nvSpPr>
          <p:cNvPr id="19" name="角丸四角形 18"/>
          <p:cNvSpPr/>
          <p:nvPr/>
        </p:nvSpPr>
        <p:spPr bwMode="auto">
          <a:xfrm>
            <a:off x="94453" y="3032956"/>
            <a:ext cx="1997998" cy="756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400" dirty="0" smtClean="0">
                <a:latin typeface="+mj-ea"/>
                <a:ea typeface="+mj-ea"/>
              </a:rPr>
              <a:t>環境適合</a:t>
            </a:r>
            <a:endParaRPr kumimoji="0" lang="en-US" altLang="ja-JP" sz="1400" dirty="0" smtClean="0">
              <a:latin typeface="+mj-ea"/>
              <a:ea typeface="+mj-ea"/>
            </a:endParaRPr>
          </a:p>
          <a:p>
            <a:pPr algn="ctr"/>
            <a:r>
              <a:rPr kumimoji="0" lang="en-US" altLang="ja-JP" sz="900" dirty="0" smtClean="0">
                <a:latin typeface="+mj-ea"/>
                <a:ea typeface="+mj-ea"/>
              </a:rPr>
              <a:t>FIT</a:t>
            </a:r>
            <a:r>
              <a:rPr kumimoji="0" lang="ja-JP" altLang="en-US" sz="900" dirty="0" smtClean="0">
                <a:latin typeface="+mj-ea"/>
                <a:ea typeface="+mj-ea"/>
              </a:rPr>
              <a:t>・再エネ優先給電</a:t>
            </a:r>
            <a:endParaRPr kumimoji="0" lang="en-US" altLang="ja-JP" sz="900" dirty="0" smtClean="0">
              <a:latin typeface="+mj-ea"/>
              <a:ea typeface="+mj-ea"/>
            </a:endParaRPr>
          </a:p>
          <a:p>
            <a:pPr algn="ctr"/>
            <a:r>
              <a:rPr kumimoji="0" lang="ja-JP" altLang="en-US" sz="900" dirty="0" smtClean="0">
                <a:latin typeface="+mj-ea"/>
                <a:ea typeface="+mj-ea"/>
              </a:rPr>
              <a:t>・省エネ・</a:t>
            </a:r>
            <a:r>
              <a:rPr kumimoji="0" lang="en-US" altLang="ja-JP" sz="900" dirty="0" smtClean="0">
                <a:latin typeface="+mj-ea"/>
                <a:ea typeface="+mj-ea"/>
              </a:rPr>
              <a:t>GHG</a:t>
            </a:r>
            <a:r>
              <a:rPr kumimoji="0" lang="ja-JP" altLang="en-US" sz="900" dirty="0" smtClean="0">
                <a:latin typeface="+mj-ea"/>
                <a:ea typeface="+mj-ea"/>
              </a:rPr>
              <a:t>排出</a:t>
            </a:r>
            <a:r>
              <a:rPr kumimoji="0" lang="ja-JP" altLang="en-US" sz="900" dirty="0">
                <a:latin typeface="+mj-ea"/>
                <a:ea typeface="+mj-ea"/>
              </a:rPr>
              <a:t>規制</a:t>
            </a:r>
          </a:p>
        </p:txBody>
      </p:sp>
      <p:sp>
        <p:nvSpPr>
          <p:cNvPr id="22" name="角丸四角形 21"/>
          <p:cNvSpPr/>
          <p:nvPr/>
        </p:nvSpPr>
        <p:spPr bwMode="auto">
          <a:xfrm>
            <a:off x="2634085" y="3032956"/>
            <a:ext cx="2864771" cy="756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kumimoji="0" lang="ja-JP" altLang="en-US" sz="1600" dirty="0" smtClean="0">
                <a:latin typeface="+mj-ea"/>
                <a:ea typeface="+mj-ea"/>
              </a:rPr>
              <a:t>・再エネ促進</a:t>
            </a:r>
            <a:r>
              <a:rPr kumimoji="0" lang="ja-JP" altLang="en-US" sz="1600" dirty="0">
                <a:latin typeface="+mj-ea"/>
                <a:ea typeface="+mj-ea"/>
              </a:rPr>
              <a:t>、</a:t>
            </a:r>
            <a:r>
              <a:rPr kumimoji="0" lang="ja-JP" altLang="en-US" sz="1600" dirty="0" smtClean="0">
                <a:latin typeface="+mj-ea"/>
                <a:ea typeface="+mj-ea"/>
              </a:rPr>
              <a:t>火力の</a:t>
            </a:r>
            <a:endParaRPr kumimoji="0" lang="en-US" altLang="ja-JP" sz="1600" dirty="0" smtClean="0">
              <a:latin typeface="+mj-ea"/>
              <a:ea typeface="+mj-ea"/>
            </a:endParaRPr>
          </a:p>
          <a:p>
            <a:r>
              <a:rPr kumimoji="0" lang="ja-JP" altLang="en-US" sz="1600" dirty="0">
                <a:latin typeface="+mj-ea"/>
                <a:ea typeface="+mj-ea"/>
              </a:rPr>
              <a:t>　</a:t>
            </a:r>
            <a:r>
              <a:rPr kumimoji="0" lang="ja-JP" altLang="en-US" sz="1600" dirty="0" smtClean="0">
                <a:latin typeface="+mj-ea"/>
                <a:ea typeface="+mj-ea"/>
              </a:rPr>
              <a:t>競争力低下</a:t>
            </a:r>
            <a:endParaRPr kumimoji="0" lang="en-US" altLang="ja-JP" sz="1600" dirty="0" smtClean="0">
              <a:latin typeface="+mj-ea"/>
              <a:ea typeface="+mj-ea"/>
            </a:endParaRPr>
          </a:p>
          <a:p>
            <a:r>
              <a:rPr kumimoji="0" lang="ja-JP" altLang="en-US" sz="1600" dirty="0" smtClean="0">
                <a:latin typeface="+mj-ea"/>
                <a:ea typeface="+mj-ea"/>
              </a:rPr>
              <a:t>・エネルギー需要の抑制</a:t>
            </a:r>
            <a:endParaRPr kumimoji="0" lang="ja-JP" altLang="en-US" sz="1600" dirty="0">
              <a:latin typeface="+mj-ea"/>
              <a:ea typeface="+mj-e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634085" y="967504"/>
            <a:ext cx="27205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u="sng" dirty="0">
                <a:latin typeface="+mj-ea"/>
                <a:ea typeface="+mj-ea"/>
                <a:cs typeface="メイリオ" panose="020B0604030504040204" pitchFamily="50" charset="-128"/>
              </a:rPr>
              <a:t>事業環境</a:t>
            </a:r>
            <a:r>
              <a:rPr lang="ja-JP" altLang="en-US" sz="1600" b="1" u="sng" dirty="0" smtClean="0">
                <a:latin typeface="+mj-ea"/>
                <a:ea typeface="+mj-ea"/>
                <a:cs typeface="メイリオ" panose="020B0604030504040204" pitchFamily="50" charset="-128"/>
              </a:rPr>
              <a:t>の変化</a:t>
            </a:r>
            <a:endParaRPr kumimoji="1" lang="ja-JP" altLang="en-US" sz="1600" b="1" u="sng" dirty="0" smtClean="0">
              <a:latin typeface="+mj-ea"/>
              <a:ea typeface="+mj-ea"/>
              <a:cs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677196" y="966949"/>
            <a:ext cx="18114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u="sng" dirty="0" smtClean="0">
                <a:latin typeface="+mj-ea"/>
                <a:ea typeface="+mj-ea"/>
                <a:cs typeface="メイリオ" panose="020B0604030504040204" pitchFamily="50" charset="-128"/>
              </a:rPr>
              <a:t>経営への影響</a:t>
            </a:r>
            <a:endParaRPr kumimoji="1" lang="ja-JP" altLang="en-US" sz="1600" b="1" u="sng" dirty="0" smtClean="0">
              <a:latin typeface="+mj-ea"/>
              <a:ea typeface="+mj-ea"/>
              <a:cs typeface="メイリオ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720009" y="944724"/>
            <a:ext cx="21800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u="sng" dirty="0" smtClean="0">
                <a:latin typeface="+mj-ea"/>
                <a:ea typeface="+mj-ea"/>
                <a:cs typeface="メイリオ" panose="020B0604030504040204" pitchFamily="50" charset="-128"/>
              </a:rPr>
              <a:t>企業行動の変化</a:t>
            </a:r>
            <a:endParaRPr kumimoji="1" lang="ja-JP" altLang="en-US" sz="1600" b="1" u="sng" dirty="0" smtClean="0">
              <a:latin typeface="+mj-ea"/>
              <a:ea typeface="+mj-ea"/>
              <a:cs typeface="メイリオ" panose="020B060403050404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 bwMode="auto">
          <a:xfrm>
            <a:off x="92460" y="5085185"/>
            <a:ext cx="3167992" cy="828000"/>
          </a:xfrm>
          <a:prstGeom prst="rect">
            <a:avLst/>
          </a:prstGeom>
          <a:solidFill>
            <a:srgbClr val="99D6EC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square" rtlCol="0" anchor="t" anchorCtr="0"/>
          <a:lstStyle/>
          <a:p>
            <a:r>
              <a:rPr kumimoji="0" lang="ja-JP" altLang="en-US" sz="1400" b="1" dirty="0" smtClean="0">
                <a:latin typeface="+mj-ea"/>
                <a:ea typeface="+mj-ea"/>
              </a:rPr>
              <a:t>（１）</a:t>
            </a:r>
            <a:r>
              <a:rPr lang="ja-JP" altLang="en-US" sz="1400" b="1" dirty="0" smtClean="0">
                <a:latin typeface="+mj-ea"/>
                <a:ea typeface="+mj-ea"/>
              </a:rPr>
              <a:t>事業地域の拡大</a:t>
            </a:r>
            <a:endParaRPr lang="en-US" altLang="ja-JP" sz="1400" b="1" dirty="0" smtClean="0">
              <a:latin typeface="+mj-ea"/>
              <a:ea typeface="+mj-ea"/>
            </a:endParaRPr>
          </a:p>
          <a:p>
            <a:r>
              <a:rPr lang="ja-JP" altLang="en-US" sz="1100" dirty="0" smtClean="0">
                <a:latin typeface="+mj-ea"/>
                <a:ea typeface="+mj-ea"/>
              </a:rPr>
              <a:t>●新規需要</a:t>
            </a:r>
            <a:r>
              <a:rPr lang="ja-JP" altLang="en-US" sz="1100" dirty="0">
                <a:latin typeface="+mj-ea"/>
                <a:ea typeface="+mj-ea"/>
              </a:rPr>
              <a:t>を</a:t>
            </a:r>
            <a:r>
              <a:rPr lang="ja-JP" altLang="en-US" sz="1100" dirty="0" smtClean="0">
                <a:latin typeface="+mj-ea"/>
                <a:ea typeface="+mj-ea"/>
              </a:rPr>
              <a:t>求め海外展開</a:t>
            </a:r>
            <a:endParaRPr lang="en-US" altLang="ja-JP" sz="1100" dirty="0" smtClean="0">
              <a:latin typeface="+mj-ea"/>
              <a:ea typeface="+mj-ea"/>
            </a:endParaRPr>
          </a:p>
          <a:p>
            <a:r>
              <a:rPr lang="ja-JP" altLang="en-US" sz="1100" dirty="0" smtClean="0">
                <a:latin typeface="+mj-ea"/>
                <a:ea typeface="+mj-ea"/>
              </a:rPr>
              <a:t>（</a:t>
            </a:r>
            <a:r>
              <a:rPr lang="ja-JP" altLang="en-US" sz="1100" dirty="0">
                <a:latin typeface="+mj-ea"/>
                <a:ea typeface="+mj-ea"/>
              </a:rPr>
              <a:t>自国内</a:t>
            </a:r>
            <a:r>
              <a:rPr lang="ja-JP" altLang="en-US" sz="1100" dirty="0" smtClean="0">
                <a:latin typeface="+mj-ea"/>
                <a:ea typeface="+mj-ea"/>
              </a:rPr>
              <a:t>展開 →</a:t>
            </a:r>
            <a:r>
              <a:rPr lang="en-US" altLang="ja-JP" sz="1100" dirty="0">
                <a:latin typeface="+mj-ea"/>
                <a:ea typeface="+mj-ea"/>
              </a:rPr>
              <a:t>EU</a:t>
            </a:r>
            <a:r>
              <a:rPr lang="ja-JP" altLang="en-US" sz="1100" dirty="0">
                <a:latin typeface="+mj-ea"/>
                <a:ea typeface="+mj-ea"/>
              </a:rPr>
              <a:t>域内</a:t>
            </a:r>
            <a:r>
              <a:rPr lang="ja-JP" altLang="en-US" sz="1100" dirty="0" smtClean="0">
                <a:latin typeface="+mj-ea"/>
                <a:ea typeface="+mj-ea"/>
              </a:rPr>
              <a:t>展開 →</a:t>
            </a:r>
            <a:r>
              <a:rPr lang="en-US" altLang="ja-JP" sz="1100" dirty="0">
                <a:latin typeface="+mj-ea"/>
                <a:ea typeface="+mj-ea"/>
              </a:rPr>
              <a:t>EU</a:t>
            </a:r>
            <a:r>
              <a:rPr lang="ja-JP" altLang="en-US" sz="1100" dirty="0">
                <a:latin typeface="+mj-ea"/>
                <a:ea typeface="+mj-ea"/>
              </a:rPr>
              <a:t>域外展開</a:t>
            </a:r>
            <a:r>
              <a:rPr lang="ja-JP" altLang="en-US" sz="1100" dirty="0" smtClean="0">
                <a:latin typeface="+mj-ea"/>
                <a:ea typeface="+mj-ea"/>
              </a:rPr>
              <a:t>）</a:t>
            </a:r>
            <a:endParaRPr lang="en-US" altLang="ja-JP" sz="1100" dirty="0">
              <a:latin typeface="+mj-ea"/>
              <a:ea typeface="+mj-ea"/>
            </a:endParaRP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3271226" y="5085185"/>
            <a:ext cx="3384000" cy="828000"/>
          </a:xfrm>
          <a:prstGeom prst="rect">
            <a:avLst/>
          </a:prstGeom>
          <a:solidFill>
            <a:srgbClr val="99D6EC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square" rtlCol="0" anchor="t" anchorCtr="0"/>
          <a:lstStyle/>
          <a:p>
            <a:r>
              <a:rPr kumimoji="0" lang="ja-JP" altLang="en-US" sz="1400" b="1" dirty="0" smtClean="0">
                <a:latin typeface="+mj-ea"/>
                <a:ea typeface="+mj-ea"/>
              </a:rPr>
              <a:t>（２）異分野への進出</a:t>
            </a:r>
            <a:endParaRPr kumimoji="0" lang="en-US" altLang="ja-JP" sz="1400" b="1" dirty="0" smtClean="0">
              <a:latin typeface="+mj-ea"/>
              <a:ea typeface="+mj-ea"/>
            </a:endParaRPr>
          </a:p>
          <a:p>
            <a:pPr marL="185738" indent="-185738"/>
            <a:r>
              <a:rPr lang="ja-JP" altLang="en-US" sz="1100" dirty="0">
                <a:latin typeface="+mj-ea"/>
              </a:rPr>
              <a:t>●収益拡大やリスク分散を狙った</a:t>
            </a:r>
            <a:r>
              <a:rPr lang="ja-JP" altLang="en-US" sz="1100" dirty="0" smtClean="0">
                <a:latin typeface="+mj-ea"/>
              </a:rPr>
              <a:t>多角化</a:t>
            </a:r>
            <a:endParaRPr lang="en-US" altLang="ja-JP" sz="1100" dirty="0" smtClean="0">
              <a:latin typeface="+mj-ea"/>
            </a:endParaRPr>
          </a:p>
          <a:p>
            <a:r>
              <a:rPr lang="ja-JP" altLang="en-US" sz="1100" dirty="0" smtClean="0">
                <a:latin typeface="+mj-ea"/>
              </a:rPr>
              <a:t>　（電力・ガスの一体的提供　等）</a:t>
            </a:r>
            <a:endParaRPr lang="en-US" altLang="ja-JP" sz="1100" dirty="0" smtClean="0">
              <a:latin typeface="+mj-ea"/>
            </a:endParaRPr>
          </a:p>
          <a:p>
            <a:r>
              <a:rPr kumimoji="0" lang="ja-JP" altLang="en-US" sz="1100" dirty="0" smtClean="0">
                <a:latin typeface="+mj-ea"/>
                <a:ea typeface="+mj-ea"/>
              </a:rPr>
              <a:t>●高収益</a:t>
            </a:r>
            <a:r>
              <a:rPr lang="ja-JP" altLang="en-US" sz="1100" dirty="0" smtClean="0">
                <a:latin typeface="+mj-ea"/>
                <a:ea typeface="+mj-ea"/>
              </a:rPr>
              <a:t>事業への参入・集中（再エネ投資　等）</a:t>
            </a:r>
            <a:endParaRPr lang="en-US" altLang="ja-JP" sz="1100" dirty="0" smtClean="0">
              <a:latin typeface="+mj-ea"/>
              <a:ea typeface="+mj-ea"/>
            </a:endParaRPr>
          </a:p>
          <a:p>
            <a:endParaRPr kumimoji="0" lang="en-US" altLang="ja-JP" sz="1400" dirty="0" smtClean="0">
              <a:latin typeface="+mj-ea"/>
              <a:ea typeface="+mj-ea"/>
            </a:endParaRPr>
          </a:p>
        </p:txBody>
      </p:sp>
      <p:sp>
        <p:nvSpPr>
          <p:cNvPr id="30" name="角丸四角形 29"/>
          <p:cNvSpPr/>
          <p:nvPr/>
        </p:nvSpPr>
        <p:spPr bwMode="auto">
          <a:xfrm>
            <a:off x="92460" y="4113148"/>
            <a:ext cx="2016582" cy="648000"/>
          </a:xfrm>
          <a:prstGeom prst="roundRect">
            <a:avLst/>
          </a:prstGeom>
          <a:solidFill>
            <a:srgbClr val="FFFF99"/>
          </a:solidFill>
          <a:ln>
            <a:noFill/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400" dirty="0" smtClean="0">
                <a:latin typeface="+mj-ea"/>
                <a:ea typeface="+mj-ea"/>
              </a:rPr>
              <a:t>シェール革命</a:t>
            </a:r>
            <a:endParaRPr kumimoji="0" lang="en-US" altLang="ja-JP" sz="1400" dirty="0" smtClean="0">
              <a:latin typeface="+mj-ea"/>
              <a:ea typeface="+mj-ea"/>
            </a:endParaRPr>
          </a:p>
          <a:p>
            <a:pPr algn="ctr"/>
            <a:r>
              <a:rPr kumimoji="0" lang="ja-JP" altLang="en-US" sz="1400" dirty="0" smtClean="0">
                <a:latin typeface="+mj-ea"/>
                <a:ea typeface="+mj-ea"/>
              </a:rPr>
              <a:t>蓄電技術の発達</a:t>
            </a:r>
            <a:endParaRPr kumimoji="0" lang="ja-JP" altLang="en-US" sz="1400" dirty="0">
              <a:latin typeface="+mj-ea"/>
              <a:ea typeface="+mj-ea"/>
            </a:endParaRPr>
          </a:p>
        </p:txBody>
      </p:sp>
      <p:sp>
        <p:nvSpPr>
          <p:cNvPr id="31" name="角丸四角形 30"/>
          <p:cNvSpPr/>
          <p:nvPr/>
        </p:nvSpPr>
        <p:spPr bwMode="auto">
          <a:xfrm>
            <a:off x="2634085" y="4113148"/>
            <a:ext cx="2864770" cy="648000"/>
          </a:xfrm>
          <a:prstGeom prst="roundRect">
            <a:avLst/>
          </a:prstGeom>
          <a:solidFill>
            <a:srgbClr val="FFFF99"/>
          </a:solidFill>
          <a:ln>
            <a:noFill/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kumimoji="0" lang="ja-JP" altLang="en-US" sz="1600" dirty="0" smtClean="0">
                <a:latin typeface="+mj-ea"/>
                <a:ea typeface="+mj-ea"/>
              </a:rPr>
              <a:t>・非在来型燃料の流通</a:t>
            </a:r>
            <a:endParaRPr kumimoji="0" lang="en-US" altLang="ja-JP" sz="1600" dirty="0" smtClean="0">
              <a:latin typeface="+mj-ea"/>
              <a:ea typeface="+mj-ea"/>
            </a:endParaRPr>
          </a:p>
          <a:p>
            <a:r>
              <a:rPr kumimoji="0" lang="ja-JP" altLang="en-US" sz="1600" dirty="0" smtClean="0">
                <a:latin typeface="+mj-ea"/>
                <a:ea typeface="+mj-ea"/>
              </a:rPr>
              <a:t>・分散型電源の本格導入</a:t>
            </a:r>
            <a:endParaRPr kumimoji="0" lang="ja-JP" altLang="en-US" sz="1600" dirty="0">
              <a:latin typeface="+mj-ea"/>
              <a:ea typeface="+mj-ea"/>
            </a:endParaRPr>
          </a:p>
        </p:txBody>
      </p:sp>
      <p:sp>
        <p:nvSpPr>
          <p:cNvPr id="42" name="角丸四角形 41"/>
          <p:cNvSpPr/>
          <p:nvPr/>
        </p:nvSpPr>
        <p:spPr bwMode="auto">
          <a:xfrm>
            <a:off x="5879066" y="4027843"/>
            <a:ext cx="1440160" cy="72008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  <a:headEnd/>
            <a:tailEnd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kumimoji="0" lang="ja-JP" altLang="en-US" sz="1800" dirty="0" smtClean="0">
                <a:latin typeface="+mj-ea"/>
                <a:ea typeface="+mj-ea"/>
              </a:rPr>
              <a:t>・選択肢の</a:t>
            </a:r>
            <a:endParaRPr kumimoji="0" lang="en-US" altLang="ja-JP" sz="1800" dirty="0" smtClean="0">
              <a:latin typeface="+mj-ea"/>
              <a:ea typeface="+mj-ea"/>
            </a:endParaRPr>
          </a:p>
          <a:p>
            <a:r>
              <a:rPr kumimoji="0" lang="ja-JP" altLang="en-US" dirty="0">
                <a:latin typeface="+mj-ea"/>
                <a:ea typeface="+mj-ea"/>
              </a:rPr>
              <a:t>　</a:t>
            </a:r>
            <a:r>
              <a:rPr kumimoji="0" lang="ja-JP" altLang="en-US" dirty="0" smtClean="0">
                <a:latin typeface="+mj-ea"/>
                <a:ea typeface="+mj-ea"/>
              </a:rPr>
              <a:t>拡大</a:t>
            </a:r>
            <a:endParaRPr kumimoji="0" lang="ja-JP" altLang="en-US" sz="1800" dirty="0">
              <a:latin typeface="+mj-ea"/>
              <a:ea typeface="+mj-ea"/>
            </a:endParaRPr>
          </a:p>
        </p:txBody>
      </p:sp>
      <p:sp>
        <p:nvSpPr>
          <p:cNvPr id="29" name="右矢印 28"/>
          <p:cNvSpPr/>
          <p:nvPr/>
        </p:nvSpPr>
        <p:spPr bwMode="auto">
          <a:xfrm>
            <a:off x="2180513" y="3230928"/>
            <a:ext cx="360219" cy="504056"/>
          </a:xfrm>
          <a:prstGeom prst="rightArrow">
            <a:avLst/>
          </a:prstGeom>
          <a:solidFill>
            <a:schemeClr val="dk1">
              <a:alpha val="50000"/>
            </a:schemeClr>
          </a:solidFill>
          <a:ln>
            <a:noFill/>
            <a:headEnd/>
            <a:tailEnd/>
          </a:ln>
          <a:ex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latin typeface="+mj-ea"/>
              <a:ea typeface="+mj-ea"/>
            </a:endParaRPr>
          </a:p>
        </p:txBody>
      </p:sp>
      <p:sp>
        <p:nvSpPr>
          <p:cNvPr id="32" name="右矢印 31"/>
          <p:cNvSpPr/>
          <p:nvPr/>
        </p:nvSpPr>
        <p:spPr bwMode="auto">
          <a:xfrm>
            <a:off x="5565068" y="4135855"/>
            <a:ext cx="189420" cy="504056"/>
          </a:xfrm>
          <a:prstGeom prst="rightArrow">
            <a:avLst/>
          </a:prstGeom>
          <a:solidFill>
            <a:schemeClr val="dk1">
              <a:alpha val="50000"/>
            </a:schemeClr>
          </a:solidFill>
          <a:ln>
            <a:noFill/>
            <a:headEnd/>
            <a:tailEnd/>
          </a:ln>
          <a:ex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 anchor="ctr"/>
          <a:lstStyle/>
          <a:p>
            <a:endParaRPr kumimoji="0" lang="ja-JP" altLang="en-US" dirty="0">
              <a:latin typeface="+mj-ea"/>
              <a:ea typeface="+mj-ea"/>
            </a:endParaRPr>
          </a:p>
        </p:txBody>
      </p:sp>
      <p:sp>
        <p:nvSpPr>
          <p:cNvPr id="34" name="二等辺三角形 33"/>
          <p:cNvSpPr/>
          <p:nvPr/>
        </p:nvSpPr>
        <p:spPr bwMode="auto">
          <a:xfrm rot="5400000">
            <a:off x="4266125" y="2633762"/>
            <a:ext cx="2831089" cy="173099"/>
          </a:xfrm>
          <a:prstGeom prst="triangle">
            <a:avLst/>
          </a:prstGeom>
          <a:solidFill>
            <a:schemeClr val="dk1">
              <a:alpha val="50000"/>
            </a:schemeClr>
          </a:solidFill>
          <a:ln>
            <a:noFill/>
            <a:headEnd/>
            <a:tailEnd/>
          </a:ln>
          <a:ex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latin typeface="+mj-ea"/>
              <a:ea typeface="+mj-ea"/>
            </a:endParaRPr>
          </a:p>
        </p:txBody>
      </p:sp>
      <p:sp>
        <p:nvSpPr>
          <p:cNvPr id="33" name="右矢印 32"/>
          <p:cNvSpPr/>
          <p:nvPr/>
        </p:nvSpPr>
        <p:spPr bwMode="auto">
          <a:xfrm>
            <a:off x="2161810" y="4221160"/>
            <a:ext cx="360219" cy="504056"/>
          </a:xfrm>
          <a:prstGeom prst="rightArrow">
            <a:avLst/>
          </a:prstGeom>
          <a:solidFill>
            <a:schemeClr val="dk1">
              <a:alpha val="50000"/>
            </a:schemeClr>
          </a:solidFill>
          <a:ln>
            <a:noFill/>
            <a:headEnd/>
            <a:tailEnd/>
          </a:ln>
          <a:ex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latin typeface="+mj-ea"/>
              <a:ea typeface="+mj-ea"/>
            </a:endParaRPr>
          </a:p>
        </p:txBody>
      </p:sp>
      <p:sp>
        <p:nvSpPr>
          <p:cNvPr id="41" name="二等辺三角形 40"/>
          <p:cNvSpPr/>
          <p:nvPr/>
        </p:nvSpPr>
        <p:spPr bwMode="auto">
          <a:xfrm rot="5400000">
            <a:off x="6291409" y="3354456"/>
            <a:ext cx="2394447" cy="318736"/>
          </a:xfrm>
          <a:prstGeom prst="triangle">
            <a:avLst/>
          </a:prstGeom>
          <a:solidFill>
            <a:schemeClr val="dk1">
              <a:alpha val="50000"/>
            </a:schemeClr>
          </a:solidFill>
          <a:ln>
            <a:noFill/>
            <a:headEnd/>
            <a:tailEnd/>
          </a:ln>
          <a:ex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latin typeface="+mj-ea"/>
              <a:ea typeface="+mj-ea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799861" y="4476831"/>
            <a:ext cx="6274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</a:t>
            </a:r>
          </a:p>
        </p:txBody>
      </p:sp>
      <p:sp>
        <p:nvSpPr>
          <p:cNvPr id="14" name="右矢印 13"/>
          <p:cNvSpPr/>
          <p:nvPr/>
        </p:nvSpPr>
        <p:spPr bwMode="auto">
          <a:xfrm>
            <a:off x="2161811" y="2430148"/>
            <a:ext cx="360220" cy="504056"/>
          </a:xfrm>
          <a:prstGeom prst="rightArrow">
            <a:avLst/>
          </a:prstGeom>
          <a:solidFill>
            <a:schemeClr val="dk1">
              <a:alpha val="50000"/>
            </a:schemeClr>
          </a:solidFill>
          <a:ln>
            <a:noFill/>
            <a:headEnd/>
            <a:tailEnd/>
          </a:ln>
          <a:ex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latin typeface="+mj-ea"/>
              <a:ea typeface="+mj-ea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9568" y="950699"/>
            <a:ext cx="19932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u="sng" dirty="0" smtClean="0">
                <a:latin typeface="+mj-ea"/>
                <a:ea typeface="+mj-ea"/>
                <a:cs typeface="メイリオ" panose="020B0604030504040204" pitchFamily="50" charset="-128"/>
              </a:rPr>
              <a:t>市場の変化</a:t>
            </a:r>
          </a:p>
        </p:txBody>
      </p:sp>
      <p:sp>
        <p:nvSpPr>
          <p:cNvPr id="44" name="角丸四角形 43"/>
          <p:cNvSpPr/>
          <p:nvPr/>
        </p:nvSpPr>
        <p:spPr bwMode="auto">
          <a:xfrm>
            <a:off x="56278" y="1353992"/>
            <a:ext cx="2016582" cy="720080"/>
          </a:xfrm>
          <a:prstGeom prst="roundRect">
            <a:avLst/>
          </a:prstGeom>
          <a:solidFill>
            <a:srgbClr val="FFBE3C"/>
          </a:solidFill>
          <a:ln>
            <a:noFill/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400" dirty="0" smtClean="0">
                <a:latin typeface="+mj-ea"/>
                <a:ea typeface="+mj-ea"/>
              </a:rPr>
              <a:t>経済成長の鈍化・停滞</a:t>
            </a:r>
            <a:endParaRPr kumimoji="0" lang="en-US" altLang="ja-JP" sz="1400" dirty="0">
              <a:latin typeface="+mj-ea"/>
              <a:ea typeface="+mj-ea"/>
            </a:endParaRPr>
          </a:p>
          <a:p>
            <a:pPr algn="ctr"/>
            <a:r>
              <a:rPr kumimoji="0" lang="ja-JP" altLang="en-US" sz="1400" dirty="0" smtClean="0">
                <a:latin typeface="+mj-ea"/>
                <a:ea typeface="+mj-ea"/>
              </a:rPr>
              <a:t>新興国の経済成長</a:t>
            </a:r>
            <a:endParaRPr kumimoji="0" lang="en-US" altLang="ja-JP" sz="1400" dirty="0" smtClean="0">
              <a:latin typeface="+mj-ea"/>
              <a:ea typeface="+mj-ea"/>
            </a:endParaRPr>
          </a:p>
        </p:txBody>
      </p:sp>
      <p:sp>
        <p:nvSpPr>
          <p:cNvPr id="45" name="角丸四角形 44"/>
          <p:cNvSpPr/>
          <p:nvPr/>
        </p:nvSpPr>
        <p:spPr bwMode="auto">
          <a:xfrm>
            <a:off x="2634085" y="1353992"/>
            <a:ext cx="2828588" cy="720080"/>
          </a:xfrm>
          <a:prstGeom prst="roundRect">
            <a:avLst/>
          </a:prstGeom>
          <a:solidFill>
            <a:srgbClr val="FFBE3C"/>
          </a:solidFill>
          <a:ln>
            <a:noFill/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kumimoji="0" lang="ja-JP" altLang="en-US" sz="1600" dirty="0" smtClean="0">
                <a:latin typeface="+mj-ea"/>
                <a:ea typeface="+mj-ea"/>
              </a:rPr>
              <a:t>・国内需要減少</a:t>
            </a:r>
            <a:r>
              <a:rPr kumimoji="0" lang="ja-JP" altLang="en-US" sz="1600" spc="-300" dirty="0" smtClean="0">
                <a:latin typeface="+mj-ea"/>
                <a:ea typeface="+mj-ea"/>
              </a:rPr>
              <a:t>、競</a:t>
            </a:r>
            <a:r>
              <a:rPr kumimoji="0" lang="ja-JP" altLang="en-US" sz="1600" dirty="0" smtClean="0">
                <a:latin typeface="+mj-ea"/>
                <a:ea typeface="+mj-ea"/>
              </a:rPr>
              <a:t>争激化</a:t>
            </a:r>
            <a:endParaRPr kumimoji="0" lang="en-US" altLang="ja-JP" sz="1600" dirty="0" smtClean="0">
              <a:latin typeface="+mj-ea"/>
              <a:ea typeface="+mj-ea"/>
            </a:endParaRPr>
          </a:p>
          <a:p>
            <a:r>
              <a:rPr kumimoji="0" lang="ja-JP" altLang="en-US" sz="1600" dirty="0" smtClean="0">
                <a:latin typeface="+mj-ea"/>
                <a:ea typeface="+mj-ea"/>
              </a:rPr>
              <a:t>・新興国需要の増大</a:t>
            </a:r>
            <a:endParaRPr kumimoji="0" lang="ja-JP" altLang="en-US" sz="1600" dirty="0">
              <a:latin typeface="+mj-ea"/>
              <a:ea typeface="+mj-ea"/>
            </a:endParaRPr>
          </a:p>
        </p:txBody>
      </p:sp>
      <p:sp>
        <p:nvSpPr>
          <p:cNvPr id="46" name="右矢印 45"/>
          <p:cNvSpPr/>
          <p:nvPr/>
        </p:nvSpPr>
        <p:spPr bwMode="auto">
          <a:xfrm>
            <a:off x="2125628" y="1462004"/>
            <a:ext cx="360219" cy="504056"/>
          </a:xfrm>
          <a:prstGeom prst="rightArrow">
            <a:avLst/>
          </a:prstGeom>
          <a:solidFill>
            <a:schemeClr val="dk1">
              <a:alpha val="50000"/>
            </a:schemeClr>
          </a:solidFill>
          <a:ln>
            <a:noFill/>
            <a:headEnd/>
            <a:tailEnd/>
          </a:ln>
          <a:ex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latin typeface="+mj-ea"/>
              <a:ea typeface="+mj-ea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9170" y="2096852"/>
            <a:ext cx="19932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u="sng" dirty="0" smtClean="0">
                <a:latin typeface="+mj-ea"/>
                <a:ea typeface="+mj-ea"/>
                <a:cs typeface="メイリオ" panose="020B0604030504040204" pitchFamily="50" charset="-128"/>
              </a:rPr>
              <a:t>制度の変化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09955" y="3851756"/>
            <a:ext cx="19932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u="sng" dirty="0" smtClean="0">
                <a:latin typeface="+mj-ea"/>
                <a:ea typeface="+mj-ea"/>
                <a:cs typeface="メイリオ" panose="020B0604030504040204" pitchFamily="50" charset="-128"/>
              </a:rPr>
              <a:t>技術の変化</a:t>
            </a:r>
          </a:p>
        </p:txBody>
      </p:sp>
    </p:spTree>
    <p:extLst>
      <p:ext uri="{BB962C8B-B14F-4D97-AF65-F5344CB8AC3E}">
        <p14:creationId xmlns:p14="http://schemas.microsoft.com/office/powerpoint/2010/main" val="259087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3687</TotalTime>
  <Words>245</Words>
  <Application>Microsoft Office PowerPoint</Application>
  <PresentationFormat>A4 210 x 297 mm</PresentationFormat>
  <Paragraphs>59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METI</cp:lastModifiedBy>
  <cp:revision>475</cp:revision>
  <cp:lastPrinted>2017-04-06T07:52:53Z</cp:lastPrinted>
  <dcterms:created xsi:type="dcterms:W3CDTF">2017-03-19T17:10:27Z</dcterms:created>
  <dcterms:modified xsi:type="dcterms:W3CDTF">2017-04-07T00:41:14Z</dcterms:modified>
</cp:coreProperties>
</file>