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47" autoAdjust="0"/>
  </p:normalViewPr>
  <p:slideViewPr>
    <p:cSldViewPr>
      <p:cViewPr varScale="1">
        <p:scale>
          <a:sx n="80" d="100"/>
          <a:sy n="80" d="100"/>
        </p:scale>
        <p:origin x="966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グループ化 21"/>
          <p:cNvGrpSpPr/>
          <p:nvPr/>
        </p:nvGrpSpPr>
        <p:grpSpPr>
          <a:xfrm>
            <a:off x="82863" y="1037947"/>
            <a:ext cx="9747730" cy="4052252"/>
            <a:chOff x="82863" y="1037947"/>
            <a:chExt cx="9747730" cy="4052252"/>
          </a:xfrm>
        </p:grpSpPr>
        <p:sp>
          <p:nvSpPr>
            <p:cNvPr id="70" name="正方形/長方形 5"/>
            <p:cNvSpPr/>
            <p:nvPr/>
          </p:nvSpPr>
          <p:spPr>
            <a:xfrm>
              <a:off x="83509" y="1322797"/>
              <a:ext cx="1331788" cy="5784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火力</a:t>
              </a:r>
              <a:endParaRPr lang="en-US" altLang="ja-JP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6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発電事業者</a:t>
              </a:r>
            </a:p>
          </p:txBody>
        </p:sp>
        <p:sp>
          <p:nvSpPr>
            <p:cNvPr id="72" name="右矢印 71"/>
            <p:cNvSpPr/>
            <p:nvPr/>
          </p:nvSpPr>
          <p:spPr>
            <a:xfrm>
              <a:off x="5943051" y="1997936"/>
              <a:ext cx="2376264" cy="480963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bg1">
                <a:lumMod val="75000"/>
              </a:schemeClr>
            </a:solidFill>
            <a:ln w="3175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r>
                <a:rPr lang="ja-JP" altLang="en-US" sz="14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非化石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（</a:t>
              </a:r>
              <a:r>
                <a:rPr lang="ja-JP" altLang="en-US" sz="14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ゼロエミ）価値：</a:t>
              </a:r>
              <a:r>
                <a:rPr lang="ja-JP" altLang="en-US" sz="14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無　</a:t>
              </a:r>
              <a:endPara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4" name="円/楕円 73"/>
            <p:cNvSpPr/>
            <p:nvPr/>
          </p:nvSpPr>
          <p:spPr bwMode="auto">
            <a:xfrm>
              <a:off x="2301600" y="1975572"/>
              <a:ext cx="1280438" cy="570853"/>
            </a:xfrm>
            <a:prstGeom prst="ellipse">
              <a:avLst/>
            </a:prstGeom>
            <a:ln>
              <a:headEnd/>
              <a:tailEnd/>
            </a:ln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0" tIns="0" rIns="0" bIns="0" rtlCol="0" anchor="ctr"/>
            <a:lstStyle/>
            <a:p>
              <a:pPr algn="l"/>
              <a:r>
                <a:rPr kumimoji="0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卸</a:t>
              </a:r>
              <a:r>
                <a:rPr kumimoji="0" lang="ja-JP" altLang="en-US" sz="12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電力</a:t>
              </a:r>
              <a:r>
                <a:rPr kumimoji="0" lang="ja-JP" altLang="en-US" sz="12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取引所</a:t>
              </a:r>
            </a:p>
          </p:txBody>
        </p:sp>
        <p:sp>
          <p:nvSpPr>
            <p:cNvPr id="76" name="右矢印 75"/>
            <p:cNvSpPr/>
            <p:nvPr/>
          </p:nvSpPr>
          <p:spPr>
            <a:xfrm>
              <a:off x="1492732" y="2188814"/>
              <a:ext cx="731448" cy="177817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bg1">
                <a:lumMod val="75000"/>
              </a:schemeClr>
            </a:solidFill>
            <a:ln w="3175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i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7" name="曲折矢印 76"/>
            <p:cNvSpPr/>
            <p:nvPr/>
          </p:nvSpPr>
          <p:spPr bwMode="auto">
            <a:xfrm flipV="1">
              <a:off x="832213" y="2696331"/>
              <a:ext cx="1415225" cy="532698"/>
            </a:xfrm>
            <a:prstGeom prst="bentArrow">
              <a:avLst>
                <a:gd name="adj1" fmla="val 16722"/>
                <a:gd name="adj2" fmla="val 20054"/>
                <a:gd name="adj3" fmla="val 26799"/>
                <a:gd name="adj4" fmla="val 43750"/>
              </a:avLst>
            </a:prstGeom>
            <a:solidFill>
              <a:schemeClr val="bg1"/>
            </a:solidFill>
            <a:ln w="25400">
              <a:solidFill>
                <a:srgbClr val="92D05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8" name="円/楕円 77"/>
            <p:cNvSpPr/>
            <p:nvPr/>
          </p:nvSpPr>
          <p:spPr bwMode="auto">
            <a:xfrm>
              <a:off x="2344132" y="2807687"/>
              <a:ext cx="1280438" cy="597021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accent5">
                  <a:lumMod val="75000"/>
                </a:schemeClr>
              </a:solidFill>
              <a:headEnd/>
              <a:tailEnd/>
            </a:ln>
            <a:effectLst/>
            <a:extLst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 lIns="0" tIns="0" rIns="0" bIns="0" rtlCol="0" anchor="ctr"/>
            <a:lstStyle/>
            <a:p>
              <a:pPr algn="ctr"/>
              <a:r>
                <a:rPr kumimoji="0" lang="ja-JP" altLang="en-US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新市場</a:t>
              </a:r>
              <a:endParaRPr kumimoji="0"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79" name="右矢印 78"/>
            <p:cNvSpPr/>
            <p:nvPr/>
          </p:nvSpPr>
          <p:spPr>
            <a:xfrm rot="1423258">
              <a:off x="3714513" y="2538604"/>
              <a:ext cx="766260" cy="160999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bg1">
                <a:lumMod val="75000"/>
              </a:schemeClr>
            </a:solidFill>
            <a:ln w="3175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i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0" name="右矢印 79"/>
            <p:cNvSpPr/>
            <p:nvPr/>
          </p:nvSpPr>
          <p:spPr>
            <a:xfrm flipV="1">
              <a:off x="3730191" y="3000528"/>
              <a:ext cx="719630" cy="190069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bg1"/>
            </a:solidFill>
            <a:ln w="25400">
              <a:solidFill>
                <a:srgbClr val="92D050"/>
              </a:solidFill>
              <a:miter lim="800000"/>
              <a:headEnd/>
              <a:tailEnd/>
            </a:ln>
            <a:effectLst/>
          </p:spPr>
          <p:txBody>
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kumimoji="0"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87" name="正方形/長方形 5"/>
            <p:cNvSpPr/>
            <p:nvPr/>
          </p:nvSpPr>
          <p:spPr>
            <a:xfrm>
              <a:off x="85185" y="2023429"/>
              <a:ext cx="1331788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非化石</a:t>
              </a:r>
              <a:endParaRPr lang="en-US" altLang="ja-JP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600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発電事</a:t>
              </a:r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業者</a:t>
              </a:r>
              <a:endPara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89" name="正方形/長方形 5"/>
            <p:cNvSpPr/>
            <p:nvPr/>
          </p:nvSpPr>
          <p:spPr>
            <a:xfrm>
              <a:off x="4547359" y="1972481"/>
              <a:ext cx="1331788" cy="5784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小売電気</a:t>
              </a:r>
              <a:endPara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事業者</a:t>
              </a:r>
              <a:endPara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4" name="グループ化 3"/>
            <p:cNvGrpSpPr/>
            <p:nvPr/>
          </p:nvGrpSpPr>
          <p:grpSpPr>
            <a:xfrm>
              <a:off x="1490183" y="2380834"/>
              <a:ext cx="1017462" cy="641424"/>
              <a:chOff x="2515655" y="4644957"/>
              <a:chExt cx="1017462" cy="776123"/>
            </a:xfrm>
          </p:grpSpPr>
          <p:sp>
            <p:nvSpPr>
              <p:cNvPr id="2" name="テキスト ボックス 1"/>
              <p:cNvSpPr txBox="1"/>
              <p:nvPr/>
            </p:nvSpPr>
            <p:spPr>
              <a:xfrm>
                <a:off x="2515655" y="4904732"/>
                <a:ext cx="1017462" cy="3732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b="1" u="sng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分離される</a:t>
                </a:r>
              </a:p>
            </p:txBody>
          </p:sp>
          <p:cxnSp>
            <p:nvCxnSpPr>
              <p:cNvPr id="5" name="直線矢印コネクタ 4"/>
              <p:cNvCxnSpPr/>
              <p:nvPr/>
            </p:nvCxnSpPr>
            <p:spPr>
              <a:xfrm flipH="1" flipV="1">
                <a:off x="2781480" y="4644957"/>
                <a:ext cx="162073" cy="24251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直線矢印コネクタ 6"/>
              <p:cNvCxnSpPr/>
              <p:nvPr/>
            </p:nvCxnSpPr>
            <p:spPr>
              <a:xfrm flipH="1">
                <a:off x="2781480" y="5225375"/>
                <a:ext cx="193741" cy="19570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右矢印 29"/>
            <p:cNvSpPr/>
            <p:nvPr/>
          </p:nvSpPr>
          <p:spPr>
            <a:xfrm>
              <a:off x="5961407" y="2828478"/>
              <a:ext cx="2388128" cy="480963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accent3"/>
            </a:solidFill>
            <a:ln w="31750">
              <a:solidFill>
                <a:schemeClr val="accent3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r>
                <a:rPr lang="ja-JP" altLang="en-US" sz="14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非化石（ゼロエミ）価値：有</a:t>
              </a:r>
              <a:endParaRPr lang="en-US" altLang="ja-JP" sz="14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1" name="正方形/長方形 5"/>
            <p:cNvSpPr/>
            <p:nvPr/>
          </p:nvSpPr>
          <p:spPr>
            <a:xfrm>
              <a:off x="4568868" y="2812827"/>
              <a:ext cx="1331788" cy="576064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小売電気</a:t>
              </a:r>
              <a:endParaRPr lang="en-US" altLang="ja-JP" sz="16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事業者</a:t>
              </a:r>
              <a:endPara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4906996" y="4725144"/>
              <a:ext cx="4923597" cy="365055"/>
              <a:chOff x="4576239" y="3963095"/>
              <a:chExt cx="4923597" cy="365055"/>
            </a:xfrm>
          </p:grpSpPr>
          <p:sp>
            <p:nvSpPr>
              <p:cNvPr id="82" name="右矢印 81"/>
              <p:cNvSpPr/>
              <p:nvPr/>
            </p:nvSpPr>
            <p:spPr>
              <a:xfrm>
                <a:off x="5275467" y="4099621"/>
                <a:ext cx="385741" cy="88908"/>
              </a:xfrm>
              <a:prstGeom prst="rightArrow">
                <a:avLst>
                  <a:gd name="adj1" fmla="val 60766"/>
                  <a:gd name="adj2" fmla="val 57481"/>
                </a:avLst>
              </a:prstGeom>
              <a:solidFill>
                <a:schemeClr val="bg1">
                  <a:lumMod val="75000"/>
                </a:schemeClr>
              </a:solidFill>
              <a:ln w="31750">
                <a:solidFill>
                  <a:schemeClr val="bg1">
                    <a:lumMod val="75000"/>
                  </a:schemeClr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 i="1" dirty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83" name="右矢印 82"/>
              <p:cNvSpPr/>
              <p:nvPr/>
            </p:nvSpPr>
            <p:spPr>
              <a:xfrm>
                <a:off x="7444393" y="4103463"/>
                <a:ext cx="385741" cy="88908"/>
              </a:xfrm>
              <a:prstGeom prst="rightArrow">
                <a:avLst>
                  <a:gd name="adj1" fmla="val 60766"/>
                  <a:gd name="adj2" fmla="val 57481"/>
                </a:avLst>
              </a:prstGeom>
              <a:solidFill>
                <a:schemeClr val="bg1"/>
              </a:solidFill>
              <a:ln w="25400">
                <a:solidFill>
                  <a:srgbClr val="92D050"/>
                </a:solidFill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kumimoji="0" lang="ja-JP" altLang="en-US" sz="2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 bwMode="auto">
              <a:xfrm>
                <a:off x="4576239" y="3963095"/>
                <a:ext cx="4923597" cy="36505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ash"/>
                <a:miter lim="800000"/>
                <a:headEnd/>
                <a:tailEnd/>
              </a:ln>
              <a:effectLst/>
              <a:extLst/>
            </p:spPr>
            <p:txBody>
              <a:bodyPr wrap="none" rtlCol="0" anchor="t" anchorCtr="0"/>
              <a:lstStyle/>
              <a:p>
                <a:endParaRPr kumimoji="0"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85" name="テキスト ボックス 84"/>
              <p:cNvSpPr txBox="1"/>
              <p:nvPr/>
            </p:nvSpPr>
            <p:spPr>
              <a:xfrm>
                <a:off x="5658759" y="3988064"/>
                <a:ext cx="18919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電気（</a:t>
                </a:r>
                <a:r>
                  <a:rPr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環境</a:t>
                </a:r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価値無）</a:t>
                </a:r>
              </a:p>
            </p:txBody>
          </p:sp>
          <p:sp>
            <p:nvSpPr>
              <p:cNvPr id="86" name="テキスト ボックス 85"/>
              <p:cNvSpPr txBox="1"/>
              <p:nvPr/>
            </p:nvSpPr>
            <p:spPr>
              <a:xfrm>
                <a:off x="7780250" y="3981273"/>
                <a:ext cx="171958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分離され</a:t>
                </a:r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た</a:t>
                </a:r>
                <a:r>
                  <a:rPr lang="ja-JP" altLang="en-US" sz="12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環境</a:t>
                </a:r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価値</a:t>
                </a: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4622243" y="3996112"/>
                <a:ext cx="9450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Meiryo UI" panose="020B0604030504040204" pitchFamily="50" charset="-128"/>
                  </a:rPr>
                  <a:t>（凡例）</a:t>
                </a:r>
              </a:p>
            </p:txBody>
          </p:sp>
        </p:grpSp>
        <p:sp>
          <p:nvSpPr>
            <p:cNvPr id="40" name="右矢印 39"/>
            <p:cNvSpPr/>
            <p:nvPr/>
          </p:nvSpPr>
          <p:spPr>
            <a:xfrm rot="1423258">
              <a:off x="1499860" y="1689612"/>
              <a:ext cx="766260" cy="160999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bg1">
                <a:lumMod val="75000"/>
              </a:schemeClr>
            </a:solidFill>
            <a:ln w="3175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i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1" name="右矢印 40"/>
            <p:cNvSpPr/>
            <p:nvPr/>
          </p:nvSpPr>
          <p:spPr>
            <a:xfrm>
              <a:off x="3734081" y="2192384"/>
              <a:ext cx="731448" cy="177817"/>
            </a:xfrm>
            <a:prstGeom prst="rightArrow">
              <a:avLst>
                <a:gd name="adj1" fmla="val 60766"/>
                <a:gd name="adj2" fmla="val 57481"/>
              </a:avLst>
            </a:prstGeom>
            <a:solidFill>
              <a:schemeClr val="bg1">
                <a:lumMod val="75000"/>
              </a:schemeClr>
            </a:solidFill>
            <a:ln w="31750">
              <a:solidFill>
                <a:schemeClr val="bg1">
                  <a:lumMod val="75000"/>
                </a:schemeClr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i="1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2" name="正方形/長方形 5"/>
            <p:cNvSpPr/>
            <p:nvPr/>
          </p:nvSpPr>
          <p:spPr>
            <a:xfrm>
              <a:off x="8431591" y="1949204"/>
              <a:ext cx="1331788" cy="5784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消費者Ａ</a:t>
              </a:r>
              <a:endPara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43" name="正方形/長方形 5"/>
            <p:cNvSpPr/>
            <p:nvPr/>
          </p:nvSpPr>
          <p:spPr>
            <a:xfrm>
              <a:off x="8457544" y="2803348"/>
              <a:ext cx="1331788" cy="57842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92D050"/>
              </a:solidFill>
            </a:ln>
            <a:effectLst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dirty="0" smtClean="0">
                  <a:solidFill>
                    <a:prstClr val="black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メイリオ" panose="020B0604030504040204" pitchFamily="50" charset="-128"/>
                </a:rPr>
                <a:t>消費者Ｂ</a:t>
              </a:r>
              <a:endParaRPr lang="ja-JP" altLang="en-US" sz="160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82863" y="3633786"/>
              <a:ext cx="4464496" cy="73866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②</a:t>
              </a:r>
              <a:r>
                <a:rPr kumimoji="1" lang="en-US" altLang="ja-JP" sz="14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FIT</a:t>
              </a:r>
              <a:r>
                <a:rPr kumimoji="1" lang="ja-JP" altLang="en-US" sz="14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国民負担の軽減</a:t>
              </a:r>
              <a:endParaRPr kumimoji="1" lang="en-US" altLang="ja-JP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　</a:t>
              </a:r>
              <a:r>
                <a:rPr lang="en-US" altLang="ja-JP" sz="1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FIT</a:t>
              </a:r>
              <a:r>
                <a:rPr lang="ja-JP" altLang="en-US" sz="1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電源の非化石価値の売上げは、発電事業者の追加利益とせず、国民負担（</a:t>
              </a:r>
              <a:r>
                <a:rPr lang="en-US" altLang="ja-JP" sz="1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FIT</a:t>
              </a:r>
              <a:r>
                <a:rPr lang="ja-JP" altLang="en-US" sz="1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賦課金）の低減に活用</a:t>
              </a:r>
              <a:endPara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flipV="1">
              <a:off x="1503063" y="3180454"/>
              <a:ext cx="0" cy="4533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/>
            <p:cNvSpPr txBox="1"/>
            <p:nvPr/>
          </p:nvSpPr>
          <p:spPr>
            <a:xfrm>
              <a:off x="4877668" y="3642607"/>
              <a:ext cx="4683843" cy="73866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①非化石価値の調達手段</a:t>
              </a:r>
              <a:endParaRPr kumimoji="1" lang="en-US" altLang="ja-JP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小売電気事業者が取引所での取引では（電源指定がないため）調達困難な「非化石価値」を調達することが可能に。</a:t>
              </a:r>
              <a:endPara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0" name="直線矢印コネクタ 49"/>
            <p:cNvCxnSpPr/>
            <p:nvPr/>
          </p:nvCxnSpPr>
          <p:spPr>
            <a:xfrm flipH="1" flipV="1">
              <a:off x="4099805" y="3180454"/>
              <a:ext cx="773763" cy="60858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/>
            <p:cNvSpPr txBox="1"/>
            <p:nvPr/>
          </p:nvSpPr>
          <p:spPr>
            <a:xfrm>
              <a:off x="4899431" y="1037947"/>
              <a:ext cx="4464496" cy="738664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sz="1400" u="sng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③消費者の</a:t>
              </a:r>
              <a:r>
                <a:rPr lang="ja-JP" altLang="en-US" sz="1400" u="sng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ニーズ</a:t>
              </a:r>
              <a:endParaRPr kumimoji="1" lang="en-US" altLang="ja-JP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  <a:p>
              <a:r>
                <a:rPr lang="ja-JP" altLang="en-US" sz="1400" dirty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4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  <a:cs typeface="Meiryo UI" panose="020B0604030504040204" pitchFamily="50" charset="-128"/>
                </a:rPr>
                <a:t>非化石価値（主に再エネ）の電気を使いたいという消費者ニーズに応えることが可能に。</a:t>
              </a:r>
              <a:endParaRPr kumimoji="1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56" name="直線矢印コネクタ 55"/>
            <p:cNvCxnSpPr/>
            <p:nvPr/>
          </p:nvCxnSpPr>
          <p:spPr>
            <a:xfrm>
              <a:off x="6582668" y="1771505"/>
              <a:ext cx="0" cy="113245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0057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</TotalTime>
  <Words>67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（参考）課題解決に向けて整備すべき市場</dc:title>
  <dc:creator>METI</dc:creator>
  <cp:lastModifiedBy>media11</cp:lastModifiedBy>
  <cp:revision>15</cp:revision>
  <cp:lastPrinted>2015-08-21T06:55:03Z</cp:lastPrinted>
  <dcterms:created xsi:type="dcterms:W3CDTF">2017-02-09T11:17:55Z</dcterms:created>
  <dcterms:modified xsi:type="dcterms:W3CDTF">2017-06-29T02:29:16Z</dcterms:modified>
</cp:coreProperties>
</file>