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9" r:id="rId2"/>
    <p:sldId id="370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3169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3169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28464" y="2660764"/>
            <a:ext cx="5400600" cy="3213892"/>
            <a:chOff x="2830443" y="2671194"/>
            <a:chExt cx="7907018" cy="3213892"/>
          </a:xfrm>
        </p:grpSpPr>
        <p:sp>
          <p:nvSpPr>
            <p:cNvPr id="5" name="正方形/長方形 4"/>
            <p:cNvSpPr/>
            <p:nvPr/>
          </p:nvSpPr>
          <p:spPr bwMode="auto">
            <a:xfrm>
              <a:off x="3635968" y="5024724"/>
              <a:ext cx="3629743" cy="524759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77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830443" y="2671194"/>
              <a:ext cx="7907018" cy="3213892"/>
              <a:chOff x="647275" y="3031234"/>
              <a:chExt cx="10524234" cy="3213892"/>
            </a:xfrm>
          </p:grpSpPr>
          <p:cxnSp>
            <p:nvCxnSpPr>
              <p:cNvPr id="10" name="直線矢印コネクタ 9"/>
              <p:cNvCxnSpPr/>
              <p:nvPr/>
            </p:nvCxnSpPr>
            <p:spPr>
              <a:xfrm>
                <a:off x="1708702" y="5577945"/>
                <a:ext cx="7410823" cy="0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/>
              <p:cNvCxnSpPr/>
              <p:nvPr/>
            </p:nvCxnSpPr>
            <p:spPr>
              <a:xfrm flipH="1">
                <a:off x="3638320" y="3717032"/>
                <a:ext cx="10208" cy="22320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5122641" y="5207002"/>
                <a:ext cx="4958" cy="177763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>
                <a:off x="6555948" y="3717032"/>
                <a:ext cx="1" cy="2205754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/>
              <p:cNvCxnSpPr/>
              <p:nvPr/>
            </p:nvCxnSpPr>
            <p:spPr>
              <a:xfrm>
                <a:off x="1705134" y="4453086"/>
                <a:ext cx="7410823" cy="0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/>
              <p:cNvCxnSpPr/>
              <p:nvPr/>
            </p:nvCxnSpPr>
            <p:spPr>
              <a:xfrm>
                <a:off x="1705134" y="5378086"/>
                <a:ext cx="7410823" cy="0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/>
              <p:cNvCxnSpPr/>
              <p:nvPr/>
            </p:nvCxnSpPr>
            <p:spPr>
              <a:xfrm>
                <a:off x="1673955" y="5928706"/>
                <a:ext cx="7410823" cy="0"/>
              </a:xfrm>
              <a:prstGeom prst="straightConnector1">
                <a:avLst/>
              </a:prstGeom>
              <a:ln w="5715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7"/>
              <p:cNvSpPr txBox="1"/>
              <p:nvPr/>
            </p:nvSpPr>
            <p:spPr>
              <a:xfrm>
                <a:off x="9193545" y="5777968"/>
                <a:ext cx="1977964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入札量（</a:t>
                </a:r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kWh</a:t>
                </a:r>
                <a:r>
                  <a:rPr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）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20" name="直線矢印コネクタ 19"/>
              <p:cNvCxnSpPr/>
              <p:nvPr/>
            </p:nvCxnSpPr>
            <p:spPr>
              <a:xfrm>
                <a:off x="2202294" y="3717032"/>
                <a:ext cx="5181" cy="2211674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/>
              <p:cNvCxnSpPr/>
              <p:nvPr/>
            </p:nvCxnSpPr>
            <p:spPr>
              <a:xfrm flipV="1">
                <a:off x="1693057" y="3267136"/>
                <a:ext cx="26370" cy="2681984"/>
              </a:xfrm>
              <a:prstGeom prst="straightConnector1">
                <a:avLst/>
              </a:prstGeom>
              <a:ln w="5715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テキスト ボックス 21"/>
              <p:cNvSpPr txBox="1"/>
              <p:nvPr/>
            </p:nvSpPr>
            <p:spPr>
              <a:xfrm>
                <a:off x="787598" y="3031234"/>
                <a:ext cx="2277850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価格（円／</a:t>
                </a:r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kWh</a:t>
                </a:r>
                <a:r>
                  <a:rPr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）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808178" y="3514392"/>
                <a:ext cx="869016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成行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808177" y="4221088"/>
                <a:ext cx="719074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kumimoji="1"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3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円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809570" y="5232704"/>
                <a:ext cx="719074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b="1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</a:t>
                </a:r>
                <a:r>
                  <a:rPr kumimoji="1" lang="ja-JP" altLang="en-US" sz="1200" b="1" dirty="0" smtClean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円</a:t>
                </a:r>
                <a:endParaRPr kumimoji="1" lang="ja-JP" altLang="en-US" sz="1200" b="1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26" name="直線コネクタ 25"/>
              <p:cNvCxnSpPr/>
              <p:nvPr/>
            </p:nvCxnSpPr>
            <p:spPr>
              <a:xfrm>
                <a:off x="2207475" y="3476683"/>
                <a:ext cx="0" cy="1383348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2207475" y="4868083"/>
                <a:ext cx="1474114" cy="1077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3648528" y="5176003"/>
                <a:ext cx="1474113" cy="1077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3648529" y="4892963"/>
                <a:ext cx="0" cy="305662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テキスト ボックス 29"/>
              <p:cNvSpPr txBox="1"/>
              <p:nvPr/>
            </p:nvSpPr>
            <p:spPr>
              <a:xfrm>
                <a:off x="2113939" y="5983964"/>
                <a:ext cx="419188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4985204" y="5991376"/>
                <a:ext cx="419188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7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6393161" y="5983964"/>
                <a:ext cx="56913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b="1" dirty="0" smtClean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10</a:t>
                </a:r>
                <a:endParaRPr kumimoji="1" lang="ja-JP" altLang="en-US" sz="1200" b="1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36" name="直線コネクタ 35"/>
              <p:cNvCxnSpPr/>
              <p:nvPr/>
            </p:nvCxnSpPr>
            <p:spPr>
              <a:xfrm>
                <a:off x="5131318" y="5365638"/>
                <a:ext cx="1962044" cy="1077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円/楕円 36"/>
              <p:cNvSpPr/>
              <p:nvPr/>
            </p:nvSpPr>
            <p:spPr>
              <a:xfrm>
                <a:off x="5060711" y="5121442"/>
                <a:ext cx="123859" cy="1157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15" tIns="34208" rIns="68415" bIns="34208" rtlCol="0" anchor="ctr"/>
              <a:lstStyle/>
              <a:p>
                <a:pPr algn="ctr"/>
                <a:endParaRPr kumimoji="1" lang="ja-JP" altLang="en-US" sz="160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38" name="直線コネクタ 37"/>
              <p:cNvCxnSpPr/>
              <p:nvPr/>
            </p:nvCxnSpPr>
            <p:spPr>
              <a:xfrm>
                <a:off x="7098343" y="5340964"/>
                <a:ext cx="4958" cy="260262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 flipV="1">
                <a:off x="1694755" y="5875528"/>
                <a:ext cx="4239884" cy="667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>
              <a:xfrm>
                <a:off x="5928040" y="5589240"/>
                <a:ext cx="6599" cy="286288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/>
              <p:nvPr/>
            </p:nvCxnSpPr>
            <p:spPr>
              <a:xfrm>
                <a:off x="5890191" y="5591772"/>
                <a:ext cx="677794" cy="0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6567985" y="4466481"/>
                <a:ext cx="0" cy="1131944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円/楕円 42"/>
              <p:cNvSpPr/>
              <p:nvPr/>
            </p:nvSpPr>
            <p:spPr>
              <a:xfrm>
                <a:off x="6515142" y="5309618"/>
                <a:ext cx="123859" cy="1157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15" tIns="34208" rIns="68415" bIns="34208" rtlCol="0" anchor="ctr"/>
              <a:lstStyle/>
              <a:p>
                <a:pPr algn="ctr"/>
                <a:endParaRPr kumimoji="1" lang="ja-JP" altLang="en-US" sz="160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44" name="直線矢印コネクタ 43"/>
              <p:cNvCxnSpPr/>
              <p:nvPr/>
            </p:nvCxnSpPr>
            <p:spPr>
              <a:xfrm>
                <a:off x="1708449" y="5157192"/>
                <a:ext cx="7410823" cy="0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7098024" y="5588163"/>
                <a:ext cx="1218275" cy="1077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テキスト ボックス 45"/>
              <p:cNvSpPr txBox="1"/>
              <p:nvPr/>
            </p:nvSpPr>
            <p:spPr>
              <a:xfrm>
                <a:off x="647275" y="5005672"/>
                <a:ext cx="93149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1.2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円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647526" y="5426425"/>
                <a:ext cx="93149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0.8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円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48" name="直線コネクタ 47"/>
              <p:cNvCxnSpPr/>
              <p:nvPr/>
            </p:nvCxnSpPr>
            <p:spPr>
              <a:xfrm>
                <a:off x="6569523" y="4459970"/>
                <a:ext cx="975765" cy="13066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7545288" y="3364496"/>
                <a:ext cx="0" cy="1131944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/>
              <p:cNvSpPr txBox="1"/>
              <p:nvPr/>
            </p:nvSpPr>
            <p:spPr>
              <a:xfrm>
                <a:off x="5797220" y="5979097"/>
                <a:ext cx="419188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8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8316299" y="5583301"/>
                <a:ext cx="0" cy="326223"/>
              </a:xfrm>
              <a:prstGeom prst="line">
                <a:avLst/>
              </a:prstGeom>
              <a:ln w="571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矢印コネクタ 51"/>
              <p:cNvCxnSpPr/>
              <p:nvPr/>
            </p:nvCxnSpPr>
            <p:spPr>
              <a:xfrm flipH="1">
                <a:off x="5106686" y="3654963"/>
                <a:ext cx="10208" cy="22320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矢印コネクタ 52"/>
              <p:cNvCxnSpPr/>
              <p:nvPr/>
            </p:nvCxnSpPr>
            <p:spPr>
              <a:xfrm flipH="1">
                <a:off x="5921087" y="3664902"/>
                <a:ext cx="10208" cy="22320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矢印コネクタ 53"/>
              <p:cNvCxnSpPr/>
              <p:nvPr/>
            </p:nvCxnSpPr>
            <p:spPr>
              <a:xfrm flipH="1">
                <a:off x="7083154" y="3707093"/>
                <a:ext cx="10208" cy="22320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矢印コネクタ 54"/>
              <p:cNvCxnSpPr/>
              <p:nvPr/>
            </p:nvCxnSpPr>
            <p:spPr>
              <a:xfrm flipH="1">
                <a:off x="7535080" y="3707093"/>
                <a:ext cx="10208" cy="2232088"/>
              </a:xfrm>
              <a:prstGeom prst="straightConnector1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テキスト ボックス 55"/>
              <p:cNvSpPr txBox="1"/>
              <p:nvPr/>
            </p:nvSpPr>
            <p:spPr>
              <a:xfrm>
                <a:off x="6969224" y="5979097"/>
                <a:ext cx="56913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11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7358969" y="5978937"/>
                <a:ext cx="56913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12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8118805" y="5979097"/>
                <a:ext cx="569132" cy="253750"/>
              </a:xfrm>
              <a:prstGeom prst="rect">
                <a:avLst/>
              </a:prstGeom>
              <a:noFill/>
            </p:spPr>
            <p:txBody>
              <a:bodyPr wrap="none" lIns="68415" tIns="34208" rIns="68415" bIns="34208" rtlCol="0">
                <a:spAutoFit/>
              </a:bodyPr>
              <a:lstStyle/>
              <a:p>
                <a:r>
                  <a:rPr lang="en-US" altLang="ja-JP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14</a:t>
                </a:r>
                <a:endPara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7" name="テキスト ボックス 6"/>
            <p:cNvSpPr txBox="1"/>
            <p:nvPr/>
          </p:nvSpPr>
          <p:spPr>
            <a:xfrm>
              <a:off x="5230438" y="4251629"/>
              <a:ext cx="23732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網掛けは総収入</a:t>
              </a:r>
              <a:endPara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9" name="直線矢印コネクタ 8"/>
            <p:cNvCxnSpPr/>
            <p:nvPr/>
          </p:nvCxnSpPr>
          <p:spPr>
            <a:xfrm flipH="1">
              <a:off x="5745088" y="4590183"/>
              <a:ext cx="144016" cy="6969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481861" y="964426"/>
            <a:ext cx="4111099" cy="16031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rIns="108000"/>
          <a:lstStyle/>
          <a:p>
            <a:pPr marL="0" indent="0"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・売り手と買い手はそれぞれ価格を指定して入札。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・需要カーブと供給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カーブ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の交点で約定価格は一意に決まり、約定した商品は一つの価格（シングルプライス）で取引が行われる。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 bwMode="auto">
          <a:xfrm>
            <a:off x="660300" y="682266"/>
            <a:ext cx="2787646" cy="333332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シングルプライスオークション</a:t>
            </a:r>
            <a:endParaRPr kumimoji="0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38" name="直線矢印コネクタ 137"/>
          <p:cNvCxnSpPr/>
          <p:nvPr/>
        </p:nvCxnSpPr>
        <p:spPr>
          <a:xfrm>
            <a:off x="634074" y="4480382"/>
            <a:ext cx="3895507" cy="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132232" y="4395618"/>
            <a:ext cx="377048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568624" y="5623522"/>
            <a:ext cx="163958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1088" y="3504226"/>
            <a:ext cx="336662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～</a:t>
            </a:r>
            <a:endParaRPr kumimoji="1"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～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765499" y="3432818"/>
            <a:ext cx="336662" cy="3804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72000" rIns="0" bIns="0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～</a:t>
            </a:r>
            <a:endParaRPr kumimoji="1"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～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7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グループ化 93"/>
          <p:cNvGrpSpPr/>
          <p:nvPr/>
        </p:nvGrpSpPr>
        <p:grpSpPr>
          <a:xfrm>
            <a:off x="3872880" y="2959226"/>
            <a:ext cx="5472608" cy="3251107"/>
            <a:chOff x="2901868" y="2641418"/>
            <a:chExt cx="7822023" cy="3251107"/>
          </a:xfrm>
        </p:grpSpPr>
        <p:sp>
          <p:nvSpPr>
            <p:cNvPr id="96" name="正方形/長方形 95"/>
            <p:cNvSpPr/>
            <p:nvPr/>
          </p:nvSpPr>
          <p:spPr bwMode="auto">
            <a:xfrm>
              <a:off x="6196830" y="4999540"/>
              <a:ext cx="1039424" cy="579602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77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4808607" y="4860153"/>
              <a:ext cx="1372260" cy="689331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77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3635969" y="4463098"/>
              <a:ext cx="1172638" cy="1086386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77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99" name="グループ化 98"/>
            <p:cNvGrpSpPr/>
            <p:nvPr/>
          </p:nvGrpSpPr>
          <p:grpSpPr>
            <a:xfrm>
              <a:off x="2901868" y="2641418"/>
              <a:ext cx="7822023" cy="3251107"/>
              <a:chOff x="2901868" y="2641418"/>
              <a:chExt cx="7822023" cy="3251107"/>
            </a:xfrm>
          </p:grpSpPr>
          <p:grpSp>
            <p:nvGrpSpPr>
              <p:cNvPr id="100" name="グループ化 99"/>
              <p:cNvGrpSpPr/>
              <p:nvPr/>
            </p:nvGrpSpPr>
            <p:grpSpPr>
              <a:xfrm>
                <a:off x="2901868" y="2641418"/>
                <a:ext cx="7822023" cy="3251107"/>
                <a:chOff x="2901868" y="2857442"/>
                <a:chExt cx="7822023" cy="3251107"/>
              </a:xfrm>
            </p:grpSpPr>
            <p:cxnSp>
              <p:nvCxnSpPr>
                <p:cNvPr id="103" name="直線矢印コネクタ 102"/>
                <p:cNvCxnSpPr/>
                <p:nvPr/>
              </p:nvCxnSpPr>
              <p:spPr>
                <a:xfrm flipH="1">
                  <a:off x="6180867" y="3510947"/>
                  <a:ext cx="7669" cy="2232088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矢印コネクタ 103"/>
                <p:cNvCxnSpPr/>
                <p:nvPr/>
              </p:nvCxnSpPr>
              <p:spPr>
                <a:xfrm>
                  <a:off x="3627720" y="5013176"/>
                  <a:ext cx="5567864" cy="0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直線矢印コネクタ 104"/>
                <p:cNvCxnSpPr/>
                <p:nvPr/>
              </p:nvCxnSpPr>
              <p:spPr>
                <a:xfrm>
                  <a:off x="3627910" y="5433929"/>
                  <a:ext cx="5567864" cy="0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線矢印コネクタ 105"/>
                <p:cNvCxnSpPr/>
                <p:nvPr/>
              </p:nvCxnSpPr>
              <p:spPr>
                <a:xfrm flipH="1">
                  <a:off x="4818545" y="3573016"/>
                  <a:ext cx="7669" cy="2232088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線コネクタ 106"/>
                <p:cNvCxnSpPr/>
                <p:nvPr/>
              </p:nvCxnSpPr>
              <p:spPr>
                <a:xfrm>
                  <a:off x="6192854" y="5033054"/>
                  <a:ext cx="3725" cy="195539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矢印コネクタ 107"/>
                <p:cNvCxnSpPr/>
                <p:nvPr/>
              </p:nvCxnSpPr>
              <p:spPr>
                <a:xfrm>
                  <a:off x="3625229" y="4669110"/>
                  <a:ext cx="5567864" cy="0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矢印コネクタ 108"/>
                <p:cNvCxnSpPr/>
                <p:nvPr/>
              </p:nvCxnSpPr>
              <p:spPr>
                <a:xfrm>
                  <a:off x="3625229" y="5234070"/>
                  <a:ext cx="5567864" cy="0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矢印コネクタ 109"/>
                <p:cNvCxnSpPr/>
                <p:nvPr/>
              </p:nvCxnSpPr>
              <p:spPr>
                <a:xfrm>
                  <a:off x="3601804" y="5784690"/>
                  <a:ext cx="5567864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テキスト ボックス 110"/>
                <p:cNvSpPr txBox="1"/>
                <p:nvPr/>
              </p:nvSpPr>
              <p:spPr>
                <a:xfrm>
                  <a:off x="9273134" y="5665754"/>
                  <a:ext cx="1450757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入札量（</a:t>
                  </a:r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kWh</a:t>
                  </a:r>
                  <a:r>
                    <a:rPr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）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cxnSp>
              <p:nvCxnSpPr>
                <p:cNvPr id="112" name="直線矢印コネクタ 111"/>
                <p:cNvCxnSpPr/>
                <p:nvPr/>
              </p:nvCxnSpPr>
              <p:spPr>
                <a:xfrm flipV="1">
                  <a:off x="3616156" y="3106992"/>
                  <a:ext cx="26682" cy="2698272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テキスト ボックス 112"/>
                <p:cNvSpPr txBox="1"/>
                <p:nvPr/>
              </p:nvSpPr>
              <p:spPr>
                <a:xfrm>
                  <a:off x="3004789" y="2857442"/>
                  <a:ext cx="1670711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価格（円／</a:t>
                  </a:r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kWh</a:t>
                  </a:r>
                  <a:r>
                    <a:rPr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）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2907944" y="4584346"/>
                  <a:ext cx="683212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1.5</a:t>
                  </a:r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円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15" name="テキスト ボックス 114"/>
                <p:cNvSpPr txBox="1"/>
                <p:nvPr/>
              </p:nvSpPr>
              <p:spPr>
                <a:xfrm>
                  <a:off x="3023802" y="5129632"/>
                  <a:ext cx="527412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</a:t>
                  </a:r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円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cxnSp>
              <p:nvCxnSpPr>
                <p:cNvPr id="116" name="直線コネクタ 115"/>
                <p:cNvCxnSpPr/>
                <p:nvPr/>
              </p:nvCxnSpPr>
              <p:spPr>
                <a:xfrm>
                  <a:off x="3642838" y="4652059"/>
                  <a:ext cx="1218276" cy="1077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コネクタ 116"/>
                <p:cNvCxnSpPr/>
                <p:nvPr/>
              </p:nvCxnSpPr>
              <p:spPr>
                <a:xfrm>
                  <a:off x="4808606" y="5031987"/>
                  <a:ext cx="1374310" cy="1077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/>
                <p:cNvCxnSpPr/>
                <p:nvPr/>
              </p:nvCxnSpPr>
              <p:spPr>
                <a:xfrm>
                  <a:off x="4841236" y="4630962"/>
                  <a:ext cx="0" cy="384077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テキスト ボックス 118"/>
                <p:cNvSpPr txBox="1"/>
                <p:nvPr/>
              </p:nvSpPr>
              <p:spPr>
                <a:xfrm>
                  <a:off x="4736976" y="5854799"/>
                  <a:ext cx="307458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3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20" name="テキスト ボックス 119"/>
                <p:cNvSpPr txBox="1"/>
                <p:nvPr/>
              </p:nvSpPr>
              <p:spPr>
                <a:xfrm>
                  <a:off x="6089595" y="5847360"/>
                  <a:ext cx="307458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7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cxnSp>
              <p:nvCxnSpPr>
                <p:cNvPr id="121" name="直線コネクタ 120"/>
                <p:cNvCxnSpPr/>
                <p:nvPr/>
              </p:nvCxnSpPr>
              <p:spPr>
                <a:xfrm>
                  <a:off x="6199373" y="5221622"/>
                  <a:ext cx="1474113" cy="1077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コネクタ 121"/>
                <p:cNvCxnSpPr/>
                <p:nvPr/>
              </p:nvCxnSpPr>
              <p:spPr>
                <a:xfrm>
                  <a:off x="7677229" y="5196948"/>
                  <a:ext cx="3725" cy="260262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/>
                <p:nvPr/>
              </p:nvCxnSpPr>
              <p:spPr>
                <a:xfrm flipV="1">
                  <a:off x="3622317" y="5731512"/>
                  <a:ext cx="3613935" cy="668"/>
                </a:xfrm>
                <a:prstGeom prst="line">
                  <a:avLst/>
                </a:prstGeom>
                <a:ln w="571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コネクタ 123"/>
                <p:cNvCxnSpPr/>
                <p:nvPr/>
              </p:nvCxnSpPr>
              <p:spPr>
                <a:xfrm>
                  <a:off x="7676989" y="5444147"/>
                  <a:ext cx="915309" cy="1077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テキスト ボックス 124"/>
                <p:cNvSpPr txBox="1"/>
                <p:nvPr/>
              </p:nvSpPr>
              <p:spPr>
                <a:xfrm>
                  <a:off x="2901868" y="4902600"/>
                  <a:ext cx="683212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1.2</a:t>
                  </a:r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円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26" name="テキスト ボックス 125"/>
                <p:cNvSpPr txBox="1"/>
                <p:nvPr/>
              </p:nvSpPr>
              <p:spPr>
                <a:xfrm>
                  <a:off x="2902057" y="5323353"/>
                  <a:ext cx="683212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0.8</a:t>
                  </a:r>
                  <a:r>
                    <a:rPr kumimoji="1" lang="ja-JP" altLang="en-US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円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cxnSp>
              <p:nvCxnSpPr>
                <p:cNvPr id="127" name="直線コネクタ 126"/>
                <p:cNvCxnSpPr/>
                <p:nvPr/>
              </p:nvCxnSpPr>
              <p:spPr>
                <a:xfrm>
                  <a:off x="7224564" y="3304862"/>
                  <a:ext cx="0" cy="2426423"/>
                </a:xfrm>
                <a:prstGeom prst="line">
                  <a:avLst/>
                </a:prstGeom>
                <a:ln w="571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コネクタ 127"/>
                <p:cNvCxnSpPr/>
                <p:nvPr/>
              </p:nvCxnSpPr>
              <p:spPr>
                <a:xfrm>
                  <a:off x="8592298" y="5439285"/>
                  <a:ext cx="0" cy="326223"/>
                </a:xfrm>
                <a:prstGeom prst="line">
                  <a:avLst/>
                </a:prstGeom>
                <a:ln w="5715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矢印コネクタ 128"/>
                <p:cNvCxnSpPr/>
                <p:nvPr/>
              </p:nvCxnSpPr>
              <p:spPr>
                <a:xfrm flipH="1">
                  <a:off x="7665817" y="3563077"/>
                  <a:ext cx="7669" cy="2232088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矢印コネクタ 129"/>
                <p:cNvCxnSpPr/>
                <p:nvPr/>
              </p:nvCxnSpPr>
              <p:spPr>
                <a:xfrm flipH="1">
                  <a:off x="7216894" y="3563077"/>
                  <a:ext cx="7670" cy="2232088"/>
                </a:xfrm>
                <a:prstGeom prst="straightConnector1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1" name="テキスト ボックス 130"/>
                <p:cNvSpPr txBox="1"/>
                <p:nvPr/>
              </p:nvSpPr>
              <p:spPr>
                <a:xfrm>
                  <a:off x="7366498" y="5835081"/>
                  <a:ext cx="417435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11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32" name="テキスト ボックス 131"/>
                <p:cNvSpPr txBox="1"/>
                <p:nvPr/>
              </p:nvSpPr>
              <p:spPr>
                <a:xfrm>
                  <a:off x="6915800" y="5834921"/>
                  <a:ext cx="417435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b="1" dirty="0" smtClean="0">
                      <a:solidFill>
                        <a:srgbClr val="FF0000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10</a:t>
                  </a:r>
                  <a:endParaRPr kumimoji="1" lang="ja-JP" altLang="en-US" sz="1200" b="1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33" name="テキスト ボックス 132"/>
                <p:cNvSpPr txBox="1"/>
                <p:nvPr/>
              </p:nvSpPr>
              <p:spPr>
                <a:xfrm>
                  <a:off x="8443918" y="5835081"/>
                  <a:ext cx="417435" cy="253750"/>
                </a:xfrm>
                <a:prstGeom prst="rect">
                  <a:avLst/>
                </a:prstGeom>
                <a:noFill/>
              </p:spPr>
              <p:txBody>
                <a:bodyPr wrap="none" lIns="68415" tIns="34208" rIns="68415" bIns="34208" rtlCol="0">
                  <a:spAutoFit/>
                </a:bodyPr>
                <a:lstStyle/>
                <a:p>
                  <a:r>
                    <a:rPr lang="en-US" altLang="ja-JP" sz="1200" dirty="0" smtClean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Meiryo UI" panose="020B0604030504040204" pitchFamily="50" charset="-128"/>
                    </a:rPr>
                    <a:t>14</a:t>
                  </a:r>
                  <a:endParaRPr kumimoji="1"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101" name="テキスト ボックス 100"/>
              <p:cNvSpPr txBox="1"/>
              <p:nvPr/>
            </p:nvSpPr>
            <p:spPr>
              <a:xfrm>
                <a:off x="5230438" y="4191995"/>
                <a:ext cx="23168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6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メイリオ" panose="020B0604030504040204" pitchFamily="50" charset="-128"/>
                  </a:rPr>
                  <a:t>網掛けは総収入</a:t>
                </a:r>
                <a:endParaRPr kumimoji="1" lang="ja-JP" altLang="en-US" sz="16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02" name="直線矢印コネクタ 101"/>
              <p:cNvCxnSpPr/>
              <p:nvPr/>
            </p:nvCxnSpPr>
            <p:spPr>
              <a:xfrm flipH="1">
                <a:off x="5745088" y="4590183"/>
                <a:ext cx="144016" cy="6969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4232920" y="1262888"/>
            <a:ext cx="4175830" cy="16646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rIns="108000"/>
          <a:lstStyle/>
          <a:p>
            <a:pPr marL="0" indent="0">
              <a:buNone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・売り手は成り行き価格のみの入札を行い、買い入札量か売り入札量の少ない量に合わせ全て約定する。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・買い入札価格がそのまま約定価格となり、複数の価格（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マルチプライス）で取引が行われる。そのため総約定収入はシングルプライスオークションより増加することが予想される。</a:t>
            </a:r>
            <a:endParaRPr lang="en-US" altLang="ja-JP" sz="1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7" name="角丸四角形 136"/>
          <p:cNvSpPr/>
          <p:nvPr/>
        </p:nvSpPr>
        <p:spPr bwMode="auto">
          <a:xfrm>
            <a:off x="4376936" y="980728"/>
            <a:ext cx="2787646" cy="333332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マルチ</a:t>
            </a:r>
            <a:r>
              <a:rPr kumimoji="0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プライスオークション</a:t>
            </a:r>
            <a:endParaRPr kumimoji="0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58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173</Words>
  <Application>Microsoft Office PowerPoint</Application>
  <PresentationFormat>A4 210 x 297 mm</PresentationFormat>
  <Paragraphs>41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2017-06-29T02:27:31Z</dcterms:modified>
</cp:coreProperties>
</file>