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 bwMode="auto">
          <a:xfrm>
            <a:off x="24924" y="2152866"/>
            <a:ext cx="648072" cy="288032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/>
          <a:p>
            <a:pPr algn="ctr"/>
            <a:r>
              <a:rPr kumimoji="0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中長期の供給力確保策</a:t>
            </a:r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1183874" y="2319470"/>
            <a:ext cx="1687716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容量メカニズム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83874" y="4198551"/>
            <a:ext cx="1687716" cy="72008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人為的なスパイク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カギ線コネクタ 8"/>
          <p:cNvCxnSpPr>
            <a:stCxn id="6" idx="3"/>
            <a:endCxn id="7" idx="1"/>
          </p:cNvCxnSpPr>
          <p:nvPr/>
        </p:nvCxnSpPr>
        <p:spPr>
          <a:xfrm flipV="1">
            <a:off x="672996" y="2679510"/>
            <a:ext cx="510878" cy="913516"/>
          </a:xfrm>
          <a:prstGeom prst="bentConnector3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カギ線コネクタ 9"/>
          <p:cNvCxnSpPr>
            <a:stCxn id="6" idx="3"/>
            <a:endCxn id="8" idx="1"/>
          </p:cNvCxnSpPr>
          <p:nvPr/>
        </p:nvCxnSpPr>
        <p:spPr>
          <a:xfrm>
            <a:off x="672996" y="3593026"/>
            <a:ext cx="510878" cy="965565"/>
          </a:xfrm>
          <a:prstGeom prst="bentConnector3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 bwMode="auto">
          <a:xfrm>
            <a:off x="3472364" y="2317348"/>
            <a:ext cx="1687716" cy="72008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電源範囲　有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3488130" y="3748564"/>
            <a:ext cx="1687716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電源</a:t>
            </a:r>
            <a:r>
              <a: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範囲</a:t>
            </a:r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無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（市場大メカニズム）</a:t>
            </a:r>
            <a:endParaRPr kumimoji="0" lang="en-US" altLang="ja-JP" sz="15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778742" y="1268760"/>
            <a:ext cx="1687716" cy="72008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補助</a:t>
            </a:r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金支払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/>
          <p:cNvCxnSpPr>
            <a:stCxn id="7" idx="3"/>
            <a:endCxn id="11" idx="1"/>
          </p:cNvCxnSpPr>
          <p:nvPr/>
        </p:nvCxnSpPr>
        <p:spPr>
          <a:xfrm flipV="1">
            <a:off x="2871590" y="2677388"/>
            <a:ext cx="600774" cy="21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カギ線コネクタ 14"/>
          <p:cNvCxnSpPr>
            <a:stCxn id="7" idx="3"/>
            <a:endCxn id="12" idx="1"/>
          </p:cNvCxnSpPr>
          <p:nvPr/>
        </p:nvCxnSpPr>
        <p:spPr>
          <a:xfrm>
            <a:off x="2871590" y="2679510"/>
            <a:ext cx="616540" cy="142909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 bwMode="auto">
          <a:xfrm>
            <a:off x="5778742" y="2310526"/>
            <a:ext cx="1687716" cy="72008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戦略的予備力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5785564" y="3748564"/>
            <a:ext cx="1687716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一定の量を</a:t>
            </a:r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確保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（容量市場）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8" name="カギ線コネクタ 17"/>
          <p:cNvCxnSpPr>
            <a:stCxn id="11" idx="3"/>
            <a:endCxn id="13" idx="1"/>
          </p:cNvCxnSpPr>
          <p:nvPr/>
        </p:nvCxnSpPr>
        <p:spPr>
          <a:xfrm flipV="1">
            <a:off x="5160080" y="1628800"/>
            <a:ext cx="618662" cy="104858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1" idx="3"/>
            <a:endCxn id="16" idx="1"/>
          </p:cNvCxnSpPr>
          <p:nvPr/>
        </p:nvCxnSpPr>
        <p:spPr>
          <a:xfrm flipV="1">
            <a:off x="5160080" y="2670566"/>
            <a:ext cx="618662" cy="68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 bwMode="auto">
          <a:xfrm>
            <a:off x="5776620" y="4758798"/>
            <a:ext cx="1687716" cy="72008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lang="ja-JP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一定の価格を</a:t>
            </a:r>
            <a:r>
              <a:rPr lang="ja-JP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設定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（定額支払）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1" name="直線コネクタ 20"/>
          <p:cNvCxnSpPr>
            <a:stCxn id="12" idx="3"/>
            <a:endCxn id="17" idx="1"/>
          </p:cNvCxnSpPr>
          <p:nvPr/>
        </p:nvCxnSpPr>
        <p:spPr>
          <a:xfrm>
            <a:off x="5175846" y="4108604"/>
            <a:ext cx="6097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12" idx="3"/>
            <a:endCxn id="20" idx="1"/>
          </p:cNvCxnSpPr>
          <p:nvPr/>
        </p:nvCxnSpPr>
        <p:spPr>
          <a:xfrm>
            <a:off x="5175846" y="4108604"/>
            <a:ext cx="600774" cy="101023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 bwMode="auto">
          <a:xfrm>
            <a:off x="7936860" y="3741742"/>
            <a:ext cx="1687716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b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小売事業者が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相対で確保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7936860" y="4774564"/>
            <a:ext cx="1687716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容量オークション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（一括調達*）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5" name="直線コネクタ 24"/>
          <p:cNvCxnSpPr>
            <a:stCxn id="17" idx="3"/>
            <a:endCxn id="23" idx="1"/>
          </p:cNvCxnSpPr>
          <p:nvPr/>
        </p:nvCxnSpPr>
        <p:spPr>
          <a:xfrm flipV="1">
            <a:off x="7473280" y="4101782"/>
            <a:ext cx="463580" cy="68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17" idx="3"/>
            <a:endCxn id="24" idx="1"/>
          </p:cNvCxnSpPr>
          <p:nvPr/>
        </p:nvCxnSpPr>
        <p:spPr>
          <a:xfrm>
            <a:off x="7473280" y="4108604"/>
            <a:ext cx="463580" cy="10260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 bwMode="auto">
          <a:xfrm>
            <a:off x="6609184" y="2134978"/>
            <a:ext cx="1152128" cy="360040"/>
          </a:xfrm>
          <a:prstGeom prst="ellipse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独</a:t>
            </a:r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円/楕円 27"/>
          <p:cNvSpPr/>
          <p:nvPr/>
        </p:nvSpPr>
        <p:spPr bwMode="auto">
          <a:xfrm>
            <a:off x="8671502" y="3557111"/>
            <a:ext cx="1152128" cy="360040"/>
          </a:xfrm>
          <a:prstGeom prst="ellipse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仏</a:t>
            </a:r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円/楕円 28"/>
          <p:cNvSpPr/>
          <p:nvPr/>
        </p:nvSpPr>
        <p:spPr bwMode="auto">
          <a:xfrm>
            <a:off x="8697774" y="4524886"/>
            <a:ext cx="1152128" cy="360040"/>
          </a:xfrm>
          <a:prstGeom prst="ellipse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英</a:t>
            </a:r>
            <a:r>
              <a:rPr kumimoji="0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,PJM </a:t>
            </a:r>
            <a:r>
              <a:rPr kumimoji="0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</a:t>
            </a:r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1987028" y="3991420"/>
            <a:ext cx="1152128" cy="360040"/>
          </a:xfrm>
          <a:prstGeom prst="ellipse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ERCOT</a:t>
            </a:r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6503522" y="4509120"/>
            <a:ext cx="1152128" cy="360040"/>
          </a:xfrm>
          <a:prstGeom prst="ellipse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西</a:t>
            </a:r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01758" y="5623616"/>
            <a:ext cx="44037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*一部相対契約による容量確保を認める等の措置あり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L 字 32"/>
          <p:cNvSpPr/>
          <p:nvPr/>
        </p:nvSpPr>
        <p:spPr bwMode="auto">
          <a:xfrm rot="10800000">
            <a:off x="5585306" y="3602426"/>
            <a:ext cx="4160912" cy="2016224"/>
          </a:xfrm>
          <a:prstGeom prst="corner">
            <a:avLst>
              <a:gd name="adj1" fmla="val 50000"/>
              <a:gd name="adj2" fmla="val 107863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90709" y="330510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今後の検討対象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8008868" y="1562495"/>
            <a:ext cx="1584176" cy="617660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調整力公募</a:t>
            </a:r>
            <a:endParaRPr kumimoji="0" lang="en-US" altLang="ja-JP" sz="1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（ﾘｱﾙﾀｲﾑ市場</a:t>
            </a:r>
            <a:r>
              <a:rPr kumimoji="0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 bwMode="auto">
          <a:xfrm>
            <a:off x="8017812" y="2314107"/>
            <a:ext cx="1584176" cy="617660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電源入札</a:t>
            </a:r>
            <a:endParaRPr kumimoji="0" lang="en-US" altLang="ja-JP" sz="1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上下矢印 36"/>
          <p:cNvSpPr/>
          <p:nvPr/>
        </p:nvSpPr>
        <p:spPr bwMode="auto">
          <a:xfrm>
            <a:off x="8368908" y="3014840"/>
            <a:ext cx="910190" cy="459163"/>
          </a:xfrm>
          <a:prstGeom prst="upDownArrow">
            <a:avLst>
              <a:gd name="adj1" fmla="val 50000"/>
              <a:gd name="adj2" fmla="val 25965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整合</a:t>
            </a:r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円形吹き出し 37"/>
          <p:cNvSpPr/>
          <p:nvPr/>
        </p:nvSpPr>
        <p:spPr bwMode="auto">
          <a:xfrm>
            <a:off x="1069040" y="1345469"/>
            <a:ext cx="3643226" cy="720080"/>
          </a:xfrm>
          <a:prstGeom prst="wedgeEllipseCallout">
            <a:avLst>
              <a:gd name="adj1" fmla="val 37702"/>
              <a:gd name="adj2" fmla="val 78305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再エネの拡大等に</a:t>
            </a:r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伴う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売電</a:t>
            </a:r>
            <a:r>
              <a: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収入の低下は</a:t>
            </a:r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、全電源に影響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円形吹き出し 38"/>
          <p:cNvSpPr/>
          <p:nvPr/>
        </p:nvSpPr>
        <p:spPr bwMode="auto">
          <a:xfrm>
            <a:off x="2792760" y="4930103"/>
            <a:ext cx="2736304" cy="585465"/>
          </a:xfrm>
          <a:prstGeom prst="wedgeEllipseCallout">
            <a:avLst>
              <a:gd name="adj1" fmla="val 59324"/>
              <a:gd name="adj2" fmla="val 35571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必要な供給力（容量）</a:t>
            </a:r>
            <a:endParaRPr kumimoji="0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を確保できない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34401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</TotalTime>
  <Words>109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（参考）課題解決に向けて整備すべき市場</dc:title>
  <dc:creator>METI</dc:creator>
  <cp:lastModifiedBy>media11</cp:lastModifiedBy>
  <cp:revision>15</cp:revision>
  <cp:lastPrinted>2015-08-21T06:55:03Z</cp:lastPrinted>
  <dcterms:created xsi:type="dcterms:W3CDTF">2017-02-09T11:17:55Z</dcterms:created>
  <dcterms:modified xsi:type="dcterms:W3CDTF">2017-06-29T02:24:21Z</dcterms:modified>
</cp:coreProperties>
</file>