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71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47" autoAdjust="0"/>
  </p:normalViewPr>
  <p:slideViewPr>
    <p:cSldViewPr>
      <p:cViewPr varScale="1">
        <p:scale>
          <a:sx n="80" d="100"/>
          <a:sy n="80" d="100"/>
        </p:scale>
        <p:origin x="966" y="8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2017/6/29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正方形/長方形 77"/>
          <p:cNvSpPr/>
          <p:nvPr/>
        </p:nvSpPr>
        <p:spPr bwMode="auto">
          <a:xfrm rot="21540000">
            <a:off x="417858" y="3641741"/>
            <a:ext cx="3627486" cy="18766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5400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 bwMode="auto">
          <a:xfrm rot="21540000">
            <a:off x="5891721" y="3627809"/>
            <a:ext cx="3627486" cy="18766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5400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04337" y="1556792"/>
            <a:ext cx="8832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旧一般電気事業者と新規参入者の供給力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構成の</a:t>
            </a: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違いとベースロード電源市場（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イメージ）</a:t>
            </a:r>
          </a:p>
        </p:txBody>
      </p:sp>
      <p:sp>
        <p:nvSpPr>
          <p:cNvPr id="32" name="爆発 2 31"/>
          <p:cNvSpPr/>
          <p:nvPr/>
        </p:nvSpPr>
        <p:spPr bwMode="auto">
          <a:xfrm>
            <a:off x="4376800" y="2540801"/>
            <a:ext cx="1216921" cy="1080411"/>
          </a:xfrm>
          <a:prstGeom prst="irregularSeal2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 rot="21540000">
            <a:off x="389731" y="3452230"/>
            <a:ext cx="3627486" cy="18766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5400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フリーフォーム 33"/>
          <p:cNvSpPr/>
          <p:nvPr/>
        </p:nvSpPr>
        <p:spPr bwMode="auto">
          <a:xfrm>
            <a:off x="390041" y="2492663"/>
            <a:ext cx="3629079" cy="991529"/>
          </a:xfrm>
          <a:custGeom>
            <a:avLst/>
            <a:gdLst>
              <a:gd name="connsiteX0" fmla="*/ 0 w 4967785"/>
              <a:gd name="connsiteY0" fmla="*/ 1596868 h 1596868"/>
              <a:gd name="connsiteX1" fmla="*/ 1473958 w 4967785"/>
              <a:gd name="connsiteY1" fmla="*/ 1310265 h 1596868"/>
              <a:gd name="connsiteX2" fmla="*/ 2183642 w 4967785"/>
              <a:gd name="connsiteY2" fmla="*/ 150206 h 1596868"/>
              <a:gd name="connsiteX3" fmla="*/ 3616657 w 4967785"/>
              <a:gd name="connsiteY3" fmla="*/ 136558 h 1596868"/>
              <a:gd name="connsiteX4" fmla="*/ 4339988 w 4967785"/>
              <a:gd name="connsiteY4" fmla="*/ 1269322 h 1596868"/>
              <a:gd name="connsiteX5" fmla="*/ 4967785 w 4967785"/>
              <a:gd name="connsiteY5" fmla="*/ 1514982 h 1596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67785" h="1596868">
                <a:moveTo>
                  <a:pt x="0" y="1596868"/>
                </a:moveTo>
                <a:cubicBezTo>
                  <a:pt x="555009" y="1574121"/>
                  <a:pt x="1110018" y="1551375"/>
                  <a:pt x="1473958" y="1310265"/>
                </a:cubicBezTo>
                <a:cubicBezTo>
                  <a:pt x="1837898" y="1069155"/>
                  <a:pt x="1826526" y="345824"/>
                  <a:pt x="2183642" y="150206"/>
                </a:cubicBezTo>
                <a:cubicBezTo>
                  <a:pt x="2540758" y="-45412"/>
                  <a:pt x="3257266" y="-49961"/>
                  <a:pt x="3616657" y="136558"/>
                </a:cubicBezTo>
                <a:cubicBezTo>
                  <a:pt x="3976048" y="323077"/>
                  <a:pt x="4114800" y="1039585"/>
                  <a:pt x="4339988" y="1269322"/>
                </a:cubicBezTo>
                <a:cubicBezTo>
                  <a:pt x="4565176" y="1499059"/>
                  <a:pt x="4766480" y="1507020"/>
                  <a:pt x="4967785" y="1514982"/>
                </a:cubicBez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5" name="弦 34"/>
          <p:cNvSpPr/>
          <p:nvPr/>
        </p:nvSpPr>
        <p:spPr bwMode="auto">
          <a:xfrm>
            <a:off x="1787359" y="2482389"/>
            <a:ext cx="1476001" cy="687917"/>
          </a:xfrm>
          <a:prstGeom prst="chord">
            <a:avLst>
              <a:gd name="adj1" fmla="val 10943895"/>
              <a:gd name="adj2" fmla="val 21484959"/>
            </a:avLst>
          </a:prstGeom>
          <a:solidFill>
            <a:srgbClr val="FFFF66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390041" y="3774398"/>
            <a:ext cx="3629079" cy="264819"/>
          </a:xfrm>
          <a:prstGeom prst="rect">
            <a:avLst/>
          </a:prstGeom>
          <a:solidFill>
            <a:srgbClr val="FF5A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5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ﾍﾞｰｽﾛｰﾄﾞ</a:t>
            </a:r>
            <a:r>
              <a:rPr kumimoji="0" lang="en-US" altLang="ja-JP" sz="15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kumimoji="0" lang="ja-JP" altLang="en-US" sz="15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石炭火力、大型水力、原子力等</a:t>
            </a:r>
            <a:r>
              <a:rPr kumimoji="0"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kumimoji="0"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390041" y="2245522"/>
            <a:ext cx="3629079" cy="1784764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2042644" y="2915949"/>
            <a:ext cx="10422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ミドル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（ＬＮＧ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等）</a:t>
            </a:r>
          </a:p>
        </p:txBody>
      </p:sp>
      <p:sp>
        <p:nvSpPr>
          <p:cNvPr id="44" name="正方形/長方形 43"/>
          <p:cNvSpPr/>
          <p:nvPr/>
        </p:nvSpPr>
        <p:spPr>
          <a:xfrm>
            <a:off x="650074" y="2283732"/>
            <a:ext cx="9252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ピーク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石油等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5888257" y="2233600"/>
            <a:ext cx="3631534" cy="1796686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8599084" y="2219954"/>
            <a:ext cx="9252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ピーク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石油等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  <a:endParaRPr lang="ja-JP" altLang="en-US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47408" y="4080554"/>
            <a:ext cx="34515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0   3   6   9   12   15   18   21   24(</a:t>
            </a:r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時</a:t>
            </a:r>
            <a:r>
              <a:rPr kumimoji="1"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)</a:t>
            </a:r>
            <a:endParaRPr kumimoji="1" lang="ja-JP" altLang="en-US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 bwMode="auto">
          <a:xfrm rot="21540000">
            <a:off x="5891165" y="3496026"/>
            <a:ext cx="3627486" cy="18766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5400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0" name="フリーフォーム 59"/>
          <p:cNvSpPr/>
          <p:nvPr/>
        </p:nvSpPr>
        <p:spPr bwMode="auto">
          <a:xfrm>
            <a:off x="5891476" y="2531908"/>
            <a:ext cx="3629079" cy="991529"/>
          </a:xfrm>
          <a:custGeom>
            <a:avLst/>
            <a:gdLst>
              <a:gd name="connsiteX0" fmla="*/ 0 w 4967785"/>
              <a:gd name="connsiteY0" fmla="*/ 1596868 h 1596868"/>
              <a:gd name="connsiteX1" fmla="*/ 1473958 w 4967785"/>
              <a:gd name="connsiteY1" fmla="*/ 1310265 h 1596868"/>
              <a:gd name="connsiteX2" fmla="*/ 2183642 w 4967785"/>
              <a:gd name="connsiteY2" fmla="*/ 150206 h 1596868"/>
              <a:gd name="connsiteX3" fmla="*/ 3616657 w 4967785"/>
              <a:gd name="connsiteY3" fmla="*/ 136558 h 1596868"/>
              <a:gd name="connsiteX4" fmla="*/ 4339988 w 4967785"/>
              <a:gd name="connsiteY4" fmla="*/ 1269322 h 1596868"/>
              <a:gd name="connsiteX5" fmla="*/ 4967785 w 4967785"/>
              <a:gd name="connsiteY5" fmla="*/ 1514982 h 1596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67785" h="1596868">
                <a:moveTo>
                  <a:pt x="0" y="1596868"/>
                </a:moveTo>
                <a:cubicBezTo>
                  <a:pt x="555009" y="1574121"/>
                  <a:pt x="1110018" y="1551375"/>
                  <a:pt x="1473958" y="1310265"/>
                </a:cubicBezTo>
                <a:cubicBezTo>
                  <a:pt x="1837898" y="1069155"/>
                  <a:pt x="1826526" y="345824"/>
                  <a:pt x="2183642" y="150206"/>
                </a:cubicBezTo>
                <a:cubicBezTo>
                  <a:pt x="2540758" y="-45412"/>
                  <a:pt x="3257266" y="-49961"/>
                  <a:pt x="3616657" y="136558"/>
                </a:cubicBezTo>
                <a:cubicBezTo>
                  <a:pt x="3976048" y="323077"/>
                  <a:pt x="4114800" y="1039585"/>
                  <a:pt x="4339988" y="1269322"/>
                </a:cubicBezTo>
                <a:cubicBezTo>
                  <a:pt x="4565176" y="1499059"/>
                  <a:pt x="4766480" y="1507020"/>
                  <a:pt x="4967785" y="1514982"/>
                </a:cubicBez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1" name="弦 60"/>
          <p:cNvSpPr/>
          <p:nvPr/>
        </p:nvSpPr>
        <p:spPr bwMode="auto">
          <a:xfrm>
            <a:off x="7297191" y="2536979"/>
            <a:ext cx="1476001" cy="676006"/>
          </a:xfrm>
          <a:prstGeom prst="chord">
            <a:avLst>
              <a:gd name="adj1" fmla="val 10943895"/>
              <a:gd name="adj2" fmla="val 21484959"/>
            </a:avLst>
          </a:prstGeom>
          <a:solidFill>
            <a:srgbClr val="FFFF66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7516013" y="2987957"/>
            <a:ext cx="10422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ミドル</a:t>
            </a:r>
            <a:endParaRPr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（ＬＮＧ等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</a:t>
            </a: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6025699" y="2324193"/>
            <a:ext cx="12827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ベースロード</a:t>
            </a:r>
            <a:endParaRPr kumimoji="1"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（石炭等）</a:t>
            </a:r>
            <a:endParaRPr kumimoji="1" lang="en-US" altLang="ja-JP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 bwMode="auto">
          <a:xfrm>
            <a:off x="5888257" y="3774399"/>
            <a:ext cx="3631298" cy="234276"/>
          </a:xfrm>
          <a:prstGeom prst="rect">
            <a:avLst/>
          </a:prstGeom>
          <a:pattFill prst="pct5">
            <a:fgClr>
              <a:srgbClr val="FF5A00"/>
            </a:fgClr>
            <a:bgClr>
              <a:schemeClr val="bg1"/>
            </a:bgClr>
          </a:patt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745089" y="4076786"/>
            <a:ext cx="34515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0   3   6   9   12   15   18   21   24(</a:t>
            </a:r>
            <a:r>
              <a:rPr kumimoji="1"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時</a:t>
            </a:r>
            <a:r>
              <a:rPr kumimoji="1"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)</a:t>
            </a:r>
            <a:endParaRPr kumimoji="1" lang="ja-JP" altLang="en-US" sz="1600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6" name="角丸四角形 65"/>
          <p:cNvSpPr/>
          <p:nvPr/>
        </p:nvSpPr>
        <p:spPr bwMode="auto">
          <a:xfrm>
            <a:off x="3728865" y="4509120"/>
            <a:ext cx="2553743" cy="792088"/>
          </a:xfrm>
          <a:prstGeom prst="roundRect">
            <a:avLst/>
          </a:prstGeom>
          <a:solidFill>
            <a:srgbClr val="FF5A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8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ベースロード電源市場</a:t>
            </a:r>
            <a:endParaRPr kumimoji="0" lang="en-US" altLang="ja-JP" sz="18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kumimoji="0"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（新設）</a:t>
            </a:r>
            <a:endParaRPr kumimoji="0" lang="ja-JP" altLang="en-US" sz="1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67" name="カギ線コネクタ 66"/>
          <p:cNvCxnSpPr>
            <a:stCxn id="36" idx="2"/>
            <a:endCxn id="66" idx="1"/>
          </p:cNvCxnSpPr>
          <p:nvPr/>
        </p:nvCxnSpPr>
        <p:spPr>
          <a:xfrm rot="16200000" flipH="1">
            <a:off x="2533750" y="3710048"/>
            <a:ext cx="865947" cy="1524284"/>
          </a:xfrm>
          <a:prstGeom prst="bentConnector2">
            <a:avLst/>
          </a:prstGeom>
          <a:ln w="25400">
            <a:solidFill>
              <a:srgbClr val="FF5A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カギ線コネクタ 67"/>
          <p:cNvCxnSpPr>
            <a:stCxn id="66" idx="3"/>
          </p:cNvCxnSpPr>
          <p:nvPr/>
        </p:nvCxnSpPr>
        <p:spPr>
          <a:xfrm flipV="1">
            <a:off x="6282608" y="4034389"/>
            <a:ext cx="1515197" cy="870777"/>
          </a:xfrm>
          <a:prstGeom prst="bentConnector2">
            <a:avLst/>
          </a:prstGeom>
          <a:ln w="25400">
            <a:solidFill>
              <a:srgbClr val="FF5A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/>
          <p:cNvSpPr txBox="1"/>
          <p:nvPr/>
        </p:nvSpPr>
        <p:spPr>
          <a:xfrm>
            <a:off x="2404844" y="497658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電源供出</a:t>
            </a:r>
            <a:endParaRPr kumimoji="1" lang="ja-JP" altLang="en-US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6464588" y="497658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電源調達</a:t>
            </a:r>
            <a:endParaRPr kumimoji="1" lang="ja-JP" altLang="en-US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4692263" y="2973726"/>
            <a:ext cx="487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VS</a:t>
            </a:r>
            <a:endParaRPr kumimoji="1" lang="ja-JP" altLang="en-US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318531" y="3631092"/>
            <a:ext cx="12843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更なる競争</a:t>
            </a:r>
            <a:endParaRPr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を促進</a:t>
            </a:r>
            <a:endParaRPr kumimoji="1" lang="ja-JP" altLang="en-US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3" name="正方形/長方形 72"/>
          <p:cNvSpPr/>
          <p:nvPr/>
        </p:nvSpPr>
        <p:spPr bwMode="auto">
          <a:xfrm>
            <a:off x="5888279" y="3970142"/>
            <a:ext cx="3636000" cy="72000"/>
          </a:xfrm>
          <a:prstGeom prst="rect">
            <a:avLst/>
          </a:prstGeom>
          <a:solidFill>
            <a:srgbClr val="FF5A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6052129" y="3731443"/>
            <a:ext cx="29947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5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ベースロード不足分（ミドルで代替）</a:t>
            </a:r>
          </a:p>
        </p:txBody>
      </p:sp>
      <p:cxnSp>
        <p:nvCxnSpPr>
          <p:cNvPr id="75" name="直線矢印コネクタ 74"/>
          <p:cNvCxnSpPr/>
          <p:nvPr/>
        </p:nvCxnSpPr>
        <p:spPr>
          <a:xfrm flipH="1">
            <a:off x="6052130" y="2804729"/>
            <a:ext cx="307465" cy="120141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テキスト ボックス 75"/>
          <p:cNvSpPr txBox="1"/>
          <p:nvPr/>
        </p:nvSpPr>
        <p:spPr>
          <a:xfrm>
            <a:off x="5769246" y="1913814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＜新規参入者＞</a:t>
            </a: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133062" y="1886462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＜旧一般電気事業者＞</a:t>
            </a:r>
          </a:p>
        </p:txBody>
      </p:sp>
    </p:spTree>
    <p:extLst>
      <p:ext uri="{BB962C8B-B14F-4D97-AF65-F5344CB8AC3E}">
        <p14:creationId xmlns:p14="http://schemas.microsoft.com/office/powerpoint/2010/main" val="259159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40</TotalTime>
  <Words>110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（参考）課題解決に向けて整備すべき市場</dc:title>
  <dc:creator>METI</dc:creator>
  <cp:lastModifiedBy>media11</cp:lastModifiedBy>
  <cp:revision>15</cp:revision>
  <cp:lastPrinted>2015-08-21T06:55:03Z</cp:lastPrinted>
  <dcterms:created xsi:type="dcterms:W3CDTF">2017-02-09T11:17:55Z</dcterms:created>
  <dcterms:modified xsi:type="dcterms:W3CDTF">2017-06-29T02:12:16Z</dcterms:modified>
</cp:coreProperties>
</file>