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47" autoAdjust="0"/>
  </p:normalViewPr>
  <p:slideViewPr>
    <p:cSldViewPr>
      <p:cViewPr varScale="1">
        <p:scale>
          <a:sx n="80" d="100"/>
          <a:sy n="80" d="100"/>
        </p:scale>
        <p:origin x="966" y="8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641423"/>
              </p:ext>
            </p:extLst>
          </p:nvPr>
        </p:nvGraphicFramePr>
        <p:xfrm>
          <a:off x="163296" y="877640"/>
          <a:ext cx="9505056" cy="513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0360"/>
                <a:gridCol w="2088232"/>
                <a:gridCol w="2088232"/>
                <a:gridCol w="2088232"/>
              </a:tblGrid>
              <a:tr h="43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8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実需給と取引時期の関係</a:t>
                      </a:r>
                      <a:endParaRPr kumimoji="1" lang="en-US" altLang="ja-JP" sz="18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課題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１年以上前</a:t>
                      </a:r>
                      <a:endParaRPr kumimoji="1" lang="en-US" altLang="ja-JP" sz="18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数ヶ月～１日前</a:t>
                      </a:r>
                      <a:endParaRPr kumimoji="1" lang="ja-JP" altLang="en-US" sz="2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直前</a:t>
                      </a:r>
                      <a:endParaRPr kumimoji="1" lang="ja-JP" altLang="en-US" sz="2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経済合理的な電力供給体制と競争的な小売市場の実現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中長期的な供給力</a:t>
                      </a:r>
                      <a:r>
                        <a:rPr lang="en-US" altLang="ja-JP" sz="1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ｋＷ</a:t>
                      </a:r>
                      <a:r>
                        <a:rPr lang="en-US" altLang="ja-JP" sz="1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lang="ja-JP" altLang="en-US" sz="1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の確保と系統運用者による調整力の適切な調達</a:t>
                      </a:r>
                      <a:endParaRPr lang="en-US" altLang="ja-JP" sz="16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エネルギーミックスと整合的な電源構成を通じた温暖化目標の達成</a:t>
                      </a:r>
                      <a:endParaRPr lang="en-US" altLang="ja-JP" sz="16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 bwMode="auto">
          <a:xfrm>
            <a:off x="5505760" y="3195152"/>
            <a:ext cx="4154832" cy="720472"/>
          </a:xfrm>
          <a:prstGeom prst="rect">
            <a:avLst/>
          </a:prstGeom>
          <a:pattFill prst="pct20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 w="254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3438712" y="1717292"/>
            <a:ext cx="6221880" cy="1094700"/>
          </a:xfrm>
          <a:prstGeom prst="rect">
            <a:avLst/>
          </a:prstGeom>
          <a:pattFill prst="pct20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 w="254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 bwMode="auto">
          <a:xfrm>
            <a:off x="3438712" y="1783392"/>
            <a:ext cx="2954448" cy="644304"/>
          </a:xfrm>
          <a:prstGeom prst="roundRect">
            <a:avLst/>
          </a:prstGeom>
          <a:pattFill prst="pct30">
            <a:fgClr>
              <a:srgbClr val="FFC000"/>
            </a:fgClr>
            <a:bgClr>
              <a:schemeClr val="bg1"/>
            </a:bgClr>
          </a:patt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ベースロード電源市場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0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/</a:t>
            </a:r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先渡市場</a:t>
            </a:r>
            <a:endParaRPr kumimoji="0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6434104" y="1759152"/>
            <a:ext cx="1080000" cy="644304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スポット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市場</a:t>
            </a:r>
            <a:endParaRPr kumimoji="0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7638704" y="1759152"/>
            <a:ext cx="2016000" cy="644304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１時間前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0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市場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7079535" y="3236488"/>
            <a:ext cx="2581058" cy="644304"/>
          </a:xfrm>
          <a:prstGeom prst="roundRect">
            <a:avLst/>
          </a:prstGeom>
          <a:pattFill prst="pct30">
            <a:fgClr>
              <a:srgbClr val="FFC000"/>
            </a:fgClr>
            <a:bgClr>
              <a:schemeClr val="bg1"/>
            </a:bgClr>
          </a:patt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需給調整市場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（リアルタイム市場）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 bwMode="auto">
          <a:xfrm>
            <a:off x="3454480" y="3942920"/>
            <a:ext cx="2588346" cy="1039192"/>
          </a:xfrm>
          <a:prstGeom prst="roundRect">
            <a:avLst/>
          </a:prstGeom>
          <a:pattFill prst="pct30">
            <a:fgClr>
              <a:srgbClr val="FFC000"/>
            </a:fgClr>
            <a:bgClr>
              <a:schemeClr val="bg1"/>
            </a:bgClr>
          </a:patt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容量市場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（容量メカニズム）</a:t>
            </a:r>
            <a:endParaRPr kumimoji="0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 bwMode="auto">
          <a:xfrm>
            <a:off x="3444600" y="5328488"/>
            <a:ext cx="6215992" cy="644304"/>
          </a:xfrm>
          <a:prstGeom prst="roundRect">
            <a:avLst/>
          </a:prstGeom>
          <a:pattFill prst="pct30">
            <a:fgClr>
              <a:srgbClr val="FFC000"/>
            </a:fgClr>
            <a:bgClr>
              <a:schemeClr val="bg1"/>
            </a:bgClr>
          </a:patt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非化石価値取引市場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 bwMode="auto">
          <a:xfrm>
            <a:off x="5533056" y="3222840"/>
            <a:ext cx="1019540" cy="644304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調整力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公募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右矢印 26"/>
          <p:cNvSpPr/>
          <p:nvPr/>
        </p:nvSpPr>
        <p:spPr bwMode="auto">
          <a:xfrm>
            <a:off x="6587502" y="3253762"/>
            <a:ext cx="442606" cy="603645"/>
          </a:xfrm>
          <a:prstGeom prst="rightArrow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r>
              <a:rPr kumimoji="0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移行</a:t>
            </a:r>
            <a:endParaRPr kumimoji="0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 bwMode="auto">
          <a:xfrm>
            <a:off x="227768" y="836712"/>
            <a:ext cx="694190" cy="330630"/>
          </a:xfrm>
          <a:prstGeom prst="roundRect">
            <a:avLst/>
          </a:prstGeom>
          <a:pattFill prst="pct30">
            <a:fgClr>
              <a:srgbClr val="FFC000"/>
            </a:fgClr>
            <a:bgClr>
              <a:schemeClr val="bg1"/>
            </a:bgClr>
          </a:patt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48544" y="836712"/>
            <a:ext cx="20938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：今後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整備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すべき市場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04936" y="6104329"/>
            <a:ext cx="5052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新市場における取引の時期については、今後の検討によって変動しうる。</a:t>
            </a:r>
          </a:p>
        </p:txBody>
      </p:sp>
      <p:sp>
        <p:nvSpPr>
          <p:cNvPr id="31" name="角丸四角形 30"/>
          <p:cNvSpPr/>
          <p:nvPr/>
        </p:nvSpPr>
        <p:spPr bwMode="auto">
          <a:xfrm>
            <a:off x="3454481" y="2843862"/>
            <a:ext cx="6200224" cy="330630"/>
          </a:xfrm>
          <a:prstGeom prst="roundRect">
            <a:avLst/>
          </a:prstGeom>
          <a:pattFill prst="pct30">
            <a:fgClr>
              <a:srgbClr val="FFC000"/>
            </a:fgClr>
            <a:bgClr>
              <a:schemeClr val="bg1"/>
            </a:bgClr>
          </a:patt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基盤となる連系線利用ルール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 bwMode="auto">
          <a:xfrm>
            <a:off x="3440832" y="2469368"/>
            <a:ext cx="2993272" cy="318400"/>
          </a:xfrm>
          <a:prstGeom prst="roundRect">
            <a:avLst/>
          </a:prstGeom>
          <a:pattFill prst="pct30">
            <a:fgClr>
              <a:srgbClr val="FFC000"/>
            </a:fgClr>
            <a:bgClr>
              <a:schemeClr val="bg1"/>
            </a:bgClr>
          </a:patt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先物</a:t>
            </a:r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市場</a:t>
            </a:r>
            <a:endParaRPr kumimoji="0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8" name="直線矢印コネクタ 57"/>
          <p:cNvCxnSpPr>
            <a:stCxn id="19" idx="0"/>
          </p:cNvCxnSpPr>
          <p:nvPr/>
        </p:nvCxnSpPr>
        <p:spPr>
          <a:xfrm flipV="1">
            <a:off x="4748653" y="2866584"/>
            <a:ext cx="0" cy="107633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6265013" y="4643844"/>
            <a:ext cx="3009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確保した電源の最適運用</a:t>
            </a:r>
          </a:p>
        </p:txBody>
      </p:sp>
      <p:cxnSp>
        <p:nvCxnSpPr>
          <p:cNvPr id="11" name="カギ線コネクタ 10"/>
          <p:cNvCxnSpPr>
            <a:stCxn id="19" idx="3"/>
            <a:endCxn id="5" idx="2"/>
          </p:cNvCxnSpPr>
          <p:nvPr/>
        </p:nvCxnSpPr>
        <p:spPr>
          <a:xfrm flipV="1">
            <a:off x="6042826" y="3915624"/>
            <a:ext cx="1540350" cy="546892"/>
          </a:xfrm>
          <a:prstGeom prst="bentConnector2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929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42</TotalTime>
  <Words>128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（参考）課題解決に向けて整備すべき市場</dc:title>
  <dc:creator>METI</dc:creator>
  <cp:lastModifiedBy>media11</cp:lastModifiedBy>
  <cp:revision>15</cp:revision>
  <cp:lastPrinted>2015-08-21T06:55:03Z</cp:lastPrinted>
  <dcterms:created xsi:type="dcterms:W3CDTF">2017-02-09T11:17:55Z</dcterms:created>
  <dcterms:modified xsi:type="dcterms:W3CDTF">2017-06-29T02:10:15Z</dcterms:modified>
</cp:coreProperties>
</file>