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100" d="100"/>
          <a:sy n="100" d="100"/>
        </p:scale>
        <p:origin x="-276" y="52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MFCI990001\00&#36039;&#28304;&#12456;&#12493;&#12523;&#12462;&#12540;&#24193;&#30465;&#12456;&#12493;&#12523;&#12462;&#12540;&#12539;&#26032;&#12456;&#12493;&#12523;&#12462;&#12540;&#37096;&#26032;&#12456;&#12493;&#12523;&#12462;&#12540;&#12471;&#12473;&#12486;&#12512;&#35506;00\21_&#29123;&#26009;&#38651;&#27744;&#12467;&#12472;&#12455;&#12493;\01_EF\&#12464;&#12521;&#12501;&#12522;&#12496;&#12452;&#12473;&#29992;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005897623268782E-2"/>
          <c:y val="8.8122966359529945E-2"/>
          <c:w val="0.81734287782485715"/>
          <c:h val="0.807636600549284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データシート!$B$3</c:f>
              <c:strCache>
                <c:ptCount val="1"/>
                <c:pt idx="0">
                  <c:v>普及台数（PEFC）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データシート!$A$4:$A$11</c:f>
              <c:strCache>
                <c:ptCount val="8"/>
                <c:pt idx="0">
                  <c:v>2009年度</c:v>
                </c:pt>
                <c:pt idx="1">
                  <c:v>2010年度</c:v>
                </c:pt>
                <c:pt idx="2">
                  <c:v>2011年度</c:v>
                </c:pt>
                <c:pt idx="3">
                  <c:v>2012年度</c:v>
                </c:pt>
                <c:pt idx="4">
                  <c:v>2013年度</c:v>
                </c:pt>
                <c:pt idx="5">
                  <c:v>2014年度</c:v>
                </c:pt>
                <c:pt idx="6">
                  <c:v>2015年度</c:v>
                </c:pt>
                <c:pt idx="7">
                  <c:v>2016年度 </c:v>
                </c:pt>
              </c:strCache>
            </c:strRef>
          </c:cat>
          <c:val>
            <c:numRef>
              <c:f>データシート!$B$4:$B$11</c:f>
              <c:numCache>
                <c:formatCode>#,##0_);[Red]\(#,##0\)</c:formatCode>
                <c:ptCount val="8"/>
                <c:pt idx="0">
                  <c:v>2550</c:v>
                </c:pt>
                <c:pt idx="1">
                  <c:v>9998</c:v>
                </c:pt>
                <c:pt idx="2">
                  <c:v>18958</c:v>
                </c:pt>
                <c:pt idx="3">
                  <c:v>34628</c:v>
                </c:pt>
                <c:pt idx="4">
                  <c:v>66217</c:v>
                </c:pt>
                <c:pt idx="5">
                  <c:v>104564</c:v>
                </c:pt>
                <c:pt idx="6">
                  <c:v>142494</c:v>
                </c:pt>
                <c:pt idx="7">
                  <c:v>169656</c:v>
                </c:pt>
              </c:numCache>
            </c:numRef>
          </c:val>
        </c:ser>
        <c:ser>
          <c:idx val="2"/>
          <c:order val="1"/>
          <c:tx>
            <c:strRef>
              <c:f>データシート!$C$3</c:f>
              <c:strCache>
                <c:ptCount val="1"/>
                <c:pt idx="0">
                  <c:v>普及台数（SOFC）</c:v>
                </c:pt>
              </c:strCache>
            </c:strRef>
          </c:tx>
          <c:invertIfNegative val="0"/>
          <c:cat>
            <c:strRef>
              <c:f>データシート!$A$4:$A$11</c:f>
              <c:strCache>
                <c:ptCount val="8"/>
                <c:pt idx="0">
                  <c:v>2009年度</c:v>
                </c:pt>
                <c:pt idx="1">
                  <c:v>2010年度</c:v>
                </c:pt>
                <c:pt idx="2">
                  <c:v>2011年度</c:v>
                </c:pt>
                <c:pt idx="3">
                  <c:v>2012年度</c:v>
                </c:pt>
                <c:pt idx="4">
                  <c:v>2013年度</c:v>
                </c:pt>
                <c:pt idx="5">
                  <c:v>2014年度</c:v>
                </c:pt>
                <c:pt idx="6">
                  <c:v>2015年度</c:v>
                </c:pt>
                <c:pt idx="7">
                  <c:v>2016年度 </c:v>
                </c:pt>
              </c:strCache>
            </c:strRef>
          </c:cat>
          <c:val>
            <c:numRef>
              <c:f>データシート!$C$4:$C$11</c:f>
              <c:numCache>
                <c:formatCode>General</c:formatCode>
                <c:ptCount val="8"/>
                <c:pt idx="2" formatCode="#,##0_);[Red]\(#,##0\)">
                  <c:v>324</c:v>
                </c:pt>
                <c:pt idx="3" formatCode="#,##0_);[Red]\(#,##0\)">
                  <c:v>2897</c:v>
                </c:pt>
                <c:pt idx="4" formatCode="#,##0_);[Red]\(#,##0\)">
                  <c:v>5588</c:v>
                </c:pt>
                <c:pt idx="5" formatCode="#,##0_);[Red]\(#,##0\)">
                  <c:v>8471</c:v>
                </c:pt>
                <c:pt idx="6" formatCode="#,##0_);[Red]\(#,##0\)">
                  <c:v>11182</c:v>
                </c:pt>
                <c:pt idx="7" formatCode="#,##0_);[Red]\(#,##0\)">
                  <c:v>25908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636928"/>
        <c:axId val="102009088"/>
      </c:barChart>
      <c:lineChart>
        <c:grouping val="standard"/>
        <c:varyColors val="0"/>
        <c:ser>
          <c:idx val="1"/>
          <c:order val="2"/>
          <c:tx>
            <c:strRef>
              <c:f>データシート!$D$3</c:f>
              <c:strCache>
                <c:ptCount val="1"/>
                <c:pt idx="0">
                  <c:v>エネファーム販売価格（PEFC）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marker>
          <c:dLbls>
            <c:dLbl>
              <c:idx val="2"/>
              <c:layout>
                <c:manualLayout>
                  <c:x val="-5.0601886145145922E-2"/>
                  <c:y val="-4.71025778829202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9056652258798394E-2"/>
                  <c:y val="2.67426660763477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データシート!$A$4:$A$11</c:f>
              <c:strCache>
                <c:ptCount val="8"/>
                <c:pt idx="0">
                  <c:v>2009年度</c:v>
                </c:pt>
                <c:pt idx="1">
                  <c:v>2010年度</c:v>
                </c:pt>
                <c:pt idx="2">
                  <c:v>2011年度</c:v>
                </c:pt>
                <c:pt idx="3">
                  <c:v>2012年度</c:v>
                </c:pt>
                <c:pt idx="4">
                  <c:v>2013年度</c:v>
                </c:pt>
                <c:pt idx="5">
                  <c:v>2014年度</c:v>
                </c:pt>
                <c:pt idx="6">
                  <c:v>2015年度</c:v>
                </c:pt>
                <c:pt idx="7">
                  <c:v>2016年度 </c:v>
                </c:pt>
              </c:strCache>
            </c:strRef>
          </c:cat>
          <c:val>
            <c:numRef>
              <c:f>データシート!$D$4:$D$11</c:f>
              <c:numCache>
                <c:formatCode>#,##0_);[Red]\(#,##0\)</c:formatCode>
                <c:ptCount val="8"/>
                <c:pt idx="0">
                  <c:v>303</c:v>
                </c:pt>
                <c:pt idx="1">
                  <c:v>300</c:v>
                </c:pt>
                <c:pt idx="2">
                  <c:v>253</c:v>
                </c:pt>
                <c:pt idx="3">
                  <c:v>217</c:v>
                </c:pt>
                <c:pt idx="4">
                  <c:v>172</c:v>
                </c:pt>
                <c:pt idx="5">
                  <c:v>153</c:v>
                </c:pt>
                <c:pt idx="6">
                  <c:v>136</c:v>
                </c:pt>
                <c:pt idx="7">
                  <c:v>113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データシート!$E$3</c:f>
              <c:strCache>
                <c:ptCount val="1"/>
                <c:pt idx="0">
                  <c:v>エネファーム販売価格（SOFC）</c:v>
                </c:pt>
              </c:strCache>
            </c:strRef>
          </c:tx>
          <c:marker>
            <c:symbol val="circle"/>
            <c:size val="7"/>
          </c:marker>
          <c:dLbls>
            <c:dLbl>
              <c:idx val="2"/>
              <c:layout>
                <c:manualLayout>
                  <c:x val="-5.0601886145145922E-2"/>
                  <c:y val="4.71028547679744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3420141516363415E-2"/>
                  <c:y val="2.2487773448218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データシート!$A$4:$A$11</c:f>
              <c:strCache>
                <c:ptCount val="8"/>
                <c:pt idx="0">
                  <c:v>2009年度</c:v>
                </c:pt>
                <c:pt idx="1">
                  <c:v>2010年度</c:v>
                </c:pt>
                <c:pt idx="2">
                  <c:v>2011年度</c:v>
                </c:pt>
                <c:pt idx="3">
                  <c:v>2012年度</c:v>
                </c:pt>
                <c:pt idx="4">
                  <c:v>2013年度</c:v>
                </c:pt>
                <c:pt idx="5">
                  <c:v>2014年度</c:v>
                </c:pt>
                <c:pt idx="6">
                  <c:v>2015年度</c:v>
                </c:pt>
                <c:pt idx="7">
                  <c:v>2016年度 </c:v>
                </c:pt>
              </c:strCache>
            </c:strRef>
          </c:cat>
          <c:val>
            <c:numRef>
              <c:f>データシート!$E$4:$E$11</c:f>
              <c:numCache>
                <c:formatCode>General</c:formatCode>
                <c:ptCount val="8"/>
                <c:pt idx="2" formatCode="#,##0_);[Red]\(#,##0\)">
                  <c:v>244</c:v>
                </c:pt>
                <c:pt idx="3" formatCode="#,##0_);[Red]\(#,##0\)">
                  <c:v>225</c:v>
                </c:pt>
                <c:pt idx="4" formatCode="#,##0_);[Red]\(#,##0\)">
                  <c:v>197</c:v>
                </c:pt>
                <c:pt idx="5" formatCode="#,##0_);[Red]\(#,##0\)">
                  <c:v>182</c:v>
                </c:pt>
                <c:pt idx="6" formatCode="#,##0_);[Red]\(#,##0\)">
                  <c:v>175</c:v>
                </c:pt>
                <c:pt idx="7" formatCode="#,##0_);[Red]\(#,##0\)">
                  <c:v>135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562944"/>
        <c:axId val="112200704"/>
      </c:lineChart>
      <c:catAx>
        <c:axId val="10063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102009088"/>
        <c:crossesAt val="0"/>
        <c:auto val="0"/>
        <c:lblAlgn val="ctr"/>
        <c:lblOffset val="100"/>
        <c:noMultiLvlLbl val="0"/>
      </c:catAx>
      <c:valAx>
        <c:axId val="102009088"/>
        <c:scaling>
          <c:orientation val="minMax"/>
          <c:max val="200000"/>
        </c:scaling>
        <c:delete val="0"/>
        <c:axPos val="l"/>
        <c:majorGridlines>
          <c:spPr>
            <a:ln w="6350"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00636928"/>
        <c:crosses val="autoZero"/>
        <c:crossBetween val="between"/>
        <c:dispUnits>
          <c:builtInUnit val="tenThousands"/>
        </c:dispUnits>
      </c:valAx>
      <c:valAx>
        <c:axId val="112200704"/>
        <c:scaling>
          <c:orientation val="minMax"/>
        </c:scaling>
        <c:delete val="0"/>
        <c:axPos val="r"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12562944"/>
        <c:crosses val="max"/>
        <c:crossBetween val="between"/>
      </c:valAx>
      <c:catAx>
        <c:axId val="112562944"/>
        <c:scaling>
          <c:orientation val="minMax"/>
        </c:scaling>
        <c:delete val="1"/>
        <c:axPos val="b"/>
        <c:majorTickMark val="out"/>
        <c:minorTickMark val="none"/>
        <c:tickLblPos val="nextTo"/>
        <c:crossAx val="11220070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8.4529144649029608E-2"/>
          <c:y val="0.39799281835462247"/>
          <c:w val="0.38563105871997222"/>
          <c:h val="0.28016813363127974"/>
        </c:manualLayout>
      </c:layout>
      <c:overlay val="1"/>
      <c:spPr>
        <a:ln>
          <a:noFill/>
        </a:ln>
      </c:spPr>
      <c:txPr>
        <a:bodyPr/>
        <a:lstStyle/>
        <a:p>
          <a:pPr>
            <a:defRPr sz="900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ＭＳ Ｐゴシック" panose="020B0600070205080204" pitchFamily="50" charset="-128"/>
          <a:ea typeface="ＭＳ Ｐゴシック" panose="020B060007020508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0.01872</cdr:x>
      <cdr:y>0.01795</cdr:y>
    </cdr:from>
    <cdr:to>
      <cdr:x>0.06409</cdr:x>
      <cdr:y>0.13643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95713" y="72007"/>
          <a:ext cx="231957" cy="4753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rtlCol="0"/>
        <a:lstStyle xmlns:a="http://schemas.openxmlformats.org/drawingml/2006/main"/>
        <a:p xmlns:a="http://schemas.openxmlformats.org/drawingml/2006/main">
          <a:r>
            <a: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(</a:t>
          </a:r>
          <a:r>
            <a:rPr lang="ja-JP" altLang="en-US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万台</a:t>
          </a:r>
          <a:r>
            <a: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)</a:t>
          </a:r>
          <a:endParaRPr lang="ja-JP" altLang="en-US" sz="8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0.90141</cdr:x>
      <cdr:y>0.01795</cdr:y>
    </cdr:from>
    <cdr:to>
      <cdr:x>0.94703</cdr:x>
      <cdr:y>0.17743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4608512" y="72007"/>
          <a:ext cx="233235" cy="639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rtlCol="0"/>
        <a:lstStyle xmlns:a="http://schemas.openxmlformats.org/drawingml/2006/main"/>
        <a:p xmlns:a="http://schemas.openxmlformats.org/drawingml/2006/main">
          <a:r>
            <a:rPr lang="ja-JP" altLang="en-US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（</a:t>
          </a:r>
          <a:r>
            <a:rPr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万円）</a:t>
          </a:r>
        </a:p>
      </cdr:txBody>
    </cdr:sp>
  </cdr:relSizeAnchor>
  <cdr:relSizeAnchor xmlns:cdr="http://schemas.openxmlformats.org/drawingml/2006/chartDrawing">
    <cdr:from>
      <cdr:x>0.09625</cdr:x>
      <cdr:y>0.80691</cdr:y>
    </cdr:from>
    <cdr:to>
      <cdr:x>0.22408</cdr:x>
      <cdr:y>0.87212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492069" y="3237225"/>
          <a:ext cx="653539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kumimoji="1"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0.25</a:t>
          </a:r>
          <a:endParaRPr kumimoji="1" lang="ja-JP" altLang="en-US" sz="1100" dirty="0" smtClean="0">
            <a:latin typeface="ＭＳ Ｐゴシック" panose="020B0600070205080204" pitchFamily="50" charset="-128"/>
            <a:ea typeface="ＭＳ Ｐゴシック" panose="020B060007020508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0.20811</cdr:x>
      <cdr:y>0.78641</cdr:y>
    </cdr:from>
    <cdr:to>
      <cdr:x>0.33595</cdr:x>
      <cdr:y>0.85162</cdr:y>
    </cdr:to>
    <cdr:sp macro="" textlink="">
      <cdr:nvSpPr>
        <cdr:cNvPr id="7" name="テキスト ボックス 6"/>
        <cdr:cNvSpPr txBox="1"/>
      </cdr:nvSpPr>
      <cdr:spPr>
        <a:xfrm xmlns:a="http://schemas.openxmlformats.org/drawingml/2006/main">
          <a:off x="1063961" y="3154982"/>
          <a:ext cx="653590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kumimoji="1"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1.0</a:t>
          </a:r>
          <a:endParaRPr kumimoji="1" lang="ja-JP" altLang="en-US" sz="1100" dirty="0" smtClean="0">
            <a:latin typeface="ＭＳ Ｐゴシック" panose="020B0600070205080204" pitchFamily="50" charset="-128"/>
            <a:ea typeface="ＭＳ Ｐゴシック" panose="020B060007020508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0.30398</cdr:x>
      <cdr:y>0.7454</cdr:y>
    </cdr:from>
    <cdr:to>
      <cdr:x>0.45548</cdr:x>
      <cdr:y>0.81061</cdr:y>
    </cdr:to>
    <cdr:sp macro="" textlink="">
      <cdr:nvSpPr>
        <cdr:cNvPr id="8" name="テキスト ボックス 7"/>
        <cdr:cNvSpPr txBox="1"/>
      </cdr:nvSpPr>
      <cdr:spPr>
        <a:xfrm xmlns:a="http://schemas.openxmlformats.org/drawingml/2006/main">
          <a:off x="1554102" y="2990454"/>
          <a:ext cx="774554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kumimoji="1"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1.9</a:t>
          </a:r>
          <a:endParaRPr kumimoji="1" lang="ja-JP" altLang="en-US" sz="1100" dirty="0" smtClean="0">
            <a:latin typeface="ＭＳ Ｐゴシック" panose="020B0600070205080204" pitchFamily="50" charset="-128"/>
            <a:ea typeface="ＭＳ Ｐゴシック" panose="020B060007020508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0.40845</cdr:x>
      <cdr:y>0.68205</cdr:y>
    </cdr:from>
    <cdr:to>
      <cdr:x>0.55226</cdr:x>
      <cdr:y>0.74726</cdr:y>
    </cdr:to>
    <cdr:sp macro="" textlink="">
      <cdr:nvSpPr>
        <cdr:cNvPr id="11" name="テキスト ボックス 10"/>
        <cdr:cNvSpPr txBox="1"/>
      </cdr:nvSpPr>
      <cdr:spPr>
        <a:xfrm xmlns:a="http://schemas.openxmlformats.org/drawingml/2006/main">
          <a:off x="2088232" y="2736303"/>
          <a:ext cx="735239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kumimoji="1"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3.8</a:t>
          </a:r>
          <a:endParaRPr kumimoji="1" lang="ja-JP" altLang="en-US" sz="1100" dirty="0" smtClean="0">
            <a:latin typeface="ＭＳ Ｐゴシック" panose="020B0600070205080204" pitchFamily="50" charset="-128"/>
            <a:ea typeface="ＭＳ Ｐゴシック" panose="020B060007020508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0.50466</cdr:x>
      <cdr:y>0.55641</cdr:y>
    </cdr:from>
    <cdr:to>
      <cdr:x>0.64492</cdr:x>
      <cdr:y>0.62162</cdr:y>
    </cdr:to>
    <cdr:sp macro="" textlink="">
      <cdr:nvSpPr>
        <cdr:cNvPr id="12" name="テキスト ボックス 11"/>
        <cdr:cNvSpPr txBox="1"/>
      </cdr:nvSpPr>
      <cdr:spPr>
        <a:xfrm xmlns:a="http://schemas.openxmlformats.org/drawingml/2006/main">
          <a:off x="2580108" y="2232247"/>
          <a:ext cx="717089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kumimoji="1"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7.2</a:t>
          </a:r>
          <a:endParaRPr kumimoji="1" lang="ja-JP" altLang="en-US" sz="1100" dirty="0" smtClean="0">
            <a:latin typeface="ＭＳ Ｐゴシック" panose="020B0600070205080204" pitchFamily="50" charset="-128"/>
            <a:ea typeface="ＭＳ Ｐゴシック" panose="020B060007020508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0.60563</cdr:x>
      <cdr:y>0.35897</cdr:y>
    </cdr:from>
    <cdr:to>
      <cdr:x>0.77616</cdr:x>
      <cdr:y>0.42418</cdr:y>
    </cdr:to>
    <cdr:sp macro="" textlink="">
      <cdr:nvSpPr>
        <cdr:cNvPr id="13" name="テキスト ボックス 12"/>
        <cdr:cNvSpPr txBox="1"/>
      </cdr:nvSpPr>
      <cdr:spPr>
        <a:xfrm xmlns:a="http://schemas.openxmlformats.org/drawingml/2006/main">
          <a:off x="3096344" y="1440159"/>
          <a:ext cx="871847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kumimoji="1"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11.3</a:t>
          </a:r>
          <a:endParaRPr kumimoji="1" lang="ja-JP" altLang="en-US" sz="1100" dirty="0" smtClean="0">
            <a:latin typeface="ＭＳ Ｐゴシック" panose="020B0600070205080204" pitchFamily="50" charset="-128"/>
            <a:ea typeface="ＭＳ Ｐゴシック" panose="020B060007020508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0.80282</cdr:x>
      <cdr:y>0.0359</cdr:y>
    </cdr:from>
    <cdr:to>
      <cdr:x>0.94961</cdr:x>
      <cdr:y>0.10111</cdr:y>
    </cdr:to>
    <cdr:sp macro="" textlink="">
      <cdr:nvSpPr>
        <cdr:cNvPr id="14" name="テキスト ボックス 13"/>
        <cdr:cNvSpPr txBox="1"/>
      </cdr:nvSpPr>
      <cdr:spPr>
        <a:xfrm xmlns:a="http://schemas.openxmlformats.org/drawingml/2006/main">
          <a:off x="4104456" y="144015"/>
          <a:ext cx="750474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kumimoji="1"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19.5</a:t>
          </a:r>
          <a:endParaRPr kumimoji="1" lang="en-US" altLang="ja-JP" sz="1100" dirty="0" smtClean="0">
            <a:latin typeface="ＭＳ Ｐゴシック" panose="020B0600070205080204" pitchFamily="50" charset="-128"/>
            <a:ea typeface="ＭＳ Ｐゴシック" panose="020B060007020508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0.69432</cdr:x>
      <cdr:y>0.21538</cdr:y>
    </cdr:from>
    <cdr:to>
      <cdr:x>0.85412</cdr:x>
      <cdr:y>0.28059</cdr:y>
    </cdr:to>
    <cdr:sp macro="" textlink="">
      <cdr:nvSpPr>
        <cdr:cNvPr id="15" name="テキスト ボックス 14"/>
        <cdr:cNvSpPr txBox="1"/>
      </cdr:nvSpPr>
      <cdr:spPr>
        <a:xfrm xmlns:a="http://schemas.openxmlformats.org/drawingml/2006/main">
          <a:off x="3549761" y="864095"/>
          <a:ext cx="816989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kumimoji="1"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rPr>
            <a:t>15.4</a:t>
          </a:r>
          <a:endParaRPr kumimoji="1" lang="ja-JP" altLang="en-US" sz="1100" dirty="0" smtClean="0">
            <a:latin typeface="ＭＳ Ｐゴシック" panose="020B0600070205080204" pitchFamily="50" charset="-128"/>
            <a:ea typeface="ＭＳ Ｐゴシック" panose="020B060007020508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R:\【省内共有】職員共有ファイル限定（担当者・所属を記載のこと）\経済産業省ロゴマーク（安齋＠広報室）20150831削除\jpgファイル\2和文wabun_logo_jpg\(1)本省honsyo_logo_jpg\wabun_a_logo_color_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180000"/>
            <a:ext cx="1960563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4084604" y="5477715"/>
            <a:ext cx="14430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8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出典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8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資源エネルギー庁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作成</a:t>
            </a:r>
          </a:p>
        </p:txBody>
      </p:sp>
      <p:graphicFrame>
        <p:nvGraphicFramePr>
          <p:cNvPr id="7" name="グラフ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26137"/>
              </p:ext>
            </p:extLst>
          </p:nvPr>
        </p:nvGraphicFramePr>
        <p:xfrm>
          <a:off x="1064568" y="1628801"/>
          <a:ext cx="5112568" cy="4011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89582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</TotalTime>
  <Words>25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西野</cp:lastModifiedBy>
  <cp:revision>2</cp:revision>
  <cp:lastPrinted>2015-08-21T06:55:03Z</cp:lastPrinted>
  <dcterms:created xsi:type="dcterms:W3CDTF">2017-03-08T09:36:38Z</dcterms:created>
  <dcterms:modified xsi:type="dcterms:W3CDTF">2017-04-12T05:31:40Z</dcterms:modified>
</cp:coreProperties>
</file>