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710"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B7FF"/>
    <a:srgbClr val="CC3300"/>
    <a:srgbClr val="FF85FF"/>
    <a:srgbClr val="0070C0"/>
    <a:srgbClr val="FF0000"/>
    <a:srgbClr val="92D050"/>
    <a:srgbClr val="FFBE3C"/>
    <a:srgbClr val="00B050"/>
    <a:srgbClr val="B19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6" autoAdjust="0"/>
    <p:restoredTop sz="99270" autoAdjust="0"/>
  </p:normalViewPr>
  <p:slideViewPr>
    <p:cSldViewPr>
      <p:cViewPr varScale="1">
        <p:scale>
          <a:sx n="80" d="100"/>
          <a:sy n="80" d="100"/>
        </p:scale>
        <p:origin x="684" y="84"/>
      </p:cViewPr>
      <p:guideLst>
        <p:guide orient="horz" pos="414"/>
        <p:guide pos="12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74" y="85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3693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41"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2017/6/29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2017/6/29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3" y="188641"/>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4"/>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6" y="3104968"/>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8"/>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6"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00024" y="800712"/>
            <a:ext cx="9469499" cy="202629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atin typeface="Arial" charset="0"/>
                <a:ea typeface="ＭＳ Ｐゴシック" charset="-128"/>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atin typeface="Arial" charset="0"/>
                <a:ea typeface="ＭＳ Ｐゴシック" charset="-128"/>
              </a:defRPr>
            </a:lvl1pPr>
          </a:lstStyle>
          <a:p>
            <a:pPr>
              <a:defRPr/>
            </a:pPr>
            <a:endParaRPr lang="en-US" altLang="ja-JP">
              <a:solidFill>
                <a:prstClr val="black">
                  <a:tint val="75000"/>
                </a:prstClr>
              </a:solidFill>
            </a:endParaRPr>
          </a:p>
        </p:txBody>
      </p:sp>
      <p:sp>
        <p:nvSpPr>
          <p:cNvPr id="6" name="スライド番号プレースホルダ 10"/>
          <p:cNvSpPr>
            <a:spLocks noGrp="1"/>
          </p:cNvSpPr>
          <p:nvPr>
            <p:ph type="sldNum" sz="quarter" idx="12"/>
          </p:nvPr>
        </p:nvSpPr>
        <p:spPr/>
        <p:txBody>
          <a:bodyPr/>
          <a:lstStyle>
            <a:lvl1pPr algn="r">
              <a:defRPr sz="1500" baseline="0">
                <a:solidFill>
                  <a:prstClr val="black">
                    <a:tint val="75000"/>
                  </a:prstClr>
                </a:solidFill>
                <a:latin typeface="HG丸ｺﾞｼｯｸM-PRO" pitchFamily="50" charset="-128"/>
                <a:ea typeface="HG丸ｺﾞｼｯｸM-PRO" pitchFamily="50" charset="-128"/>
              </a:defRPr>
            </a:lvl1pPr>
          </a:lstStyle>
          <a:p>
            <a:pPr>
              <a:defRPr/>
            </a:pPr>
            <a:fld id="{866B40A9-25BD-42A4-AA3F-6E9723A62F10}" type="slidenum">
              <a:rPr lang="ja-JP" altLang="en-US"/>
              <a:pPr>
                <a:defRPr/>
              </a:pPr>
              <a:t>‹#›</a:t>
            </a:fld>
            <a:endParaRPr lang="ja-JP" altLang="en-US" dirty="0"/>
          </a:p>
        </p:txBody>
      </p:sp>
    </p:spTree>
    <p:extLst>
      <p:ext uri="{BB962C8B-B14F-4D97-AF65-F5344CB8AC3E}">
        <p14:creationId xmlns:p14="http://schemas.microsoft.com/office/powerpoint/2010/main" val="9070011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7" y="274639"/>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12"/>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4"/>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2017/6/29</a:t>
            </a:fld>
            <a:endParaRPr lang="ja-JP" altLang="en-US" dirty="0"/>
          </a:p>
        </p:txBody>
      </p:sp>
      <p:sp>
        <p:nvSpPr>
          <p:cNvPr id="5" name="フッター プレースホルダー 4"/>
          <p:cNvSpPr>
            <a:spLocks noGrp="1"/>
          </p:cNvSpPr>
          <p:nvPr>
            <p:ph type="ftr" sz="quarter" idx="3"/>
          </p:nvPr>
        </p:nvSpPr>
        <p:spPr>
          <a:xfrm>
            <a:off x="3392827" y="652534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9"/>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 id="2147483686" r:id="rId4"/>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7244027" y="2316618"/>
            <a:ext cx="2507421" cy="1904264"/>
          </a:xfrm>
          <a:prstGeom prst="rect">
            <a:avLst/>
          </a:prstGeom>
          <a:solidFill>
            <a:srgbClr val="EBF1DE">
              <a:alpha val="50196"/>
            </a:srgbClr>
          </a:solidFill>
          <a:ln w="28575">
            <a:prstDash val="sysDot"/>
          </a:ln>
        </p:spPr>
        <p:style>
          <a:lnRef idx="2">
            <a:schemeClr val="accent3"/>
          </a:lnRef>
          <a:fillRef idx="1">
            <a:schemeClr val="lt1"/>
          </a:fillRef>
          <a:effectRef idx="0">
            <a:schemeClr val="accent3"/>
          </a:effectRef>
          <a:fontRef idx="minor">
            <a:schemeClr val="dk1"/>
          </a:fontRef>
        </p:style>
        <p:txBody>
          <a:bodyPr lIns="68415" tIns="34208" rIns="68415" bIns="34208" rtlCol="0" anchor="ctr"/>
          <a:lstStyle/>
          <a:p>
            <a:pPr algn="ctr"/>
            <a:endParaRPr lang="ja-JP" altLang="en-US" sz="1500">
              <a:latin typeface="+mj-ea"/>
              <a:ea typeface="+mj-ea"/>
            </a:endParaRPr>
          </a:p>
        </p:txBody>
      </p:sp>
      <p:sp>
        <p:nvSpPr>
          <p:cNvPr id="9" name="正方形/長方形 8"/>
          <p:cNvSpPr/>
          <p:nvPr/>
        </p:nvSpPr>
        <p:spPr>
          <a:xfrm>
            <a:off x="4458004" y="2316617"/>
            <a:ext cx="2617631" cy="1132155"/>
          </a:xfrm>
          <a:prstGeom prst="rect">
            <a:avLst/>
          </a:prstGeom>
          <a:solidFill>
            <a:srgbClr val="FDEADA">
              <a:alpha val="50196"/>
            </a:srgbClr>
          </a:solidFill>
          <a:ln w="28575">
            <a:prstDash val="sysDot"/>
          </a:ln>
        </p:spPr>
        <p:style>
          <a:lnRef idx="2">
            <a:schemeClr val="accent6"/>
          </a:lnRef>
          <a:fillRef idx="1">
            <a:schemeClr val="lt1"/>
          </a:fillRef>
          <a:effectRef idx="0">
            <a:schemeClr val="accent6"/>
          </a:effectRef>
          <a:fontRef idx="minor">
            <a:schemeClr val="dk1"/>
          </a:fontRef>
        </p:style>
        <p:txBody>
          <a:bodyPr lIns="68415" tIns="34208" rIns="68415" bIns="34208" rtlCol="0" anchor="ctr"/>
          <a:lstStyle/>
          <a:p>
            <a:pPr algn="ctr"/>
            <a:endParaRPr lang="ja-JP" altLang="en-US" sz="1500">
              <a:latin typeface="+mj-ea"/>
              <a:ea typeface="+mj-ea"/>
            </a:endParaRPr>
          </a:p>
        </p:txBody>
      </p:sp>
      <p:sp>
        <p:nvSpPr>
          <p:cNvPr id="16" name="テキスト ボックス 15"/>
          <p:cNvSpPr txBox="1"/>
          <p:nvPr/>
        </p:nvSpPr>
        <p:spPr>
          <a:xfrm>
            <a:off x="167527" y="2626419"/>
            <a:ext cx="599831" cy="253750"/>
          </a:xfrm>
          <a:prstGeom prst="rect">
            <a:avLst/>
          </a:prstGeom>
          <a:noFill/>
        </p:spPr>
        <p:txBody>
          <a:bodyPr wrap="none" lIns="68415" tIns="34208" rIns="68415" bIns="34208" rtlCol="0">
            <a:spAutoFit/>
          </a:bodyPr>
          <a:lstStyle/>
          <a:p>
            <a:r>
              <a:rPr lang="en-US" altLang="ja-JP" sz="1200" b="1" dirty="0">
                <a:solidFill>
                  <a:schemeClr val="accent1"/>
                </a:solidFill>
                <a:latin typeface="+mj-ea"/>
                <a:ea typeface="+mj-ea"/>
                <a:cs typeface="Meiryo UI" panose="020B0604030504040204" pitchFamily="50" charset="-128"/>
              </a:rPr>
              <a:t>2020</a:t>
            </a:r>
            <a:r>
              <a:rPr lang="ja-JP" altLang="en-US" sz="1200" b="1" dirty="0">
                <a:solidFill>
                  <a:schemeClr val="accent1"/>
                </a:solidFill>
                <a:latin typeface="+mj-ea"/>
                <a:ea typeface="+mj-ea"/>
                <a:cs typeface="Meiryo UI" panose="020B0604030504040204" pitchFamily="50" charset="-128"/>
              </a:rPr>
              <a:t>年</a:t>
            </a:r>
          </a:p>
        </p:txBody>
      </p:sp>
      <p:sp>
        <p:nvSpPr>
          <p:cNvPr id="17" name="テキスト ボックス 16"/>
          <p:cNvSpPr txBox="1"/>
          <p:nvPr/>
        </p:nvSpPr>
        <p:spPr>
          <a:xfrm>
            <a:off x="167527" y="3738251"/>
            <a:ext cx="599831" cy="253750"/>
          </a:xfrm>
          <a:prstGeom prst="rect">
            <a:avLst/>
          </a:prstGeom>
          <a:noFill/>
        </p:spPr>
        <p:txBody>
          <a:bodyPr wrap="none" lIns="68415" tIns="34208" rIns="68415" bIns="34208" rtlCol="0">
            <a:spAutoFit/>
          </a:bodyPr>
          <a:lstStyle/>
          <a:p>
            <a:r>
              <a:rPr lang="en-US" altLang="ja-JP" sz="1200" b="1" dirty="0">
                <a:solidFill>
                  <a:schemeClr val="accent1"/>
                </a:solidFill>
                <a:latin typeface="+mj-ea"/>
                <a:ea typeface="+mj-ea"/>
                <a:cs typeface="Meiryo UI" panose="020B0604030504040204" pitchFamily="50" charset="-128"/>
              </a:rPr>
              <a:t>2030</a:t>
            </a:r>
            <a:r>
              <a:rPr lang="ja-JP" altLang="en-US" sz="1200" b="1" dirty="0">
                <a:solidFill>
                  <a:schemeClr val="accent1"/>
                </a:solidFill>
                <a:latin typeface="+mj-ea"/>
                <a:ea typeface="+mj-ea"/>
                <a:cs typeface="Meiryo UI" panose="020B0604030504040204" pitchFamily="50" charset="-128"/>
              </a:rPr>
              <a:t>年</a:t>
            </a:r>
          </a:p>
        </p:txBody>
      </p:sp>
      <p:sp>
        <p:nvSpPr>
          <p:cNvPr id="19" name="テキスト ボックス 18"/>
          <p:cNvSpPr txBox="1"/>
          <p:nvPr/>
        </p:nvSpPr>
        <p:spPr>
          <a:xfrm>
            <a:off x="167527" y="4162811"/>
            <a:ext cx="599831" cy="253750"/>
          </a:xfrm>
          <a:prstGeom prst="rect">
            <a:avLst/>
          </a:prstGeom>
          <a:noFill/>
        </p:spPr>
        <p:txBody>
          <a:bodyPr wrap="none" lIns="68415" tIns="34208" rIns="68415" bIns="34208" rtlCol="0">
            <a:spAutoFit/>
          </a:bodyPr>
          <a:lstStyle/>
          <a:p>
            <a:r>
              <a:rPr lang="en-US" altLang="ja-JP" sz="1200" b="1" dirty="0">
                <a:solidFill>
                  <a:schemeClr val="accent1"/>
                </a:solidFill>
                <a:latin typeface="+mj-ea"/>
                <a:ea typeface="+mj-ea"/>
                <a:cs typeface="Meiryo UI" panose="020B0604030504040204" pitchFamily="50" charset="-128"/>
              </a:rPr>
              <a:t>2040</a:t>
            </a:r>
            <a:r>
              <a:rPr lang="ja-JP" altLang="en-US" sz="1200" b="1" dirty="0">
                <a:solidFill>
                  <a:schemeClr val="accent1"/>
                </a:solidFill>
                <a:latin typeface="+mj-ea"/>
                <a:ea typeface="+mj-ea"/>
                <a:cs typeface="Meiryo UI" panose="020B0604030504040204" pitchFamily="50" charset="-128"/>
              </a:rPr>
              <a:t>年</a:t>
            </a:r>
          </a:p>
        </p:txBody>
      </p:sp>
      <p:sp>
        <p:nvSpPr>
          <p:cNvPr id="3" name="テキスト ボックス 2"/>
          <p:cNvSpPr txBox="1"/>
          <p:nvPr/>
        </p:nvSpPr>
        <p:spPr>
          <a:xfrm>
            <a:off x="1244916" y="1649168"/>
            <a:ext cx="2934485" cy="669248"/>
          </a:xfrm>
          <a:prstGeom prst="rect">
            <a:avLst/>
          </a:prstGeom>
          <a:noFill/>
        </p:spPr>
        <p:txBody>
          <a:bodyPr wrap="square" lIns="68415" tIns="34208" rIns="68415" bIns="34208" rtlCol="0">
            <a:spAutoFit/>
          </a:bodyPr>
          <a:lstStyle/>
          <a:p>
            <a:pPr algn="ctr"/>
            <a:r>
              <a:rPr lang="ja-JP" altLang="en-US" sz="1300" b="1" u="sng" dirty="0">
                <a:solidFill>
                  <a:schemeClr val="accent2"/>
                </a:solidFill>
                <a:latin typeface="+mj-ea"/>
                <a:ea typeface="+mj-ea"/>
                <a:cs typeface="Meiryo UI" panose="020B0604030504040204" pitchFamily="50" charset="-128"/>
              </a:rPr>
              <a:t>フェーズ１</a:t>
            </a:r>
            <a:endParaRPr lang="en-US" altLang="ja-JP" sz="1300" b="1" u="sng" dirty="0">
              <a:solidFill>
                <a:schemeClr val="accent2"/>
              </a:solidFill>
              <a:latin typeface="+mj-ea"/>
              <a:ea typeface="+mj-ea"/>
              <a:cs typeface="Meiryo UI" panose="020B0604030504040204" pitchFamily="50" charset="-128"/>
            </a:endParaRPr>
          </a:p>
          <a:p>
            <a:pPr algn="ctr"/>
            <a:r>
              <a:rPr lang="ja-JP" altLang="en-US" sz="1300" b="1" dirty="0">
                <a:solidFill>
                  <a:schemeClr val="accent2"/>
                </a:solidFill>
                <a:latin typeface="+mj-ea"/>
                <a:ea typeface="+mj-ea"/>
                <a:cs typeface="Meiryo UI" panose="020B0604030504040204" pitchFamily="50" charset="-128"/>
              </a:rPr>
              <a:t>水素利用の飛躍的拡大</a:t>
            </a:r>
            <a:endParaRPr lang="en-US" altLang="ja-JP" sz="1300" b="1" dirty="0">
              <a:solidFill>
                <a:schemeClr val="accent2"/>
              </a:solidFill>
              <a:latin typeface="+mj-ea"/>
              <a:ea typeface="+mj-ea"/>
              <a:cs typeface="Meiryo UI" panose="020B0604030504040204" pitchFamily="50" charset="-128"/>
            </a:endParaRPr>
          </a:p>
          <a:p>
            <a:pPr algn="ctr"/>
            <a:r>
              <a:rPr lang="ja-JP" altLang="en-US" sz="1300" b="1" dirty="0">
                <a:solidFill>
                  <a:schemeClr val="accent2"/>
                </a:solidFill>
                <a:latin typeface="+mj-ea"/>
                <a:ea typeface="+mj-ea"/>
                <a:cs typeface="Meiryo UI" panose="020B0604030504040204" pitchFamily="50" charset="-128"/>
              </a:rPr>
              <a:t>（燃料電池の社会への本格的実装）</a:t>
            </a:r>
          </a:p>
        </p:txBody>
      </p:sp>
      <p:cxnSp>
        <p:nvCxnSpPr>
          <p:cNvPr id="31" name="直線矢印コネクタ 30"/>
          <p:cNvCxnSpPr/>
          <p:nvPr/>
        </p:nvCxnSpPr>
        <p:spPr>
          <a:xfrm flipH="1">
            <a:off x="1170496" y="2144421"/>
            <a:ext cx="1" cy="2436501"/>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1017074" y="2745517"/>
            <a:ext cx="334323"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1017074" y="3860842"/>
            <a:ext cx="334323"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017074" y="4272316"/>
            <a:ext cx="334323"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6" name="ホームベース 35"/>
          <p:cNvSpPr/>
          <p:nvPr/>
        </p:nvSpPr>
        <p:spPr>
          <a:xfrm rot="5400000">
            <a:off x="1682095" y="2083618"/>
            <a:ext cx="2264305" cy="2730306"/>
          </a:xfrm>
          <a:prstGeom prst="homePlate">
            <a:avLst>
              <a:gd name="adj" fmla="val 6686"/>
            </a:avLst>
          </a:prstGeom>
          <a:solidFill>
            <a:schemeClr val="accent2">
              <a:lumMod val="20000"/>
              <a:lumOff val="8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26935" tIns="26935" rIns="0" bIns="26935" rtlCol="0" anchor="t"/>
          <a:lstStyle/>
          <a:p>
            <a:r>
              <a:rPr lang="en-US" altLang="ja-JP" sz="700" spc="-22" dirty="0">
                <a:solidFill>
                  <a:schemeClr val="tx1"/>
                </a:solidFill>
                <a:latin typeface="+mj-ea"/>
                <a:ea typeface="+mj-ea"/>
                <a:cs typeface="Meiryo UI" panose="020B0604030504040204" pitchFamily="50" charset="-128"/>
              </a:rPr>
              <a:t>09</a:t>
            </a:r>
            <a:r>
              <a:rPr lang="ja-JP" altLang="en-US" sz="700" spc="-22" dirty="0">
                <a:solidFill>
                  <a:schemeClr val="tx1"/>
                </a:solidFill>
                <a:latin typeface="+mj-ea"/>
                <a:ea typeface="+mj-ea"/>
                <a:cs typeface="Meiryo UI" panose="020B0604030504040204" pitchFamily="50" charset="-128"/>
              </a:rPr>
              <a:t>年 家庭用燃料電池／</a:t>
            </a:r>
            <a:r>
              <a:rPr lang="en-US" altLang="ja-JP" sz="700" spc="-22" dirty="0">
                <a:solidFill>
                  <a:schemeClr val="tx1"/>
                </a:solidFill>
                <a:latin typeface="+mj-ea"/>
                <a:ea typeface="+mj-ea"/>
                <a:cs typeface="Meiryo UI" panose="020B0604030504040204" pitchFamily="50" charset="-128"/>
              </a:rPr>
              <a:t>14</a:t>
            </a:r>
            <a:r>
              <a:rPr lang="ja-JP" altLang="en-US" sz="700" spc="-22" dirty="0">
                <a:solidFill>
                  <a:schemeClr val="tx1"/>
                </a:solidFill>
                <a:latin typeface="+mj-ea"/>
                <a:ea typeface="+mj-ea"/>
                <a:cs typeface="Meiryo UI" panose="020B0604030504040204" pitchFamily="50" charset="-128"/>
              </a:rPr>
              <a:t>年 </a:t>
            </a:r>
            <a:r>
              <a:rPr lang="en-US" altLang="ja-JP" sz="700" spc="-22" dirty="0">
                <a:solidFill>
                  <a:schemeClr val="tx1"/>
                </a:solidFill>
                <a:latin typeface="+mj-ea"/>
                <a:ea typeface="+mj-ea"/>
                <a:cs typeface="Meiryo UI" panose="020B0604030504040204" pitchFamily="50" charset="-128"/>
              </a:rPr>
              <a:t>FCV</a:t>
            </a:r>
            <a:r>
              <a:rPr lang="ja-JP" altLang="en-US" sz="700" spc="-22" dirty="0">
                <a:solidFill>
                  <a:schemeClr val="tx1"/>
                </a:solidFill>
                <a:latin typeface="+mj-ea"/>
                <a:ea typeface="+mj-ea"/>
                <a:cs typeface="Meiryo UI" panose="020B0604030504040204" pitchFamily="50" charset="-128"/>
              </a:rPr>
              <a:t>市場投入</a:t>
            </a:r>
            <a:endParaRPr lang="en-US" altLang="ja-JP" sz="800" spc="-22" dirty="0">
              <a:solidFill>
                <a:schemeClr val="tx1"/>
              </a:solidFill>
              <a:latin typeface="+mj-ea"/>
              <a:ea typeface="+mj-ea"/>
              <a:cs typeface="Meiryo UI" panose="020B0604030504040204" pitchFamily="50" charset="-128"/>
            </a:endParaRPr>
          </a:p>
          <a:p>
            <a:endParaRPr lang="en-US" altLang="ja-JP" sz="200" u="sng" dirty="0">
              <a:solidFill>
                <a:schemeClr val="tx1"/>
              </a:solidFill>
              <a:latin typeface="+mj-ea"/>
              <a:ea typeface="+mj-ea"/>
              <a:cs typeface="Meiryo UI" panose="020B0604030504040204" pitchFamily="50" charset="-128"/>
            </a:endParaRPr>
          </a:p>
          <a:p>
            <a:pPr>
              <a:spcAft>
                <a:spcPts val="449"/>
              </a:spcAft>
            </a:pPr>
            <a:r>
              <a:rPr lang="en-US" altLang="ja-JP" sz="800" dirty="0">
                <a:solidFill>
                  <a:schemeClr val="tx1"/>
                </a:solidFill>
                <a:latin typeface="+mj-ea"/>
                <a:ea typeface="+mj-ea"/>
                <a:cs typeface="Meiryo UI" panose="020B0604030504040204" pitchFamily="50" charset="-128"/>
              </a:rPr>
              <a:t>2017</a:t>
            </a:r>
            <a:r>
              <a:rPr lang="ja-JP" altLang="en-US" sz="800" dirty="0">
                <a:solidFill>
                  <a:schemeClr val="tx1"/>
                </a:solidFill>
                <a:latin typeface="+mj-ea"/>
                <a:ea typeface="+mj-ea"/>
                <a:cs typeface="Meiryo UI" panose="020B0604030504040204" pitchFamily="50" charset="-128"/>
              </a:rPr>
              <a:t>年 業務・産業用燃料電池：市場投入</a:t>
            </a:r>
            <a:endParaRPr lang="en-US" altLang="ja-JP" sz="800" dirty="0">
              <a:solidFill>
                <a:schemeClr val="tx1"/>
              </a:solidFill>
              <a:latin typeface="+mj-ea"/>
              <a:ea typeface="+mj-ea"/>
              <a:cs typeface="Meiryo UI" panose="020B0604030504040204" pitchFamily="50" charset="-128"/>
            </a:endParaRPr>
          </a:p>
          <a:p>
            <a:r>
              <a:rPr lang="en-US" altLang="ja-JP" sz="800" b="1" u="sng" dirty="0">
                <a:solidFill>
                  <a:schemeClr val="tx1"/>
                </a:solidFill>
                <a:latin typeface="+mj-ea"/>
                <a:ea typeface="+mj-ea"/>
                <a:cs typeface="Meiryo UI" panose="020B0604030504040204" pitchFamily="50" charset="-128"/>
              </a:rPr>
              <a:t>2020</a:t>
            </a:r>
            <a:r>
              <a:rPr lang="ja-JP" altLang="en-US" sz="800" b="1" u="sng" dirty="0">
                <a:solidFill>
                  <a:schemeClr val="tx1"/>
                </a:solidFill>
                <a:latin typeface="+mj-ea"/>
                <a:ea typeface="+mj-ea"/>
                <a:cs typeface="Meiryo UI" panose="020B0604030504040204" pitchFamily="50" charset="-128"/>
              </a:rPr>
              <a:t>年頃</a:t>
            </a:r>
            <a:endParaRPr lang="en-US" altLang="ja-JP" sz="800" b="1" u="sng"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・ｴﾈﾌｧｰﾑ自立化（</a:t>
            </a:r>
            <a:r>
              <a:rPr lang="en-US" altLang="ja-JP" sz="800" dirty="0">
                <a:solidFill>
                  <a:schemeClr val="tx1"/>
                </a:solidFill>
                <a:latin typeface="+mj-ea"/>
                <a:ea typeface="+mj-ea"/>
                <a:cs typeface="Meiryo UI" panose="020B0604030504040204" pitchFamily="50" charset="-128"/>
              </a:rPr>
              <a:t>PEFC80</a:t>
            </a:r>
            <a:r>
              <a:rPr lang="ja-JP" altLang="en-US" sz="800" dirty="0">
                <a:solidFill>
                  <a:schemeClr val="tx1"/>
                </a:solidFill>
                <a:latin typeface="+mj-ea"/>
                <a:ea typeface="+mj-ea"/>
                <a:cs typeface="Meiryo UI" panose="020B0604030504040204" pitchFamily="50" charset="-128"/>
              </a:rPr>
              <a:t>万円／</a:t>
            </a:r>
            <a:r>
              <a:rPr lang="en-US" altLang="ja-JP" sz="800" dirty="0">
                <a:solidFill>
                  <a:schemeClr val="tx1"/>
                </a:solidFill>
                <a:latin typeface="+mj-ea"/>
                <a:ea typeface="+mj-ea"/>
                <a:cs typeface="Meiryo UI" panose="020B0604030504040204" pitchFamily="50" charset="-128"/>
              </a:rPr>
              <a:t>SOFC100</a:t>
            </a:r>
            <a:r>
              <a:rPr lang="ja-JP" altLang="en-US" sz="800" dirty="0">
                <a:solidFill>
                  <a:schemeClr val="tx1"/>
                </a:solidFill>
                <a:latin typeface="+mj-ea"/>
                <a:ea typeface="+mj-ea"/>
                <a:cs typeface="Meiryo UI" panose="020B0604030504040204" pitchFamily="50" charset="-128"/>
              </a:rPr>
              <a:t>万円）</a:t>
            </a:r>
            <a:endParaRPr lang="en-US" altLang="ja-JP" sz="800"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・ﾊｲﾌﾞﾘｯﾄﾞ車の燃料代と同等以下の水素価格の実現</a:t>
            </a:r>
            <a:endParaRPr lang="en-US" altLang="ja-JP" sz="800"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a:t>
            </a:r>
            <a:r>
              <a:rPr lang="en-US" altLang="ja-JP" sz="800" dirty="0">
                <a:solidFill>
                  <a:schemeClr val="tx1"/>
                </a:solidFill>
                <a:latin typeface="+mj-ea"/>
                <a:ea typeface="+mj-ea"/>
                <a:cs typeface="Meiryo UI" panose="020B0604030504040204" pitchFamily="50" charset="-128"/>
              </a:rPr>
              <a:t>FCV4</a:t>
            </a:r>
            <a:r>
              <a:rPr lang="ja-JP" altLang="en-US" sz="800" dirty="0">
                <a:solidFill>
                  <a:schemeClr val="tx1"/>
                </a:solidFill>
                <a:latin typeface="+mj-ea"/>
                <a:ea typeface="+mj-ea"/>
                <a:cs typeface="Meiryo UI" panose="020B0604030504040204" pitchFamily="50" charset="-128"/>
              </a:rPr>
              <a:t>万台程度：水素ｽﾃｰｼｮﾝ</a:t>
            </a:r>
            <a:r>
              <a:rPr lang="en-US" altLang="ja-JP" sz="800" dirty="0">
                <a:solidFill>
                  <a:schemeClr val="tx1"/>
                </a:solidFill>
                <a:latin typeface="+mj-ea"/>
                <a:ea typeface="+mj-ea"/>
                <a:cs typeface="Meiryo UI" panose="020B0604030504040204" pitchFamily="50" charset="-128"/>
              </a:rPr>
              <a:t>160</a:t>
            </a:r>
            <a:r>
              <a:rPr lang="ja-JP" altLang="en-US" sz="800" dirty="0">
                <a:solidFill>
                  <a:schemeClr val="tx1"/>
                </a:solidFill>
                <a:latin typeface="+mj-ea"/>
                <a:ea typeface="+mj-ea"/>
                <a:cs typeface="Meiryo UI" panose="020B0604030504040204" pitchFamily="50" charset="-128"/>
              </a:rPr>
              <a:t>箇所程度</a:t>
            </a:r>
            <a:endParaRPr lang="en-US" altLang="ja-JP" sz="800" dirty="0">
              <a:solidFill>
                <a:schemeClr val="tx1"/>
              </a:solidFill>
              <a:latin typeface="+mj-ea"/>
              <a:ea typeface="+mj-ea"/>
              <a:cs typeface="Meiryo UI" panose="020B0604030504040204" pitchFamily="50" charset="-128"/>
            </a:endParaRPr>
          </a:p>
          <a:p>
            <a:endParaRPr lang="en-US" altLang="ja-JP" sz="200" u="sng" dirty="0">
              <a:solidFill>
                <a:schemeClr val="tx1"/>
              </a:solidFill>
              <a:latin typeface="+mj-ea"/>
              <a:ea typeface="+mj-ea"/>
              <a:cs typeface="Meiryo UI" panose="020B0604030504040204" pitchFamily="50" charset="-128"/>
            </a:endParaRPr>
          </a:p>
          <a:p>
            <a:r>
              <a:rPr lang="en-US" altLang="ja-JP" sz="800" b="1" u="sng" dirty="0">
                <a:solidFill>
                  <a:schemeClr val="tx1"/>
                </a:solidFill>
                <a:latin typeface="+mj-ea"/>
                <a:ea typeface="+mj-ea"/>
                <a:cs typeface="Meiryo UI" panose="020B0604030504040204" pitchFamily="50" charset="-128"/>
              </a:rPr>
              <a:t>2025</a:t>
            </a:r>
            <a:r>
              <a:rPr lang="ja-JP" altLang="en-US" sz="800" b="1" u="sng" dirty="0">
                <a:solidFill>
                  <a:schemeClr val="tx1"/>
                </a:solidFill>
                <a:latin typeface="+mj-ea"/>
                <a:ea typeface="+mj-ea"/>
                <a:cs typeface="Meiryo UI" panose="020B0604030504040204" pitchFamily="50" charset="-128"/>
              </a:rPr>
              <a:t>年頃</a:t>
            </a:r>
            <a:endParaRPr lang="en-US" altLang="ja-JP" sz="800" b="1" u="sng"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・ﾎﾞﾘｭｰﾑｿﾞｰﾝ向けの</a:t>
            </a:r>
            <a:r>
              <a:rPr lang="en-US" altLang="ja-JP" sz="800" dirty="0">
                <a:solidFill>
                  <a:schemeClr val="tx1"/>
                </a:solidFill>
                <a:latin typeface="+mj-ea"/>
                <a:ea typeface="+mj-ea"/>
                <a:cs typeface="Meiryo UI" panose="020B0604030504040204" pitchFamily="50" charset="-128"/>
              </a:rPr>
              <a:t>FCV</a:t>
            </a:r>
            <a:r>
              <a:rPr lang="ja-JP" altLang="en-US" sz="800" dirty="0">
                <a:solidFill>
                  <a:schemeClr val="tx1"/>
                </a:solidFill>
                <a:latin typeface="+mj-ea"/>
                <a:ea typeface="+mj-ea"/>
                <a:cs typeface="Meiryo UI" panose="020B0604030504040204" pitchFamily="50" charset="-128"/>
              </a:rPr>
              <a:t>の投入、及び同車格のハイブリッド車同等の価格競争力を有する車両価格の実現</a:t>
            </a:r>
            <a:endParaRPr lang="en-US" altLang="ja-JP" sz="800" dirty="0">
              <a:solidFill>
                <a:schemeClr val="tx1"/>
              </a:solidFill>
              <a:latin typeface="+mj-ea"/>
              <a:ea typeface="+mj-ea"/>
              <a:cs typeface="Meiryo UI" panose="020B0604030504040204" pitchFamily="50" charset="-128"/>
            </a:endParaRPr>
          </a:p>
          <a:p>
            <a:r>
              <a:rPr lang="ja-JP" altLang="en-US" sz="1000" dirty="0">
                <a:solidFill>
                  <a:schemeClr val="tx1"/>
                </a:solidFill>
                <a:latin typeface="+mj-ea"/>
                <a:ea typeface="+mj-ea"/>
                <a:cs typeface="Meiryo UI" panose="020B0604030504040204" pitchFamily="50" charset="-128"/>
              </a:rPr>
              <a:t>・</a:t>
            </a:r>
            <a:r>
              <a:rPr lang="en-US" altLang="ja-JP" sz="800" dirty="0">
                <a:solidFill>
                  <a:schemeClr val="tx1"/>
                </a:solidFill>
                <a:latin typeface="+mj-ea"/>
                <a:ea typeface="+mj-ea"/>
                <a:cs typeface="Meiryo UI" panose="020B0604030504040204" pitchFamily="50" charset="-128"/>
              </a:rPr>
              <a:t>FCV20</a:t>
            </a:r>
            <a:r>
              <a:rPr lang="ja-JP" altLang="en-US" sz="800" dirty="0">
                <a:solidFill>
                  <a:schemeClr val="tx1"/>
                </a:solidFill>
                <a:latin typeface="+mj-ea"/>
                <a:ea typeface="+mj-ea"/>
                <a:cs typeface="Meiryo UI" panose="020B0604030504040204" pitchFamily="50" charset="-128"/>
              </a:rPr>
              <a:t>万台程度：水素ｽﾃｰｼｮﾝ</a:t>
            </a:r>
            <a:r>
              <a:rPr lang="en-US" altLang="ja-JP" sz="800" dirty="0">
                <a:solidFill>
                  <a:schemeClr val="tx1"/>
                </a:solidFill>
                <a:latin typeface="+mj-ea"/>
                <a:ea typeface="+mj-ea"/>
                <a:cs typeface="Meiryo UI" panose="020B0604030504040204" pitchFamily="50" charset="-128"/>
              </a:rPr>
              <a:t>320</a:t>
            </a:r>
            <a:r>
              <a:rPr lang="ja-JP" altLang="en-US" sz="800" dirty="0">
                <a:solidFill>
                  <a:schemeClr val="tx1"/>
                </a:solidFill>
                <a:latin typeface="+mj-ea"/>
                <a:ea typeface="+mj-ea"/>
                <a:cs typeface="Meiryo UI" panose="020B0604030504040204" pitchFamily="50" charset="-128"/>
              </a:rPr>
              <a:t>箇所程度</a:t>
            </a:r>
            <a:endParaRPr lang="en-US" altLang="ja-JP" sz="800"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　</a:t>
            </a:r>
            <a:r>
              <a:rPr lang="en-US" altLang="ja-JP" sz="800" dirty="0">
                <a:solidFill>
                  <a:schemeClr val="tx1"/>
                </a:solidFill>
                <a:latin typeface="+mj-ea"/>
                <a:ea typeface="+mj-ea"/>
                <a:cs typeface="Meiryo UI" panose="020B0604030504040204" pitchFamily="50" charset="-128"/>
              </a:rPr>
              <a:t>2020</a:t>
            </a:r>
            <a:r>
              <a:rPr lang="ja-JP" altLang="en-US" sz="800" dirty="0">
                <a:solidFill>
                  <a:schemeClr val="tx1"/>
                </a:solidFill>
                <a:latin typeface="+mj-ea"/>
                <a:ea typeface="+mj-ea"/>
                <a:cs typeface="Meiryo UI" panose="020B0604030504040204" pitchFamily="50" charset="-128"/>
              </a:rPr>
              <a:t>年代後半に水素ｽﾃｰｼｮﾝ自立化</a:t>
            </a:r>
            <a:endParaRPr lang="en-US" altLang="ja-JP" sz="800" dirty="0">
              <a:solidFill>
                <a:schemeClr val="tx1"/>
              </a:solidFill>
              <a:latin typeface="+mj-ea"/>
              <a:ea typeface="+mj-ea"/>
              <a:cs typeface="Meiryo UI" panose="020B0604030504040204" pitchFamily="50" charset="-128"/>
            </a:endParaRPr>
          </a:p>
          <a:p>
            <a:endParaRPr lang="en-US" altLang="ja-JP" sz="800" b="1" u="sng" dirty="0">
              <a:solidFill>
                <a:schemeClr val="tx1"/>
              </a:solidFill>
              <a:latin typeface="+mj-ea"/>
              <a:ea typeface="+mj-ea"/>
              <a:cs typeface="Meiryo UI" panose="020B0604030504040204" pitchFamily="50" charset="-128"/>
            </a:endParaRPr>
          </a:p>
          <a:p>
            <a:r>
              <a:rPr lang="en-US" altLang="ja-JP" sz="800" b="1" u="sng" dirty="0">
                <a:solidFill>
                  <a:schemeClr val="tx1"/>
                </a:solidFill>
                <a:latin typeface="+mj-ea"/>
                <a:ea typeface="+mj-ea"/>
                <a:cs typeface="Meiryo UI" panose="020B0604030504040204" pitchFamily="50" charset="-128"/>
              </a:rPr>
              <a:t>2030</a:t>
            </a:r>
            <a:r>
              <a:rPr lang="ja-JP" altLang="en-US" sz="800" b="1" u="sng" dirty="0">
                <a:solidFill>
                  <a:schemeClr val="tx1"/>
                </a:solidFill>
                <a:latin typeface="+mj-ea"/>
                <a:ea typeface="+mj-ea"/>
                <a:cs typeface="Meiryo UI" panose="020B0604030504040204" pitchFamily="50" charset="-128"/>
              </a:rPr>
              <a:t>年頃</a:t>
            </a:r>
            <a:endParaRPr lang="en-US" altLang="ja-JP" sz="800" b="1" u="sng"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a:t>
            </a:r>
            <a:r>
              <a:rPr lang="en-US" altLang="ja-JP" sz="800" dirty="0">
                <a:solidFill>
                  <a:schemeClr val="tx1"/>
                </a:solidFill>
                <a:latin typeface="+mj-ea"/>
                <a:ea typeface="+mj-ea"/>
                <a:cs typeface="Meiryo UI" panose="020B0604030504040204" pitchFamily="50" charset="-128"/>
              </a:rPr>
              <a:t>FCV80</a:t>
            </a:r>
            <a:r>
              <a:rPr lang="ja-JP" altLang="en-US" sz="800" dirty="0">
                <a:solidFill>
                  <a:schemeClr val="tx1"/>
                </a:solidFill>
                <a:latin typeface="+mj-ea"/>
                <a:ea typeface="+mj-ea"/>
                <a:cs typeface="Meiryo UI" panose="020B0604030504040204" pitchFamily="50" charset="-128"/>
              </a:rPr>
              <a:t>万台程度</a:t>
            </a:r>
            <a:endParaRPr lang="en-US" altLang="ja-JP" sz="800" dirty="0">
              <a:solidFill>
                <a:schemeClr val="tx1"/>
              </a:solidFill>
              <a:latin typeface="+mj-ea"/>
              <a:ea typeface="+mj-ea"/>
              <a:cs typeface="Meiryo UI" panose="020B0604030504040204" pitchFamily="50" charset="-128"/>
            </a:endParaRPr>
          </a:p>
        </p:txBody>
      </p:sp>
      <p:sp>
        <p:nvSpPr>
          <p:cNvPr id="37" name="ホームベース 36"/>
          <p:cNvSpPr/>
          <p:nvPr/>
        </p:nvSpPr>
        <p:spPr>
          <a:xfrm rot="5400000">
            <a:off x="5203416" y="2703359"/>
            <a:ext cx="1132151" cy="2622976"/>
          </a:xfrm>
          <a:prstGeom prst="homePlate">
            <a:avLst>
              <a:gd name="adj" fmla="val 12341"/>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26935" tIns="26935" rIns="26935" bIns="26935" rtlCol="0" anchor="t"/>
          <a:lstStyle/>
          <a:p>
            <a:r>
              <a:rPr lang="en-US" altLang="ja-JP" sz="800" u="sng" dirty="0">
                <a:solidFill>
                  <a:schemeClr val="tx1"/>
                </a:solidFill>
                <a:latin typeface="+mj-ea"/>
                <a:ea typeface="+mj-ea"/>
                <a:cs typeface="Meiryo UI" panose="020B0604030504040204" pitchFamily="50" charset="-128"/>
              </a:rPr>
              <a:t>2020</a:t>
            </a:r>
            <a:r>
              <a:rPr lang="ja-JP" altLang="en-US" sz="800" u="sng" dirty="0">
                <a:solidFill>
                  <a:schemeClr val="tx1"/>
                </a:solidFill>
                <a:latin typeface="+mj-ea"/>
                <a:ea typeface="+mj-ea"/>
                <a:cs typeface="Meiryo UI" panose="020B0604030504040204" pitchFamily="50" charset="-128"/>
              </a:rPr>
              <a:t>年代後半</a:t>
            </a:r>
            <a:endParaRPr lang="en-US" altLang="ja-JP" sz="800" u="sng"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・海外からの水素価格（プラント引渡価格）</a:t>
            </a:r>
            <a:r>
              <a:rPr lang="en-US" altLang="ja-JP" sz="800" dirty="0">
                <a:solidFill>
                  <a:schemeClr val="tx1"/>
                </a:solidFill>
                <a:latin typeface="+mj-ea"/>
                <a:ea typeface="+mj-ea"/>
                <a:cs typeface="Meiryo UI" panose="020B0604030504040204" pitchFamily="50" charset="-128"/>
              </a:rPr>
              <a:t>30</a:t>
            </a:r>
            <a:r>
              <a:rPr lang="ja-JP" altLang="en-US" sz="800" dirty="0">
                <a:solidFill>
                  <a:schemeClr val="tx1"/>
                </a:solidFill>
                <a:latin typeface="+mj-ea"/>
                <a:ea typeface="+mj-ea"/>
                <a:cs typeface="Meiryo UI" panose="020B0604030504040204" pitchFamily="50" charset="-128"/>
              </a:rPr>
              <a:t>円</a:t>
            </a:r>
            <a:r>
              <a:rPr lang="en-US" altLang="ja-JP" sz="800" dirty="0">
                <a:solidFill>
                  <a:schemeClr val="tx1"/>
                </a:solidFill>
                <a:latin typeface="+mj-ea"/>
                <a:ea typeface="+mj-ea"/>
                <a:cs typeface="Meiryo UI" panose="020B0604030504040204" pitchFamily="50" charset="-128"/>
              </a:rPr>
              <a:t>/Nm3</a:t>
            </a:r>
            <a:endParaRPr lang="en-US" altLang="ja-JP" sz="400" dirty="0">
              <a:solidFill>
                <a:schemeClr val="tx1"/>
              </a:solidFill>
              <a:latin typeface="+mj-ea"/>
              <a:ea typeface="+mj-ea"/>
              <a:cs typeface="Meiryo UI" panose="020B0604030504040204" pitchFamily="50" charset="-128"/>
            </a:endParaRPr>
          </a:p>
          <a:p>
            <a:endParaRPr lang="en-US" altLang="ja-JP" sz="400" dirty="0">
              <a:solidFill>
                <a:schemeClr val="tx1"/>
              </a:solidFill>
              <a:latin typeface="+mj-ea"/>
              <a:ea typeface="+mj-ea"/>
              <a:cs typeface="Meiryo UI" panose="020B0604030504040204" pitchFamily="50" charset="-128"/>
            </a:endParaRPr>
          </a:p>
          <a:p>
            <a:endParaRPr lang="en-US" altLang="ja-JP" sz="400" dirty="0">
              <a:solidFill>
                <a:schemeClr val="tx1"/>
              </a:solidFill>
              <a:latin typeface="+mj-ea"/>
              <a:ea typeface="+mj-ea"/>
              <a:cs typeface="Meiryo UI" panose="020B0604030504040204" pitchFamily="50" charset="-128"/>
            </a:endParaRPr>
          </a:p>
          <a:p>
            <a:r>
              <a:rPr lang="en-US" altLang="ja-JP" sz="800" u="sng" dirty="0">
                <a:solidFill>
                  <a:schemeClr val="tx1"/>
                </a:solidFill>
                <a:latin typeface="+mj-ea"/>
                <a:ea typeface="+mj-ea"/>
                <a:cs typeface="Meiryo UI" panose="020B0604030504040204" pitchFamily="50" charset="-128"/>
              </a:rPr>
              <a:t>2030</a:t>
            </a:r>
            <a:r>
              <a:rPr lang="ja-JP" altLang="en-US" sz="800" u="sng" dirty="0">
                <a:solidFill>
                  <a:schemeClr val="tx1"/>
                </a:solidFill>
                <a:latin typeface="+mj-ea"/>
                <a:ea typeface="+mj-ea"/>
                <a:cs typeface="Meiryo UI" panose="020B0604030504040204" pitchFamily="50" charset="-128"/>
              </a:rPr>
              <a:t>年頃</a:t>
            </a:r>
            <a:endParaRPr lang="en-US" altLang="ja-JP" sz="800" u="sng"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・海外での未利用エネ由来水素の製造、輸送・貯</a:t>
            </a:r>
            <a:endParaRPr lang="en-US" altLang="ja-JP" sz="800"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　蔵の本格化</a:t>
            </a:r>
            <a:endParaRPr lang="en-US" altLang="ja-JP" sz="800" dirty="0">
              <a:solidFill>
                <a:schemeClr val="tx1"/>
              </a:solidFill>
              <a:latin typeface="+mj-ea"/>
              <a:ea typeface="+mj-ea"/>
              <a:cs typeface="Meiryo UI" panose="020B0604030504040204" pitchFamily="50" charset="-128"/>
            </a:endParaRPr>
          </a:p>
          <a:p>
            <a:r>
              <a:rPr lang="ja-JP" altLang="en-US" sz="800" dirty="0">
                <a:solidFill>
                  <a:schemeClr val="tx1"/>
                </a:solidFill>
                <a:latin typeface="+mj-ea"/>
                <a:ea typeface="+mj-ea"/>
                <a:cs typeface="Meiryo UI" panose="020B0604030504040204" pitchFamily="50" charset="-128"/>
              </a:rPr>
              <a:t>・発電事業用水素発電：　本格導入</a:t>
            </a:r>
            <a:endParaRPr lang="en-US" altLang="ja-JP" sz="800" dirty="0">
              <a:solidFill>
                <a:schemeClr val="tx1"/>
              </a:solidFill>
              <a:latin typeface="+mj-ea"/>
              <a:ea typeface="+mj-ea"/>
              <a:cs typeface="Meiryo UI" panose="020B0604030504040204" pitchFamily="50" charset="-128"/>
            </a:endParaRPr>
          </a:p>
        </p:txBody>
      </p:sp>
      <p:sp>
        <p:nvSpPr>
          <p:cNvPr id="38" name="ホームベース 37"/>
          <p:cNvSpPr/>
          <p:nvPr/>
        </p:nvSpPr>
        <p:spPr>
          <a:xfrm rot="5400000">
            <a:off x="8250548" y="3080022"/>
            <a:ext cx="494379" cy="2507421"/>
          </a:xfrm>
          <a:prstGeom prst="homePlate">
            <a:avLst>
              <a:gd name="adj" fmla="val 20898"/>
            </a:avLst>
          </a:prstGeom>
          <a:solidFill>
            <a:schemeClr val="accent3">
              <a:lumMod val="20000"/>
              <a:lumOff val="8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26935" tIns="34208" rIns="26935" bIns="34208" rtlCol="0" anchor="t"/>
          <a:lstStyle/>
          <a:p>
            <a:r>
              <a:rPr lang="en-US" altLang="ja-JP" sz="800" u="sng" dirty="0">
                <a:solidFill>
                  <a:schemeClr val="tx1"/>
                </a:solidFill>
                <a:latin typeface="+mj-ea"/>
                <a:ea typeface="+mj-ea"/>
                <a:cs typeface="Meiryo UI" panose="020B0604030504040204" pitchFamily="50" charset="-128"/>
              </a:rPr>
              <a:t>2040</a:t>
            </a:r>
            <a:r>
              <a:rPr lang="ja-JP" altLang="en-US" sz="800" u="sng" dirty="0">
                <a:solidFill>
                  <a:schemeClr val="tx1"/>
                </a:solidFill>
                <a:latin typeface="+mj-ea"/>
                <a:ea typeface="+mj-ea"/>
                <a:cs typeface="Meiryo UI" panose="020B0604030504040204" pitchFamily="50" charset="-128"/>
              </a:rPr>
              <a:t>年頃</a:t>
            </a:r>
            <a:endParaRPr lang="en-US" altLang="ja-JP" sz="800" u="sng" dirty="0">
              <a:solidFill>
                <a:schemeClr val="tx1"/>
              </a:solidFill>
              <a:latin typeface="+mj-ea"/>
              <a:ea typeface="+mj-ea"/>
              <a:cs typeface="Meiryo UI" panose="020B0604030504040204" pitchFamily="50" charset="-128"/>
            </a:endParaRPr>
          </a:p>
          <a:p>
            <a:r>
              <a:rPr lang="en-US" altLang="ja-JP" sz="800" dirty="0">
                <a:solidFill>
                  <a:schemeClr val="tx1"/>
                </a:solidFill>
                <a:latin typeface="+mj-ea"/>
                <a:ea typeface="+mj-ea"/>
                <a:cs typeface="Meiryo UI" panose="020B0604030504040204" pitchFamily="50" charset="-128"/>
              </a:rPr>
              <a:t>CCS</a:t>
            </a:r>
            <a:r>
              <a:rPr lang="ja-JP" altLang="en-US" sz="800" dirty="0">
                <a:solidFill>
                  <a:schemeClr val="tx1"/>
                </a:solidFill>
                <a:latin typeface="+mj-ea"/>
                <a:ea typeface="+mj-ea"/>
                <a:cs typeface="Meiryo UI" panose="020B0604030504040204" pitchFamily="50" charset="-128"/>
              </a:rPr>
              <a:t>や国内外の再エネの活用との組み合わせによる</a:t>
            </a:r>
            <a:endParaRPr lang="en-US" altLang="ja-JP" sz="800" dirty="0">
              <a:solidFill>
                <a:schemeClr val="tx1"/>
              </a:solidFill>
              <a:latin typeface="+mj-ea"/>
              <a:ea typeface="+mj-ea"/>
              <a:cs typeface="Meiryo UI" panose="020B0604030504040204" pitchFamily="50" charset="-128"/>
            </a:endParaRPr>
          </a:p>
          <a:p>
            <a:r>
              <a:rPr lang="en-US" altLang="ja-JP" sz="800" dirty="0">
                <a:solidFill>
                  <a:schemeClr val="tx1"/>
                </a:solidFill>
                <a:latin typeface="+mj-ea"/>
                <a:ea typeface="+mj-ea"/>
                <a:cs typeface="Meiryo UI" panose="020B0604030504040204" pitchFamily="50" charset="-128"/>
              </a:rPr>
              <a:t>CO2</a:t>
            </a:r>
            <a:r>
              <a:rPr lang="ja-JP" altLang="en-US" sz="800" dirty="0">
                <a:solidFill>
                  <a:schemeClr val="tx1"/>
                </a:solidFill>
                <a:latin typeface="+mj-ea"/>
                <a:ea typeface="+mj-ea"/>
                <a:cs typeface="Meiryo UI" panose="020B0604030504040204" pitchFamily="50" charset="-128"/>
              </a:rPr>
              <a:t>フリー水素の製造、輸送・貯蔵の本格化</a:t>
            </a:r>
            <a:endParaRPr lang="en-US" altLang="ja-JP" sz="800" dirty="0">
              <a:solidFill>
                <a:schemeClr val="tx1"/>
              </a:solidFill>
              <a:latin typeface="+mj-ea"/>
              <a:ea typeface="+mj-ea"/>
              <a:cs typeface="Meiryo UI" panose="020B0604030504040204" pitchFamily="50" charset="-128"/>
            </a:endParaRPr>
          </a:p>
        </p:txBody>
      </p:sp>
      <p:sp>
        <p:nvSpPr>
          <p:cNvPr id="39" name="テキスト ボックス 38"/>
          <p:cNvSpPr txBox="1"/>
          <p:nvPr/>
        </p:nvSpPr>
        <p:spPr>
          <a:xfrm>
            <a:off x="4458004" y="1649168"/>
            <a:ext cx="2730303" cy="669248"/>
          </a:xfrm>
          <a:prstGeom prst="rect">
            <a:avLst/>
          </a:prstGeom>
          <a:noFill/>
        </p:spPr>
        <p:txBody>
          <a:bodyPr wrap="square" lIns="68415" tIns="34208" rIns="68415" bIns="34208" rtlCol="0">
            <a:spAutoFit/>
          </a:bodyPr>
          <a:lstStyle/>
          <a:p>
            <a:pPr algn="ctr"/>
            <a:r>
              <a:rPr lang="ja-JP" altLang="en-US" sz="1300" b="1" u="sng" dirty="0">
                <a:solidFill>
                  <a:schemeClr val="accent6"/>
                </a:solidFill>
                <a:latin typeface="+mj-ea"/>
                <a:ea typeface="+mj-ea"/>
                <a:cs typeface="Meiryo UI" panose="020B0604030504040204" pitchFamily="50" charset="-128"/>
              </a:rPr>
              <a:t>フェーズ２</a:t>
            </a:r>
          </a:p>
          <a:p>
            <a:pPr algn="ctr"/>
            <a:r>
              <a:rPr lang="ja-JP" altLang="en-US" sz="1300" b="1" dirty="0">
                <a:solidFill>
                  <a:schemeClr val="accent6"/>
                </a:solidFill>
                <a:latin typeface="+mj-ea"/>
                <a:ea typeface="+mj-ea"/>
                <a:cs typeface="Meiryo UI" panose="020B0604030504040204" pitchFamily="50" charset="-128"/>
              </a:rPr>
              <a:t>水素発電の本格導入／</a:t>
            </a:r>
            <a:endParaRPr lang="en-US" altLang="ja-JP" sz="1300" b="1" dirty="0">
              <a:solidFill>
                <a:schemeClr val="accent6"/>
              </a:solidFill>
              <a:latin typeface="+mj-ea"/>
              <a:ea typeface="+mj-ea"/>
              <a:cs typeface="Meiryo UI" panose="020B0604030504040204" pitchFamily="50" charset="-128"/>
            </a:endParaRPr>
          </a:p>
          <a:p>
            <a:pPr algn="ctr"/>
            <a:r>
              <a:rPr lang="ja-JP" altLang="en-US" sz="1300" b="1" dirty="0">
                <a:solidFill>
                  <a:schemeClr val="accent6"/>
                </a:solidFill>
                <a:latin typeface="+mj-ea"/>
                <a:ea typeface="+mj-ea"/>
                <a:cs typeface="Meiryo UI" panose="020B0604030504040204" pitchFamily="50" charset="-128"/>
              </a:rPr>
              <a:t>大規模な水素供給システムの確立</a:t>
            </a:r>
          </a:p>
        </p:txBody>
      </p:sp>
      <p:sp>
        <p:nvSpPr>
          <p:cNvPr id="40" name="テキスト ボックス 39"/>
          <p:cNvSpPr txBox="1"/>
          <p:nvPr/>
        </p:nvSpPr>
        <p:spPr>
          <a:xfrm>
            <a:off x="7132587" y="1649168"/>
            <a:ext cx="2617651" cy="669248"/>
          </a:xfrm>
          <a:prstGeom prst="rect">
            <a:avLst/>
          </a:prstGeom>
          <a:noFill/>
        </p:spPr>
        <p:txBody>
          <a:bodyPr wrap="square" lIns="68415" tIns="34208" rIns="68415" bIns="34208" rtlCol="0">
            <a:spAutoFit/>
          </a:bodyPr>
          <a:lstStyle/>
          <a:p>
            <a:pPr algn="ctr"/>
            <a:r>
              <a:rPr lang="ja-JP" altLang="en-US" sz="1300" b="1" u="sng" dirty="0">
                <a:solidFill>
                  <a:schemeClr val="accent3"/>
                </a:solidFill>
                <a:latin typeface="+mj-ea"/>
                <a:ea typeface="+mj-ea"/>
                <a:cs typeface="Meiryo UI" panose="020B0604030504040204" pitchFamily="50" charset="-128"/>
              </a:rPr>
              <a:t>フェーズ３</a:t>
            </a:r>
            <a:endParaRPr lang="en-US" altLang="ja-JP" sz="1300" b="1" u="sng" dirty="0">
              <a:solidFill>
                <a:schemeClr val="accent3"/>
              </a:solidFill>
              <a:latin typeface="+mj-ea"/>
              <a:ea typeface="+mj-ea"/>
              <a:cs typeface="Meiryo UI" panose="020B0604030504040204" pitchFamily="50" charset="-128"/>
            </a:endParaRPr>
          </a:p>
          <a:p>
            <a:pPr algn="ctr"/>
            <a:r>
              <a:rPr lang="ja-JP" altLang="en-US" sz="1300" b="1" dirty="0">
                <a:solidFill>
                  <a:schemeClr val="accent3"/>
                </a:solidFill>
                <a:latin typeface="+mj-ea"/>
                <a:ea typeface="+mj-ea"/>
                <a:cs typeface="Meiryo UI" panose="020B0604030504040204" pitchFamily="50" charset="-128"/>
              </a:rPr>
              <a:t>トータルでのＣＯ２フリー</a:t>
            </a:r>
            <a:endParaRPr lang="en-US" altLang="ja-JP" sz="1300" b="1" dirty="0">
              <a:solidFill>
                <a:schemeClr val="accent3"/>
              </a:solidFill>
              <a:latin typeface="+mj-ea"/>
              <a:ea typeface="+mj-ea"/>
              <a:cs typeface="Meiryo UI" panose="020B0604030504040204" pitchFamily="50" charset="-128"/>
            </a:endParaRPr>
          </a:p>
          <a:p>
            <a:pPr algn="ctr"/>
            <a:r>
              <a:rPr lang="ja-JP" altLang="en-US" sz="1300" b="1" dirty="0">
                <a:solidFill>
                  <a:schemeClr val="accent3"/>
                </a:solidFill>
                <a:latin typeface="+mj-ea"/>
                <a:ea typeface="+mj-ea"/>
                <a:cs typeface="Meiryo UI" panose="020B0604030504040204" pitchFamily="50" charset="-128"/>
              </a:rPr>
              <a:t>水素供給システムの確立</a:t>
            </a:r>
            <a:endParaRPr lang="en-US" altLang="ja-JP" sz="1300" b="1" dirty="0">
              <a:solidFill>
                <a:schemeClr val="accent3"/>
              </a:solidFill>
              <a:latin typeface="+mj-ea"/>
              <a:ea typeface="+mj-ea"/>
              <a:cs typeface="Meiryo UI" panose="020B0604030504040204" pitchFamily="50" charset="-128"/>
            </a:endParaRPr>
          </a:p>
        </p:txBody>
      </p:sp>
      <p:sp>
        <p:nvSpPr>
          <p:cNvPr id="5" name="下矢印 4"/>
          <p:cNvSpPr/>
          <p:nvPr/>
        </p:nvSpPr>
        <p:spPr>
          <a:xfrm>
            <a:off x="5618479" y="2342230"/>
            <a:ext cx="343978" cy="1020441"/>
          </a:xfrm>
          <a:prstGeom prst="downArrow">
            <a:avLst/>
          </a:prstGeom>
          <a:solidFill>
            <a:srgbClr val="FDEADA"/>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lang="ja-JP" altLang="en-US" sz="1500">
              <a:latin typeface="+mj-ea"/>
              <a:ea typeface="+mj-ea"/>
            </a:endParaRPr>
          </a:p>
        </p:txBody>
      </p:sp>
      <p:sp>
        <p:nvSpPr>
          <p:cNvPr id="45" name="下矢印 44"/>
          <p:cNvSpPr/>
          <p:nvPr/>
        </p:nvSpPr>
        <p:spPr>
          <a:xfrm>
            <a:off x="8288416" y="2411815"/>
            <a:ext cx="348623" cy="1590245"/>
          </a:xfrm>
          <a:prstGeom prst="downArrow">
            <a:avLst/>
          </a:prstGeom>
          <a:solidFill>
            <a:srgbClr val="EBF1DE"/>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lang="ja-JP" altLang="en-US" sz="1500">
              <a:latin typeface="+mj-ea"/>
              <a:ea typeface="+mj-ea"/>
            </a:endParaRPr>
          </a:p>
        </p:txBody>
      </p:sp>
      <p:sp>
        <p:nvSpPr>
          <p:cNvPr id="47" name="テキスト ボックス 46"/>
          <p:cNvSpPr txBox="1"/>
          <p:nvPr/>
        </p:nvSpPr>
        <p:spPr>
          <a:xfrm>
            <a:off x="7188307" y="2980237"/>
            <a:ext cx="2623099" cy="346083"/>
          </a:xfrm>
          <a:prstGeom prst="rect">
            <a:avLst/>
          </a:prstGeom>
          <a:noFill/>
        </p:spPr>
        <p:txBody>
          <a:bodyPr wrap="square" lIns="68415" tIns="34208" rIns="68415" bIns="34208" rtlCol="0">
            <a:spAutoFit/>
          </a:bodyPr>
          <a:lstStyle/>
          <a:p>
            <a:pPr algn="ctr"/>
            <a:r>
              <a:rPr lang="ja-JP" altLang="en-US" sz="900" dirty="0">
                <a:solidFill>
                  <a:schemeClr val="accent3">
                    <a:lumMod val="75000"/>
                  </a:schemeClr>
                </a:solidFill>
                <a:latin typeface="+mj-ea"/>
                <a:ea typeface="+mj-ea"/>
                <a:cs typeface="Meiryo UI" panose="020B0604030504040204" pitchFamily="50" charset="-128"/>
              </a:rPr>
              <a:t>水素供給体制の構築見通しを踏まえた計画的な開発・実証</a:t>
            </a:r>
          </a:p>
        </p:txBody>
      </p:sp>
      <p:sp>
        <p:nvSpPr>
          <p:cNvPr id="11" name="テキスト ボックス 10"/>
          <p:cNvSpPr txBox="1"/>
          <p:nvPr/>
        </p:nvSpPr>
        <p:spPr>
          <a:xfrm>
            <a:off x="4610709" y="2404501"/>
            <a:ext cx="2282984" cy="484582"/>
          </a:xfrm>
          <a:prstGeom prst="rect">
            <a:avLst/>
          </a:prstGeom>
          <a:noFill/>
        </p:spPr>
        <p:txBody>
          <a:bodyPr wrap="none" lIns="68415" tIns="34208" rIns="68415" bIns="34208" rtlCol="0">
            <a:spAutoFit/>
          </a:bodyPr>
          <a:lstStyle/>
          <a:p>
            <a:pPr algn="ctr"/>
            <a:r>
              <a:rPr lang="ja-JP" altLang="en-US" sz="900" dirty="0">
                <a:solidFill>
                  <a:schemeClr val="accent6">
                    <a:lumMod val="75000"/>
                  </a:schemeClr>
                </a:solidFill>
                <a:latin typeface="+mj-ea"/>
                <a:ea typeface="+mj-ea"/>
                <a:cs typeface="Meiryo UI" panose="020B0604030504040204" pitchFamily="50" charset="-128"/>
              </a:rPr>
              <a:t>開発・実証の加速化</a:t>
            </a:r>
            <a:endParaRPr lang="en-US" altLang="ja-JP" sz="900" dirty="0">
              <a:solidFill>
                <a:schemeClr val="accent6">
                  <a:lumMod val="75000"/>
                </a:schemeClr>
              </a:solidFill>
              <a:latin typeface="+mj-ea"/>
              <a:ea typeface="+mj-ea"/>
              <a:cs typeface="Meiryo UI" panose="020B0604030504040204" pitchFamily="50" charset="-128"/>
            </a:endParaRPr>
          </a:p>
          <a:p>
            <a:pPr algn="ctr"/>
            <a:r>
              <a:rPr lang="ja-JP" altLang="en-US" sz="900" dirty="0">
                <a:solidFill>
                  <a:schemeClr val="accent6">
                    <a:lumMod val="75000"/>
                  </a:schemeClr>
                </a:solidFill>
                <a:latin typeface="+mj-ea"/>
                <a:ea typeface="+mj-ea"/>
                <a:cs typeface="Meiryo UI" panose="020B0604030504040204" pitchFamily="50" charset="-128"/>
              </a:rPr>
              <a:t>水素供給国との戦略的協力関係の構築</a:t>
            </a:r>
            <a:endParaRPr lang="en-US" altLang="ja-JP" sz="900" dirty="0">
              <a:solidFill>
                <a:schemeClr val="accent6">
                  <a:lumMod val="75000"/>
                </a:schemeClr>
              </a:solidFill>
              <a:latin typeface="+mj-ea"/>
              <a:ea typeface="+mj-ea"/>
              <a:cs typeface="Meiryo UI" panose="020B0604030504040204" pitchFamily="50" charset="-128"/>
            </a:endParaRPr>
          </a:p>
          <a:p>
            <a:pPr algn="ctr"/>
            <a:r>
              <a:rPr lang="ja-JP" altLang="en-US" sz="900" dirty="0">
                <a:solidFill>
                  <a:schemeClr val="accent6">
                    <a:lumMod val="75000"/>
                  </a:schemeClr>
                </a:solidFill>
                <a:latin typeface="+mj-ea"/>
                <a:ea typeface="+mj-ea"/>
                <a:cs typeface="Meiryo UI" panose="020B0604030504040204" pitchFamily="50" charset="-128"/>
              </a:rPr>
              <a:t>需要拡大を見据えた安価な水素価格の実現</a:t>
            </a:r>
          </a:p>
        </p:txBody>
      </p:sp>
      <p:sp>
        <p:nvSpPr>
          <p:cNvPr id="15" name="テキスト ボックス 14"/>
          <p:cNvSpPr txBox="1"/>
          <p:nvPr/>
        </p:nvSpPr>
        <p:spPr>
          <a:xfrm>
            <a:off x="252529" y="2899352"/>
            <a:ext cx="797000" cy="415333"/>
          </a:xfrm>
          <a:prstGeom prst="rect">
            <a:avLst/>
          </a:prstGeom>
          <a:noFill/>
        </p:spPr>
        <p:txBody>
          <a:bodyPr wrap="none" lIns="68415" tIns="34208" rIns="68415" bIns="34208" rtlCol="0">
            <a:spAutoFit/>
          </a:bodyPr>
          <a:lstStyle/>
          <a:p>
            <a:pPr algn="ctr">
              <a:lnSpc>
                <a:spcPts val="898"/>
              </a:lnSpc>
            </a:pPr>
            <a:r>
              <a:rPr lang="ja-JP" altLang="en-US" sz="800" dirty="0">
                <a:latin typeface="+mj-ea"/>
                <a:ea typeface="+mj-ea"/>
                <a:cs typeface="Meiryo UI" panose="020B0604030504040204" pitchFamily="50" charset="-128"/>
              </a:rPr>
              <a:t>東京ｵﾘﾝﾋﾟｯｸで</a:t>
            </a:r>
            <a:endParaRPr lang="en-US" altLang="ja-JP" sz="800" dirty="0">
              <a:latin typeface="+mj-ea"/>
              <a:ea typeface="+mj-ea"/>
              <a:cs typeface="Meiryo UI" panose="020B0604030504040204" pitchFamily="50" charset="-128"/>
            </a:endParaRPr>
          </a:p>
          <a:p>
            <a:pPr algn="ctr">
              <a:lnSpc>
                <a:spcPts val="898"/>
              </a:lnSpc>
            </a:pPr>
            <a:r>
              <a:rPr lang="ja-JP" altLang="en-US" sz="800" dirty="0">
                <a:latin typeface="+mj-ea"/>
                <a:ea typeface="+mj-ea"/>
                <a:cs typeface="Meiryo UI" panose="020B0604030504040204" pitchFamily="50" charset="-128"/>
              </a:rPr>
              <a:t>水素の可能性</a:t>
            </a:r>
            <a:endParaRPr lang="en-US" altLang="ja-JP" sz="800" dirty="0">
              <a:latin typeface="+mj-ea"/>
              <a:ea typeface="+mj-ea"/>
              <a:cs typeface="Meiryo UI" panose="020B0604030504040204" pitchFamily="50" charset="-128"/>
            </a:endParaRPr>
          </a:p>
          <a:p>
            <a:pPr algn="ctr">
              <a:lnSpc>
                <a:spcPts val="898"/>
              </a:lnSpc>
            </a:pPr>
            <a:r>
              <a:rPr lang="ja-JP" altLang="en-US" sz="800" dirty="0">
                <a:latin typeface="+mj-ea"/>
                <a:ea typeface="+mj-ea"/>
                <a:cs typeface="Meiryo UI" panose="020B0604030504040204" pitchFamily="50" charset="-128"/>
              </a:rPr>
              <a:t>を世界に発信</a:t>
            </a:r>
          </a:p>
        </p:txBody>
      </p:sp>
      <p:sp>
        <p:nvSpPr>
          <p:cNvPr id="18" name="大かっこ 17"/>
          <p:cNvSpPr/>
          <p:nvPr/>
        </p:nvSpPr>
        <p:spPr>
          <a:xfrm>
            <a:off x="223248" y="2897705"/>
            <a:ext cx="879282" cy="35681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68415" tIns="34208" rIns="68415" bIns="34208" rtlCol="0" anchor="ctr"/>
          <a:lstStyle/>
          <a:p>
            <a:pPr algn="ctr"/>
            <a:endParaRPr lang="ja-JP" altLang="en-US" sz="1500">
              <a:latin typeface="+mj-ea"/>
              <a:ea typeface="+mj-ea"/>
            </a:endParaRPr>
          </a:p>
        </p:txBody>
      </p:sp>
      <p:sp>
        <p:nvSpPr>
          <p:cNvPr id="24" name="テキスト ボックス 23"/>
          <p:cNvSpPr txBox="1"/>
          <p:nvPr/>
        </p:nvSpPr>
        <p:spPr>
          <a:xfrm>
            <a:off x="5752201" y="4663423"/>
            <a:ext cx="3998037" cy="184500"/>
          </a:xfrm>
          <a:prstGeom prst="rect">
            <a:avLst/>
          </a:prstGeom>
          <a:noFill/>
        </p:spPr>
        <p:txBody>
          <a:bodyPr wrap="square" lIns="68415" tIns="34208" rIns="68415" bIns="34208" rtlCol="0">
            <a:spAutoFit/>
          </a:bodyPr>
          <a:lstStyle/>
          <a:p>
            <a:pPr algn="r">
              <a:lnSpc>
                <a:spcPts val="898"/>
              </a:lnSpc>
            </a:pPr>
            <a:r>
              <a:rPr lang="ja-JP" altLang="en-US" sz="800" dirty="0">
                <a:latin typeface="+mj-ea"/>
                <a:ea typeface="+mj-ea"/>
                <a:cs typeface="Meiryo UI" panose="020B0604030504040204" pitchFamily="50" charset="-128"/>
              </a:rPr>
              <a:t>出典：水素・燃料電池戦略協議会「水素・燃料電池戦略ロードマップ」を基に作成</a:t>
            </a:r>
          </a:p>
        </p:txBody>
      </p:sp>
    </p:spTree>
    <p:extLst>
      <p:ext uri="{BB962C8B-B14F-4D97-AF65-F5344CB8AC3E}">
        <p14:creationId xmlns:p14="http://schemas.microsoft.com/office/powerpoint/2010/main" val="421773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14470</TotalTime>
  <Words>272</Words>
  <Application>Microsoft Office PowerPoint</Application>
  <PresentationFormat>A4 210 x 297 mm</PresentationFormat>
  <Paragraphs>46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Meiryo UI</vt:lpstr>
      <vt:lpstr>ＭＳ Ｐゴシック</vt:lpstr>
      <vt:lpstr>Arial</vt:lpstr>
      <vt:lpstr>Calibri</vt:lpstr>
      <vt:lpstr>Wingdings</vt:lpstr>
      <vt:lpstr>blank</vt:lpstr>
      <vt:lpstr>PowerPoint プレゼンテーション</vt:lpstr>
    </vt:vector>
  </TitlesOfParts>
  <Company>METI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media11</cp:lastModifiedBy>
  <cp:revision>748</cp:revision>
  <cp:lastPrinted>2017-03-13T01:59:24Z</cp:lastPrinted>
  <dcterms:created xsi:type="dcterms:W3CDTF">2016-06-08T12:28:48Z</dcterms:created>
  <dcterms:modified xsi:type="dcterms:W3CDTF">2017-06-29T02:02:21Z</dcterms:modified>
</cp:coreProperties>
</file>