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708" r:id="rId2"/>
  </p:sldIdLst>
  <p:sldSz cx="9906000" cy="6858000" type="A4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14">
          <p15:clr>
            <a:srgbClr val="A4A3A4"/>
          </p15:clr>
        </p15:guide>
        <p15:guide id="2" pos="12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8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FFB7FF"/>
    <a:srgbClr val="CC3300"/>
    <a:srgbClr val="FF85FF"/>
    <a:srgbClr val="0070C0"/>
    <a:srgbClr val="FF0000"/>
    <a:srgbClr val="92D050"/>
    <a:srgbClr val="FFBE3C"/>
    <a:srgbClr val="00B050"/>
    <a:srgbClr val="B197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206" autoAdjust="0"/>
    <p:restoredTop sz="99270" autoAdjust="0"/>
  </p:normalViewPr>
  <p:slideViewPr>
    <p:cSldViewPr>
      <p:cViewPr varScale="1">
        <p:scale>
          <a:sx n="80" d="100"/>
          <a:sy n="80" d="100"/>
        </p:scale>
        <p:origin x="684" y="84"/>
      </p:cViewPr>
      <p:guideLst>
        <p:guide orient="horz" pos="414"/>
        <p:guide pos="12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1674" y="858"/>
      </p:cViewPr>
      <p:guideLst>
        <p:guide orient="horz" pos="3108"/>
        <p:guide pos="21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kumimoji="1" lang="ja-JP" altLang="en-US" sz="1400" dirty="0" smtClean="0">
                <a:latin typeface="ＭＳ Ｐゴシック" pitchFamily="50" charset="-128"/>
                <a:ea typeface="ＭＳ Ｐゴシック" pitchFamily="50" charset="-128"/>
              </a:rPr>
              <a:t>機密性○</a:t>
            </a:r>
            <a:endParaRPr kumimoji="1" lang="ja-JP" altLang="en-US" sz="1400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0C1D9C-4153-45A3-ABA8-5AC906D3247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6108798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400">
                <a:latin typeface="ＭＳ Ｐゴシック" pitchFamily="50" charset="-128"/>
                <a:ea typeface="ＭＳ Ｐゴシック" pitchFamily="50" charset="-128"/>
              </a:defRPr>
            </a:lvl1pPr>
          </a:lstStyle>
          <a:p>
            <a:r>
              <a:rPr lang="ja-JP" altLang="en-US" dirty="0" smtClean="0"/>
              <a:t>機密性○</a:t>
            </a:r>
            <a:endParaRPr lang="en-US" altLang="ja-JP" dirty="0" smtClean="0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95325" y="739775"/>
            <a:ext cx="5345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35E722-DCEB-4B9B-850A-0990A504E40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926932"/>
      </p:ext>
    </p:extLst>
  </p:cSld>
  <p:clrMap bg1="lt1" tx1="dk1" bg2="lt2" tx2="dk2" accent1="accent1" accent2="accent2" accent3="accent3" accent4="accent4" accent5="accent5" accent6="accent6" hlink="hlink" folHlink="folHlink"/>
  <p:hf sldNum="0" hdr="0" ftr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588439"/>
            <a:ext cx="8420100" cy="553998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algn="ctr">
              <a:defRPr lang="ja-JP" altLang="en-US" sz="3600" b="1" dirty="0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4653136"/>
            <a:ext cx="6934200" cy="3693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>
            <a:lvl1pPr marL="0" indent="0" algn="ctr">
              <a:buNone/>
              <a:defRPr lang="ja-JP" altLang="en-US" sz="2400" b="1">
                <a:latin typeface="Meiryo UI" pitchFamily="50" charset="-128"/>
                <a:ea typeface="Meiryo UI" pitchFamily="50" charset="-128"/>
                <a:cs typeface="Meiryo UI" pitchFamily="50" charset="-128"/>
              </a:defRPr>
            </a:lvl1pPr>
          </a:lstStyle>
          <a:p>
            <a:pPr marL="0" lvl="0" algn="ctr"/>
            <a:r>
              <a:rPr kumimoji="1" lang="ja-JP" altLang="en-US" smtClean="0"/>
              <a:t>マスター サブタイトルの書式設定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438EED-0542-4C86-A18B-4CD095A08138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06662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41" y="1520788"/>
            <a:ext cx="7423989" cy="646331"/>
          </a:xfr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7FD6B-AACB-4FB5-A82B-515F0D3C0BFC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599214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準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D6CFB-7E9F-4517-9C6C-7920C3455632}" type="datetime1">
              <a:rPr kumimoji="1" lang="ja-JP" altLang="en-US" smtClean="0"/>
              <a:t>2017/6/29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6" name="タイトル 1"/>
          <p:cNvSpPr>
            <a:spLocks noGrp="1"/>
          </p:cNvSpPr>
          <p:nvPr>
            <p:ph type="title"/>
          </p:nvPr>
        </p:nvSpPr>
        <p:spPr>
          <a:xfrm>
            <a:off x="200473" y="188641"/>
            <a:ext cx="9505503" cy="461665"/>
          </a:xfrm>
        </p:spPr>
        <p:txBody>
          <a:bodyPr wrap="square">
            <a:spAutoFit/>
          </a:bodyPr>
          <a:lstStyle>
            <a:lvl1pPr algn="l">
              <a:defRPr lang="ja-JP" altLang="en-US" sz="2400" b="1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8" name="テキスト プレースホルダー 9"/>
          <p:cNvSpPr>
            <a:spLocks noGrp="1"/>
          </p:cNvSpPr>
          <p:nvPr>
            <p:ph type="body" sz="quarter" idx="13" hasCustomPrompt="1"/>
          </p:nvPr>
        </p:nvSpPr>
        <p:spPr>
          <a:xfrm>
            <a:off x="200794" y="6309324"/>
            <a:ext cx="9396722" cy="161583"/>
          </a:xfrm>
          <a:noFill/>
        </p:spPr>
        <p:txBody>
          <a:bodyPr wrap="squar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（資料）●●</a:t>
            </a:r>
            <a:endParaRPr kumimoji="1" lang="ja-JP" altLang="en-US" dirty="0"/>
          </a:p>
        </p:txBody>
      </p:sp>
      <p:sp>
        <p:nvSpPr>
          <p:cNvPr id="9" name="テキスト プレースホルダー 9"/>
          <p:cNvSpPr>
            <a:spLocks noGrp="1"/>
          </p:cNvSpPr>
          <p:nvPr>
            <p:ph type="body" sz="quarter" idx="14" hasCustomPrompt="1"/>
          </p:nvPr>
        </p:nvSpPr>
        <p:spPr>
          <a:xfrm>
            <a:off x="200796" y="3104968"/>
            <a:ext cx="1853071" cy="307777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0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20pt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0" name="テキスト プレースホルダー 9"/>
          <p:cNvSpPr>
            <a:spLocks noGrp="1"/>
          </p:cNvSpPr>
          <p:nvPr>
            <p:ph type="body" sz="quarter" idx="15" hasCustomPrompt="1"/>
          </p:nvPr>
        </p:nvSpPr>
        <p:spPr>
          <a:xfrm>
            <a:off x="200472" y="3769295"/>
            <a:ext cx="1298432" cy="215444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14pt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1" name="テキスト プレースホルダー 9"/>
          <p:cNvSpPr>
            <a:spLocks noGrp="1"/>
          </p:cNvSpPr>
          <p:nvPr>
            <p:ph type="body" sz="quarter" idx="16" hasCustomPrompt="1"/>
          </p:nvPr>
        </p:nvSpPr>
        <p:spPr>
          <a:xfrm>
            <a:off x="200472" y="4365108"/>
            <a:ext cx="1102866" cy="161583"/>
          </a:xfrm>
          <a:noFill/>
        </p:spPr>
        <p:txBody>
          <a:bodyPr wrap="none" lIns="0" tIns="0" rIns="0" bIns="0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05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lvl="0"/>
            <a:r>
              <a:rPr kumimoji="1" lang="ja-JP" altLang="en-US" dirty="0" smtClean="0"/>
              <a:t>説明文（</a:t>
            </a:r>
            <a:r>
              <a:rPr kumimoji="1" lang="en-US" altLang="ja-JP" dirty="0" smtClean="0"/>
              <a:t>10.5pt</a:t>
            </a:r>
            <a:r>
              <a:rPr kumimoji="1" lang="ja-JP" altLang="en-US" dirty="0" smtClean="0"/>
              <a:t>）</a:t>
            </a:r>
            <a:endParaRPr kumimoji="1" lang="ja-JP" altLang="en-US" dirty="0"/>
          </a:p>
        </p:txBody>
      </p:sp>
      <p:sp>
        <p:nvSpPr>
          <p:cNvPr id="12" name="テキスト プレースホルダー 11"/>
          <p:cNvSpPr>
            <a:spLocks noGrp="1"/>
          </p:cNvSpPr>
          <p:nvPr>
            <p:ph type="body" sz="quarter" idx="17"/>
          </p:nvPr>
        </p:nvSpPr>
        <p:spPr>
          <a:xfrm>
            <a:off x="200026" y="764704"/>
            <a:ext cx="9505950" cy="525886"/>
          </a:xfrm>
          <a:solidFill>
            <a:srgbClr val="99D6EC"/>
          </a:solidFill>
          <a:ln>
            <a:noFill/>
          </a:ln>
        </p:spPr>
        <p:txBody>
          <a:bodyPr vert="horz" wrap="square" lIns="216000" tIns="108000" rIns="216000" bIns="108000" rtlCol="0" anchor="t" anchorCtr="0">
            <a:spAutoFit/>
          </a:bodyPr>
          <a:lstStyle>
            <a:lvl1pPr>
              <a:defRPr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257175" lvl="0" indent="-257175">
              <a:spcBef>
                <a:spcPts val="600"/>
              </a:spcBef>
              <a:spcAft>
                <a:spcPts val="600"/>
              </a:spcAft>
              <a:buClr>
                <a:srgbClr val="002060"/>
              </a:buClr>
              <a:buFont typeface="Wingdings" panose="05000000000000000000" pitchFamily="2" charset="2"/>
              <a:buChar char="l"/>
            </a:pPr>
            <a:r>
              <a:rPr kumimoji="1"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9895277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200027" y="274639"/>
            <a:ext cx="9469499" cy="3825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200024" y="800712"/>
            <a:ext cx="9469499" cy="1210689"/>
          </a:xfrm>
          <a:prstGeom prst="rect">
            <a:avLst/>
          </a:prstGeom>
          <a:noFill/>
        </p:spPr>
        <p:txBody>
          <a:bodyPr vert="horz" wrap="square" lIns="216000" tIns="108000" rIns="216000" bIns="108000" rtlCol="0">
            <a:sp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-10695" y="6520264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57702473-496F-4EA5-8617-C076904D98E0}" type="datetime1">
              <a:rPr lang="ja-JP" altLang="en-US" smtClean="0"/>
              <a:t>2017/6/29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392827" y="6525349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7605295" y="6525349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12574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1" r:id="rId2"/>
    <p:sldLayoutId id="2147483654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kumimoji="1" sz="2400" b="1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</p:titleStyle>
    <p:bodyStyle>
      <a:lvl1pPr marL="342900" indent="-342900" algn="l" defTabSz="914400" rtl="0" eaLnBrk="1" latinLnBrk="0" hangingPunct="1">
        <a:spcBef>
          <a:spcPts val="600"/>
        </a:spcBef>
        <a:spcAft>
          <a:spcPts val="600"/>
        </a:spcAft>
        <a:buClr>
          <a:srgbClr val="002060"/>
        </a:buClr>
        <a:buFont typeface="Wingdings" panose="05000000000000000000" pitchFamily="2" charset="2"/>
        <a:buChar char="l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1pPr>
      <a:lvl2pPr marL="742950" indent="-28575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–"/>
        <a:defRPr kumimoji="1" sz="14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2pPr>
      <a:lvl3pPr marL="1143000" indent="-228600" algn="l" defTabSz="914400" rtl="0" eaLnBrk="1" latinLnBrk="0" hangingPunct="1">
        <a:spcBef>
          <a:spcPts val="600"/>
        </a:spcBef>
        <a:spcAft>
          <a:spcPts val="600"/>
        </a:spcAft>
        <a:buFont typeface="Arial" pitchFamily="34" charset="0"/>
        <a:buChar char="•"/>
        <a:defRPr kumimoji="1" sz="105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Meiryo UI" panose="020B0604030504040204" pitchFamily="50" charset="-128"/>
          <a:ea typeface="Meiryo UI" panose="020B0604030504040204" pitchFamily="50" charset="-128"/>
          <a:cs typeface="Meiryo UI" panose="020B0604030504040204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タイトル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ネガワット取引</a:t>
            </a:r>
            <a:endParaRPr kumimoji="1" lang="ja-JP" altLang="en-US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9" name="Picture 2" descr="R:\【省内共有】職員共有ファイル限定（担当者・所属を記載のこと）\テンプレート共有システム\ppt用素材\ピクトグラム\発電所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8320" y="946705"/>
            <a:ext cx="989141" cy="7463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 descr="O:\12_DR\13_ネガワットWG(28fy)\広報室作成資料\個別アイコン\icon_人物_アグリゲーター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790" t="9894" r="23889" b="11209"/>
          <a:stretch/>
        </p:blipFill>
        <p:spPr bwMode="auto">
          <a:xfrm>
            <a:off x="4210478" y="2801720"/>
            <a:ext cx="755010" cy="12697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O:\12_DR\13_ネガワットWG(28fy)\広報室作成資料\個別アイコン\icon_人物_家庭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433" y="1821981"/>
            <a:ext cx="1188668" cy="1291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O:\12_DR\13_ネガワットWG(28fy)\広報室作成資料\個別アイコン\icon_人物_企業03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111" y="3977469"/>
            <a:ext cx="1145008" cy="1243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5" name="Picture 7" descr="R:\【省内共有】職員共有ファイル限定（担当者・所属を記載のこと）\テンプレート共有システム\ppt用素材\ピクトグラム\中小企業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2698" y="3089143"/>
            <a:ext cx="685661" cy="956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6" name="Picture 8" descr="R:\【省内共有】職員共有ファイル限定（担当者・所属を記載のこと）\テンプレート共有システム\ppt用素材\ピクトグラム\工場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0817" y="4341414"/>
            <a:ext cx="718101" cy="6678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7" name="Picture 9" descr="R:\【省内共有】職員共有ファイル限定（担当者・所属を記載のこと）\テンプレート共有システム\ppt用素材\ピクトグラム\住宅.pn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464" y="2022076"/>
            <a:ext cx="1008112" cy="8741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正方形/長方形 9"/>
          <p:cNvSpPr/>
          <p:nvPr/>
        </p:nvSpPr>
        <p:spPr bwMode="auto">
          <a:xfrm>
            <a:off x="5204603" y="908720"/>
            <a:ext cx="504056" cy="885054"/>
          </a:xfrm>
          <a:prstGeom prst="rect">
            <a:avLst/>
          </a:prstGeom>
          <a:solidFill>
            <a:srgbClr val="FFC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 bwMode="auto">
          <a:xfrm>
            <a:off x="5169024" y="3041365"/>
            <a:ext cx="504056" cy="885054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 bwMode="auto">
          <a:xfrm>
            <a:off x="5169024" y="3485904"/>
            <a:ext cx="504056" cy="442527"/>
          </a:xfrm>
          <a:prstGeom prst="rect">
            <a:avLst/>
          </a:prstGeom>
          <a:solidFill>
            <a:schemeClr val="accent6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 bwMode="auto">
          <a:xfrm>
            <a:off x="1843933" y="4841565"/>
            <a:ext cx="504056" cy="329181"/>
          </a:xfrm>
          <a:prstGeom prst="rect">
            <a:avLst/>
          </a:prstGeom>
          <a:solidFill>
            <a:schemeClr val="accent6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/>
          <p:cNvSpPr/>
          <p:nvPr/>
        </p:nvSpPr>
        <p:spPr bwMode="auto">
          <a:xfrm>
            <a:off x="1843933" y="934832"/>
            <a:ext cx="504056" cy="885054"/>
          </a:xfrm>
          <a:prstGeom prst="rect">
            <a:avLst/>
          </a:prstGeom>
          <a:solidFill>
            <a:srgbClr val="FFC000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右矢印 22"/>
          <p:cNvSpPr/>
          <p:nvPr/>
        </p:nvSpPr>
        <p:spPr bwMode="auto">
          <a:xfrm rot="16200000">
            <a:off x="1657046" y="1206452"/>
            <a:ext cx="885042" cy="341802"/>
          </a:xfrm>
          <a:prstGeom prst="rightArrow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4" name="正方形/長方形 23"/>
          <p:cNvSpPr/>
          <p:nvPr/>
        </p:nvSpPr>
        <p:spPr bwMode="auto">
          <a:xfrm>
            <a:off x="1843933" y="4285692"/>
            <a:ext cx="504056" cy="885054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5" name="右矢印 24"/>
          <p:cNvSpPr/>
          <p:nvPr/>
        </p:nvSpPr>
        <p:spPr bwMode="auto">
          <a:xfrm rot="5400000">
            <a:off x="1880384" y="4451486"/>
            <a:ext cx="438364" cy="341802"/>
          </a:xfrm>
          <a:prstGeom prst="rightArrow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2576736" y="4399038"/>
            <a:ext cx="504056" cy="442527"/>
          </a:xfrm>
          <a:prstGeom prst="rect">
            <a:avLst/>
          </a:prstGeom>
          <a:solidFill>
            <a:schemeClr val="accent6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3" name="フリーフォーム 12"/>
          <p:cNvSpPr/>
          <p:nvPr/>
        </p:nvSpPr>
        <p:spPr bwMode="auto">
          <a:xfrm>
            <a:off x="2252312" y="4306953"/>
            <a:ext cx="510139" cy="192505"/>
          </a:xfrm>
          <a:custGeom>
            <a:avLst/>
            <a:gdLst>
              <a:gd name="connsiteX0" fmla="*/ 0 w 510139"/>
              <a:gd name="connsiteY0" fmla="*/ 192505 h 192505"/>
              <a:gd name="connsiteX1" fmla="*/ 240631 w 510139"/>
              <a:gd name="connsiteY1" fmla="*/ 0 h 192505"/>
              <a:gd name="connsiteX2" fmla="*/ 510139 w 510139"/>
              <a:gd name="connsiteY2" fmla="*/ 192505 h 192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139" h="192505">
                <a:moveTo>
                  <a:pt x="0" y="192505"/>
                </a:moveTo>
                <a:cubicBezTo>
                  <a:pt x="77804" y="96252"/>
                  <a:pt x="155608" y="0"/>
                  <a:pt x="240631" y="0"/>
                </a:cubicBezTo>
                <a:cubicBezTo>
                  <a:pt x="325654" y="0"/>
                  <a:pt x="417896" y="96252"/>
                  <a:pt x="510139" y="192505"/>
                </a:cubicBezTo>
              </a:path>
            </a:pathLst>
          </a:custGeom>
          <a:noFill/>
          <a:ln w="28575">
            <a:solidFill>
              <a:schemeClr val="tx1"/>
            </a:solidFill>
            <a:miter lim="800000"/>
            <a:headEnd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正方形/長方形 29"/>
          <p:cNvSpPr/>
          <p:nvPr/>
        </p:nvSpPr>
        <p:spPr bwMode="auto">
          <a:xfrm>
            <a:off x="1843934" y="3257483"/>
            <a:ext cx="504056" cy="885054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 bwMode="auto">
          <a:xfrm>
            <a:off x="1843933" y="3700009"/>
            <a:ext cx="504056" cy="442527"/>
          </a:xfrm>
          <a:prstGeom prst="rect">
            <a:avLst/>
          </a:prstGeom>
          <a:solidFill>
            <a:schemeClr val="accent5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2576736" y="3401405"/>
            <a:ext cx="504056" cy="267654"/>
          </a:xfrm>
          <a:prstGeom prst="rect">
            <a:avLst/>
          </a:prstGeom>
          <a:solidFill>
            <a:schemeClr val="accent5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右矢印 33"/>
          <p:cNvSpPr/>
          <p:nvPr/>
        </p:nvSpPr>
        <p:spPr bwMode="auto">
          <a:xfrm rot="5400000">
            <a:off x="1978816" y="3392110"/>
            <a:ext cx="252852" cy="341802"/>
          </a:xfrm>
          <a:prstGeom prst="rightArrow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5" name="フリーフォーム 34"/>
          <p:cNvSpPr/>
          <p:nvPr/>
        </p:nvSpPr>
        <p:spPr bwMode="auto">
          <a:xfrm>
            <a:off x="2241083" y="3352916"/>
            <a:ext cx="510139" cy="192505"/>
          </a:xfrm>
          <a:custGeom>
            <a:avLst/>
            <a:gdLst>
              <a:gd name="connsiteX0" fmla="*/ 0 w 510139"/>
              <a:gd name="connsiteY0" fmla="*/ 192505 h 192505"/>
              <a:gd name="connsiteX1" fmla="*/ 240631 w 510139"/>
              <a:gd name="connsiteY1" fmla="*/ 0 h 192505"/>
              <a:gd name="connsiteX2" fmla="*/ 510139 w 510139"/>
              <a:gd name="connsiteY2" fmla="*/ 192505 h 192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139" h="192505">
                <a:moveTo>
                  <a:pt x="0" y="192505"/>
                </a:moveTo>
                <a:cubicBezTo>
                  <a:pt x="77804" y="96252"/>
                  <a:pt x="155608" y="0"/>
                  <a:pt x="240631" y="0"/>
                </a:cubicBezTo>
                <a:cubicBezTo>
                  <a:pt x="325654" y="0"/>
                  <a:pt x="417896" y="96252"/>
                  <a:pt x="510139" y="192505"/>
                </a:cubicBezTo>
              </a:path>
            </a:pathLst>
          </a:custGeom>
          <a:noFill/>
          <a:ln w="28575">
            <a:solidFill>
              <a:schemeClr val="tx1"/>
            </a:solidFill>
            <a:miter lim="800000"/>
            <a:headEnd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5169024" y="3216239"/>
            <a:ext cx="504056" cy="267654"/>
          </a:xfrm>
          <a:prstGeom prst="rect">
            <a:avLst/>
          </a:prstGeom>
          <a:solidFill>
            <a:schemeClr val="accent5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8" name="正方形/長方形 37"/>
          <p:cNvSpPr/>
          <p:nvPr/>
        </p:nvSpPr>
        <p:spPr bwMode="auto">
          <a:xfrm>
            <a:off x="1834713" y="2159094"/>
            <a:ext cx="504056" cy="885054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9" name="正方形/長方形 38"/>
          <p:cNvSpPr/>
          <p:nvPr/>
        </p:nvSpPr>
        <p:spPr bwMode="auto">
          <a:xfrm>
            <a:off x="1834712" y="2601620"/>
            <a:ext cx="504056" cy="442527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0" name="正方形/長方形 39"/>
          <p:cNvSpPr/>
          <p:nvPr/>
        </p:nvSpPr>
        <p:spPr bwMode="auto">
          <a:xfrm>
            <a:off x="5169024" y="3041365"/>
            <a:ext cx="504056" cy="179631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1" name="右矢印 40"/>
          <p:cNvSpPr/>
          <p:nvPr/>
        </p:nvSpPr>
        <p:spPr bwMode="auto">
          <a:xfrm rot="5400000">
            <a:off x="2008945" y="2351341"/>
            <a:ext cx="174151" cy="341802"/>
          </a:xfrm>
          <a:prstGeom prst="rightArrow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3" name="正方形/長方形 42"/>
          <p:cNvSpPr/>
          <p:nvPr/>
        </p:nvSpPr>
        <p:spPr bwMode="auto">
          <a:xfrm>
            <a:off x="2576736" y="2393293"/>
            <a:ext cx="504056" cy="179631"/>
          </a:xfrm>
          <a:prstGeom prst="rect">
            <a:avLst/>
          </a:prstGeom>
          <a:solidFill>
            <a:schemeClr val="accent3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2" name="フリーフォーム 41"/>
          <p:cNvSpPr/>
          <p:nvPr/>
        </p:nvSpPr>
        <p:spPr bwMode="auto">
          <a:xfrm>
            <a:off x="2231861" y="2321285"/>
            <a:ext cx="510139" cy="192505"/>
          </a:xfrm>
          <a:custGeom>
            <a:avLst/>
            <a:gdLst>
              <a:gd name="connsiteX0" fmla="*/ 0 w 510139"/>
              <a:gd name="connsiteY0" fmla="*/ 192505 h 192505"/>
              <a:gd name="connsiteX1" fmla="*/ 240631 w 510139"/>
              <a:gd name="connsiteY1" fmla="*/ 0 h 192505"/>
              <a:gd name="connsiteX2" fmla="*/ 510139 w 510139"/>
              <a:gd name="connsiteY2" fmla="*/ 192505 h 192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139" h="192505">
                <a:moveTo>
                  <a:pt x="0" y="192505"/>
                </a:moveTo>
                <a:cubicBezTo>
                  <a:pt x="77804" y="96252"/>
                  <a:pt x="155608" y="0"/>
                  <a:pt x="240631" y="0"/>
                </a:cubicBezTo>
                <a:cubicBezTo>
                  <a:pt x="325654" y="0"/>
                  <a:pt x="417896" y="96252"/>
                  <a:pt x="510139" y="192505"/>
                </a:cubicBezTo>
              </a:path>
            </a:pathLst>
          </a:custGeom>
          <a:noFill/>
          <a:ln w="28575">
            <a:solidFill>
              <a:schemeClr val="tx1"/>
            </a:solidFill>
            <a:miter lim="800000"/>
            <a:headEnd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5" name="直線矢印コネクタ 14"/>
          <p:cNvCxnSpPr>
            <a:stCxn id="29" idx="3"/>
          </p:cNvCxnSpPr>
          <p:nvPr/>
        </p:nvCxnSpPr>
        <p:spPr>
          <a:xfrm flipV="1">
            <a:off x="3080792" y="3805881"/>
            <a:ext cx="1129686" cy="814421"/>
          </a:xfrm>
          <a:prstGeom prst="straightConnector1">
            <a:avLst/>
          </a:prstGeom>
          <a:ln w="2857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矢印コネクタ 46"/>
          <p:cNvCxnSpPr>
            <a:stCxn id="33" idx="3"/>
          </p:cNvCxnSpPr>
          <p:nvPr/>
        </p:nvCxnSpPr>
        <p:spPr>
          <a:xfrm>
            <a:off x="3080792" y="3535232"/>
            <a:ext cx="1129686" cy="137983"/>
          </a:xfrm>
          <a:prstGeom prst="straightConnector1">
            <a:avLst/>
          </a:prstGeom>
          <a:ln w="2857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/>
          <p:cNvCxnSpPr>
            <a:stCxn id="43" idx="3"/>
          </p:cNvCxnSpPr>
          <p:nvPr/>
        </p:nvCxnSpPr>
        <p:spPr>
          <a:xfrm>
            <a:off x="3080792" y="2483109"/>
            <a:ext cx="1129686" cy="1121114"/>
          </a:xfrm>
          <a:prstGeom prst="straightConnector1">
            <a:avLst/>
          </a:prstGeom>
          <a:ln w="2857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61" name="正方形/長方形 2060"/>
          <p:cNvSpPr/>
          <p:nvPr/>
        </p:nvSpPr>
        <p:spPr bwMode="auto">
          <a:xfrm>
            <a:off x="758320" y="1693058"/>
            <a:ext cx="954320" cy="19618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発電所</a:t>
            </a:r>
            <a:endParaRPr kumimoji="0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60" name="直線矢印コネクタ 59"/>
          <p:cNvCxnSpPr>
            <a:stCxn id="22" idx="3"/>
            <a:endCxn id="77" idx="1"/>
          </p:cNvCxnSpPr>
          <p:nvPr/>
        </p:nvCxnSpPr>
        <p:spPr>
          <a:xfrm>
            <a:off x="2347989" y="1377359"/>
            <a:ext cx="1862489" cy="5931"/>
          </a:xfrm>
          <a:prstGeom prst="straightConnector1">
            <a:avLst/>
          </a:prstGeom>
          <a:ln w="28575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3" name="正方形/長方形 62"/>
          <p:cNvSpPr/>
          <p:nvPr/>
        </p:nvSpPr>
        <p:spPr bwMode="auto">
          <a:xfrm>
            <a:off x="4043372" y="1856931"/>
            <a:ext cx="1089223" cy="204847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発電事業者</a:t>
            </a:r>
            <a:endParaRPr kumimoji="0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66" name="正方形/長方形 65"/>
          <p:cNvSpPr/>
          <p:nvPr/>
        </p:nvSpPr>
        <p:spPr bwMode="auto">
          <a:xfrm>
            <a:off x="3939197" y="4072541"/>
            <a:ext cx="1368152" cy="213151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アグリゲーター</a:t>
            </a:r>
          </a:p>
        </p:txBody>
      </p:sp>
      <p:sp>
        <p:nvSpPr>
          <p:cNvPr id="67" name="正方形/長方形 66"/>
          <p:cNvSpPr/>
          <p:nvPr/>
        </p:nvSpPr>
        <p:spPr bwMode="auto">
          <a:xfrm>
            <a:off x="276436" y="4994851"/>
            <a:ext cx="1436204" cy="19618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需要家</a:t>
            </a:r>
          </a:p>
        </p:txBody>
      </p:sp>
      <p:sp>
        <p:nvSpPr>
          <p:cNvPr id="68" name="正方形/長方形 67"/>
          <p:cNvSpPr/>
          <p:nvPr/>
        </p:nvSpPr>
        <p:spPr bwMode="auto">
          <a:xfrm>
            <a:off x="281160" y="3974451"/>
            <a:ext cx="1431480" cy="19618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4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需要家</a:t>
            </a:r>
          </a:p>
        </p:txBody>
      </p:sp>
      <p:sp>
        <p:nvSpPr>
          <p:cNvPr id="69" name="正方形/長方形 68"/>
          <p:cNvSpPr/>
          <p:nvPr/>
        </p:nvSpPr>
        <p:spPr bwMode="auto">
          <a:xfrm>
            <a:off x="302950" y="2866515"/>
            <a:ext cx="1409689" cy="196180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4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需要家</a:t>
            </a:r>
            <a:endParaRPr kumimoji="0" lang="ja-JP" altLang="en-US" sz="14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2067" name="直線コネクタ 2066"/>
          <p:cNvCxnSpPr/>
          <p:nvPr/>
        </p:nvCxnSpPr>
        <p:spPr>
          <a:xfrm>
            <a:off x="1843933" y="4403205"/>
            <a:ext cx="504057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直線コネクタ 73"/>
          <p:cNvCxnSpPr/>
          <p:nvPr/>
        </p:nvCxnSpPr>
        <p:spPr>
          <a:xfrm>
            <a:off x="1853212" y="3401405"/>
            <a:ext cx="504057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直線コネクタ 77"/>
          <p:cNvCxnSpPr/>
          <p:nvPr/>
        </p:nvCxnSpPr>
        <p:spPr>
          <a:xfrm>
            <a:off x="1834711" y="2410258"/>
            <a:ext cx="504057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正方形/長方形 87"/>
          <p:cNvSpPr/>
          <p:nvPr/>
        </p:nvSpPr>
        <p:spPr bwMode="auto">
          <a:xfrm>
            <a:off x="290106" y="5786920"/>
            <a:ext cx="504056" cy="885054"/>
          </a:xfrm>
          <a:prstGeom prst="rect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89" name="正方形/長方形 88"/>
          <p:cNvSpPr/>
          <p:nvPr/>
        </p:nvSpPr>
        <p:spPr bwMode="auto">
          <a:xfrm>
            <a:off x="290105" y="6229446"/>
            <a:ext cx="504056" cy="442527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90" name="直線コネクタ 89"/>
          <p:cNvCxnSpPr/>
          <p:nvPr/>
        </p:nvCxnSpPr>
        <p:spPr>
          <a:xfrm>
            <a:off x="290104" y="6038084"/>
            <a:ext cx="504057" cy="0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8" name="正方形/長方形 2077"/>
          <p:cNvSpPr/>
          <p:nvPr/>
        </p:nvSpPr>
        <p:spPr bwMode="auto">
          <a:xfrm>
            <a:off x="197169" y="5438012"/>
            <a:ext cx="2298565" cy="1379903"/>
          </a:xfrm>
          <a:prstGeom prst="rect">
            <a:avLst/>
          </a:prstGeom>
          <a:noFill/>
          <a:ln>
            <a:prstDash val="dash"/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t"/>
          <a:lstStyle/>
          <a:p>
            <a:pPr algn="ctr"/>
            <a:r>
              <a:rPr kumimoji="0"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【</a:t>
            </a:r>
            <a:r>
              <a:rPr kumimoji="0"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凡例①</a:t>
            </a:r>
            <a:r>
              <a:rPr kumimoji="0"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】</a:t>
            </a:r>
            <a:endParaRPr kumimoji="0" lang="ja-JP" altLang="en-US" sz="1200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2" name="正方形/長方形 91"/>
          <p:cNvSpPr/>
          <p:nvPr/>
        </p:nvSpPr>
        <p:spPr bwMode="auto">
          <a:xfrm>
            <a:off x="1033066" y="6032117"/>
            <a:ext cx="504056" cy="267654"/>
          </a:xfrm>
          <a:prstGeom prst="rect">
            <a:avLst/>
          </a:prstGeom>
          <a:solidFill>
            <a:schemeClr val="accent1"/>
          </a:solidFill>
          <a:ln w="28575">
            <a:solidFill>
              <a:srgbClr val="000000"/>
            </a:solidFill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" name="フリーフォーム 92"/>
          <p:cNvSpPr/>
          <p:nvPr/>
        </p:nvSpPr>
        <p:spPr bwMode="auto">
          <a:xfrm>
            <a:off x="697413" y="5983628"/>
            <a:ext cx="510139" cy="192505"/>
          </a:xfrm>
          <a:custGeom>
            <a:avLst/>
            <a:gdLst>
              <a:gd name="connsiteX0" fmla="*/ 0 w 510139"/>
              <a:gd name="connsiteY0" fmla="*/ 192505 h 192505"/>
              <a:gd name="connsiteX1" fmla="*/ 240631 w 510139"/>
              <a:gd name="connsiteY1" fmla="*/ 0 h 192505"/>
              <a:gd name="connsiteX2" fmla="*/ 510139 w 510139"/>
              <a:gd name="connsiteY2" fmla="*/ 192505 h 1925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10139" h="192505">
                <a:moveTo>
                  <a:pt x="0" y="192505"/>
                </a:moveTo>
                <a:cubicBezTo>
                  <a:pt x="77804" y="96252"/>
                  <a:pt x="155608" y="0"/>
                  <a:pt x="240631" y="0"/>
                </a:cubicBezTo>
                <a:cubicBezTo>
                  <a:pt x="325654" y="0"/>
                  <a:pt x="417896" y="96252"/>
                  <a:pt x="510139" y="192505"/>
                </a:cubicBezTo>
              </a:path>
            </a:pathLst>
          </a:custGeom>
          <a:noFill/>
          <a:ln w="28575">
            <a:solidFill>
              <a:schemeClr val="tx1"/>
            </a:solidFill>
            <a:miter lim="800000"/>
            <a:headEnd/>
            <a:tailEnd type="arrow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tlCol="0" anchor="ctr"/>
          <a:lstStyle/>
          <a:p>
            <a:pPr algn="ctr"/>
            <a:endParaRPr kumimoji="1" lang="ja-JP" altLang="en-US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79" name="テキスト ボックス 2078"/>
          <p:cNvSpPr txBox="1"/>
          <p:nvPr/>
        </p:nvSpPr>
        <p:spPr>
          <a:xfrm>
            <a:off x="1070478" y="6384972"/>
            <a:ext cx="72008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需要量</a:t>
            </a:r>
          </a:p>
        </p:txBody>
      </p:sp>
      <p:sp>
        <p:nvSpPr>
          <p:cNvPr id="95" name="テキスト ボックス 94"/>
          <p:cNvSpPr txBox="1"/>
          <p:nvPr/>
        </p:nvSpPr>
        <p:spPr>
          <a:xfrm>
            <a:off x="1781346" y="5939731"/>
            <a:ext cx="7200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ネガワット</a:t>
            </a:r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971401" y="5643111"/>
            <a:ext cx="1444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u="sng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ベースライン</a:t>
            </a:r>
            <a:endParaRPr kumimoji="1" lang="ja-JP" altLang="en-US" sz="1400" u="sng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45" name="直線矢印コネクタ 44"/>
          <p:cNvCxnSpPr>
            <a:stCxn id="2079" idx="1"/>
          </p:cNvCxnSpPr>
          <p:nvPr/>
        </p:nvCxnSpPr>
        <p:spPr>
          <a:xfrm flipH="1" flipV="1">
            <a:off x="813531" y="6529825"/>
            <a:ext cx="256947" cy="903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直線矢印コネクタ 100"/>
          <p:cNvCxnSpPr/>
          <p:nvPr/>
        </p:nvCxnSpPr>
        <p:spPr>
          <a:xfrm flipH="1" flipV="1">
            <a:off x="1593352" y="6156908"/>
            <a:ext cx="256947" cy="9036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直線矢印コネクタ 101"/>
          <p:cNvCxnSpPr>
            <a:stCxn id="96" idx="1"/>
          </p:cNvCxnSpPr>
          <p:nvPr/>
        </p:nvCxnSpPr>
        <p:spPr>
          <a:xfrm flipH="1">
            <a:off x="542134" y="5797000"/>
            <a:ext cx="429267" cy="241084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右矢印 106"/>
          <p:cNvSpPr/>
          <p:nvPr/>
        </p:nvSpPr>
        <p:spPr bwMode="auto">
          <a:xfrm rot="5400000">
            <a:off x="458652" y="5975066"/>
            <a:ext cx="166963" cy="341802"/>
          </a:xfrm>
          <a:prstGeom prst="rightArrow">
            <a:avLst/>
          </a:prstGeom>
          <a:solidFill>
            <a:srgbClr val="0070C0"/>
          </a:solidFill>
          <a:ln w="9525">
            <a:noFill/>
            <a:miter lim="800000"/>
            <a:headEnd/>
            <a:tailEnd/>
          </a:ln>
          <a:effectLst/>
          <a:extLst/>
        </p:spPr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116" name="Picture 6" descr="O:\12_DR\13_ネガワットWG(28fy)\広報室作成資料\個別アイコン\icon_人物_小売01.png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30"/>
          <a:stretch/>
        </p:blipFill>
        <p:spPr bwMode="auto">
          <a:xfrm>
            <a:off x="8082702" y="1124061"/>
            <a:ext cx="1120331" cy="1311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7" name="Picture 8" descr="R:\【省内共有】職員共有ファイル限定（担当者・所属を記載のこと）\テンプレート共有システム\ppt用素材\ピクトグラム\ネット証券.pn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69107" y="3399862"/>
            <a:ext cx="1109655" cy="95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8" name="Picture 12" descr="R:\【省内共有】職員共有ファイル限定（担当者・所属を記載のこと）\テンプレート共有システム\ppt用素材\ピクトグラム\クリーン電力.png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85214" y="1324107"/>
            <a:ext cx="1109655" cy="9544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9" name="Picture 13" descr="O:\12_DR\13_ネガワットWG(28fy)\広報室作成資料\個別アイコン\icon_人物_企業02.png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35"/>
          <a:stretch/>
        </p:blipFill>
        <p:spPr bwMode="auto">
          <a:xfrm>
            <a:off x="8082702" y="3204975"/>
            <a:ext cx="949340" cy="1311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0" name="正方形/長方形 119"/>
          <p:cNvSpPr/>
          <p:nvPr/>
        </p:nvSpPr>
        <p:spPr bwMode="auto">
          <a:xfrm>
            <a:off x="8082702" y="4358851"/>
            <a:ext cx="1321463" cy="240598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卸取電力取引所</a:t>
            </a:r>
            <a:endParaRPr kumimoji="0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21" name="正方形/長方形 120"/>
          <p:cNvSpPr/>
          <p:nvPr/>
        </p:nvSpPr>
        <p:spPr bwMode="auto">
          <a:xfrm>
            <a:off x="8082702" y="2278566"/>
            <a:ext cx="1321463" cy="204544"/>
          </a:xfrm>
          <a:prstGeom prst="rect">
            <a:avLst/>
          </a:prstGeom>
          <a:ln>
            <a:headEnd/>
            <a:tailEnd/>
          </a:ln>
          <a:extLst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ctr"/>
            <a:r>
              <a:rPr kumimoji="0" lang="ja-JP" altLang="en-US" sz="12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小売電気事業者</a:t>
            </a:r>
            <a:endParaRPr kumimoji="0"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cxnSp>
        <p:nvCxnSpPr>
          <p:cNvPr id="122" name="直線矢印コネクタ 121"/>
          <p:cNvCxnSpPr>
            <a:stCxn id="10" idx="3"/>
          </p:cNvCxnSpPr>
          <p:nvPr/>
        </p:nvCxnSpPr>
        <p:spPr>
          <a:xfrm>
            <a:off x="5708659" y="1351247"/>
            <a:ext cx="2374043" cy="537991"/>
          </a:xfrm>
          <a:prstGeom prst="straightConnector1">
            <a:avLst/>
          </a:prstGeom>
          <a:ln w="28575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直線矢印コネクタ 122"/>
          <p:cNvCxnSpPr>
            <a:stCxn id="10" idx="3"/>
          </p:cNvCxnSpPr>
          <p:nvPr/>
        </p:nvCxnSpPr>
        <p:spPr>
          <a:xfrm>
            <a:off x="5708659" y="1351247"/>
            <a:ext cx="2356253" cy="2321968"/>
          </a:xfrm>
          <a:prstGeom prst="straightConnector1">
            <a:avLst/>
          </a:prstGeom>
          <a:ln w="28575">
            <a:solidFill>
              <a:srgbClr val="FFC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直線矢印コネクタ 123"/>
          <p:cNvCxnSpPr>
            <a:stCxn id="19" idx="3"/>
          </p:cNvCxnSpPr>
          <p:nvPr/>
        </p:nvCxnSpPr>
        <p:spPr>
          <a:xfrm flipV="1">
            <a:off x="5673080" y="1959354"/>
            <a:ext cx="2391832" cy="1524538"/>
          </a:xfrm>
          <a:prstGeom prst="straightConnector1">
            <a:avLst/>
          </a:prstGeom>
          <a:ln w="2857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直線矢印コネクタ 124"/>
          <p:cNvCxnSpPr>
            <a:endCxn id="119" idx="1"/>
          </p:cNvCxnSpPr>
          <p:nvPr/>
        </p:nvCxnSpPr>
        <p:spPr>
          <a:xfrm>
            <a:off x="5631118" y="3485904"/>
            <a:ext cx="2451584" cy="374623"/>
          </a:xfrm>
          <a:prstGeom prst="straightConnector1">
            <a:avLst/>
          </a:prstGeom>
          <a:ln w="28575">
            <a:solidFill>
              <a:srgbClr val="00B0F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フリーフォーム 4"/>
          <p:cNvSpPr/>
          <p:nvPr/>
        </p:nvSpPr>
        <p:spPr bwMode="auto">
          <a:xfrm>
            <a:off x="83890" y="1145987"/>
            <a:ext cx="9504727" cy="4202885"/>
          </a:xfrm>
          <a:custGeom>
            <a:avLst/>
            <a:gdLst>
              <a:gd name="connsiteX0" fmla="*/ 25167 w 9504727"/>
              <a:gd name="connsiteY0" fmla="*/ 889233 h 4202885"/>
              <a:gd name="connsiteX1" fmla="*/ 2952925 w 9504727"/>
              <a:gd name="connsiteY1" fmla="*/ 906011 h 4202885"/>
              <a:gd name="connsiteX2" fmla="*/ 3884103 w 9504727"/>
              <a:gd name="connsiteY2" fmla="*/ 1694576 h 4202885"/>
              <a:gd name="connsiteX3" fmla="*/ 5956183 w 9504727"/>
              <a:gd name="connsiteY3" fmla="*/ 1677798 h 4202885"/>
              <a:gd name="connsiteX4" fmla="*/ 7868873 w 9504727"/>
              <a:gd name="connsiteY4" fmla="*/ 687897 h 4202885"/>
              <a:gd name="connsiteX5" fmla="*/ 7868873 w 9504727"/>
              <a:gd name="connsiteY5" fmla="*/ 0 h 4202885"/>
              <a:gd name="connsiteX6" fmla="*/ 9504727 w 9504727"/>
              <a:gd name="connsiteY6" fmla="*/ 0 h 4202885"/>
              <a:gd name="connsiteX7" fmla="*/ 9462782 w 9504727"/>
              <a:gd name="connsiteY7" fmla="*/ 3875714 h 4202885"/>
              <a:gd name="connsiteX8" fmla="*/ 7902429 w 9504727"/>
              <a:gd name="connsiteY8" fmla="*/ 3900881 h 4202885"/>
              <a:gd name="connsiteX9" fmla="*/ 7902429 w 9504727"/>
              <a:gd name="connsiteY9" fmla="*/ 3011648 h 4202885"/>
              <a:gd name="connsiteX10" fmla="*/ 5763237 w 9504727"/>
              <a:gd name="connsiteY10" fmla="*/ 2684477 h 4202885"/>
              <a:gd name="connsiteX11" fmla="*/ 5754848 w 9504727"/>
              <a:gd name="connsiteY11" fmla="*/ 2927758 h 4202885"/>
              <a:gd name="connsiteX12" fmla="*/ 5377343 w 9504727"/>
              <a:gd name="connsiteY12" fmla="*/ 2919369 h 4202885"/>
              <a:gd name="connsiteX13" fmla="*/ 5377343 w 9504727"/>
              <a:gd name="connsiteY13" fmla="*/ 3221373 h 4202885"/>
              <a:gd name="connsiteX14" fmla="*/ 4244829 w 9504727"/>
              <a:gd name="connsiteY14" fmla="*/ 3229762 h 4202885"/>
              <a:gd name="connsiteX15" fmla="*/ 3598877 w 9504727"/>
              <a:gd name="connsiteY15" fmla="*/ 3238151 h 4202885"/>
              <a:gd name="connsiteX16" fmla="*/ 2734811 w 9504727"/>
              <a:gd name="connsiteY16" fmla="*/ 4202885 h 4202885"/>
              <a:gd name="connsiteX17" fmla="*/ 0 w 9504727"/>
              <a:gd name="connsiteY17" fmla="*/ 4186107 h 4202885"/>
              <a:gd name="connsiteX18" fmla="*/ 25167 w 9504727"/>
              <a:gd name="connsiteY18" fmla="*/ 889233 h 42028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9504727" h="4202885">
                <a:moveTo>
                  <a:pt x="25167" y="889233"/>
                </a:moveTo>
                <a:lnTo>
                  <a:pt x="2952925" y="906011"/>
                </a:lnTo>
                <a:lnTo>
                  <a:pt x="3884103" y="1694576"/>
                </a:lnTo>
                <a:lnTo>
                  <a:pt x="5956183" y="1677798"/>
                </a:lnTo>
                <a:lnTo>
                  <a:pt x="7868873" y="687897"/>
                </a:lnTo>
                <a:lnTo>
                  <a:pt x="7868873" y="0"/>
                </a:lnTo>
                <a:lnTo>
                  <a:pt x="9504727" y="0"/>
                </a:lnTo>
                <a:lnTo>
                  <a:pt x="9462782" y="3875714"/>
                </a:lnTo>
                <a:lnTo>
                  <a:pt x="7902429" y="3900881"/>
                </a:lnTo>
                <a:lnTo>
                  <a:pt x="7902429" y="3011648"/>
                </a:lnTo>
                <a:lnTo>
                  <a:pt x="5763237" y="2684477"/>
                </a:lnTo>
                <a:lnTo>
                  <a:pt x="5754848" y="2927758"/>
                </a:lnTo>
                <a:lnTo>
                  <a:pt x="5377343" y="2919369"/>
                </a:lnTo>
                <a:lnTo>
                  <a:pt x="5377343" y="3221373"/>
                </a:lnTo>
                <a:lnTo>
                  <a:pt x="4244829" y="3229762"/>
                </a:lnTo>
                <a:lnTo>
                  <a:pt x="3598877" y="3238151"/>
                </a:lnTo>
                <a:lnTo>
                  <a:pt x="2734811" y="4202885"/>
                </a:lnTo>
                <a:lnTo>
                  <a:pt x="0" y="4186107"/>
                </a:lnTo>
                <a:lnTo>
                  <a:pt x="25167" y="889233"/>
                </a:lnTo>
                <a:close/>
              </a:path>
            </a:pathLst>
          </a:custGeom>
          <a:noFill/>
          <a:ln>
            <a:solidFill>
              <a:srgbClr val="00B050"/>
            </a:solidFill>
            <a:headEnd/>
            <a:tailEnd/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rtlCol="0" anchor="ctr"/>
          <a:lstStyle/>
          <a:p>
            <a:pPr algn="l"/>
            <a:endParaRPr kumimoji="0" lang="ja-JP" altLang="en-US" sz="18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pic>
        <p:nvPicPr>
          <p:cNvPr id="77" name="Picture 5" descr="O:\12_DR\13_ネガワットWG(28fy)\広報室作成資料\個別アイコン\icon_人物_企業05.png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719" t="15169" r="18719" b="18234"/>
          <a:stretch/>
        </p:blipFill>
        <p:spPr bwMode="auto">
          <a:xfrm>
            <a:off x="4210478" y="946705"/>
            <a:ext cx="755010" cy="87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9" name="テキスト ボックス 78"/>
          <p:cNvSpPr txBox="1"/>
          <p:nvPr/>
        </p:nvSpPr>
        <p:spPr>
          <a:xfrm>
            <a:off x="4065318" y="2481949"/>
            <a:ext cx="1736702" cy="33855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ja-JP" altLang="en-US" sz="1600" b="1" u="sng" dirty="0" smtClean="0">
                <a:solidFill>
                  <a:srgbClr val="00B05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ネガワット取引</a:t>
            </a:r>
            <a:endParaRPr kumimoji="1" lang="ja-JP" altLang="en-US" sz="1600" b="1" u="sng" dirty="0" smtClean="0">
              <a:solidFill>
                <a:srgbClr val="00B05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1026" name="Picture 2" descr="O:\12_DR\13_ネガワットWG(28fy)\広報室作成資料\個別アイコン\icon_人物_小売02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706" y="2951407"/>
            <a:ext cx="1288121" cy="11527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7" name="直線矢印コネクタ 86"/>
          <p:cNvCxnSpPr/>
          <p:nvPr/>
        </p:nvCxnSpPr>
        <p:spPr>
          <a:xfrm flipH="1" flipV="1">
            <a:off x="5708660" y="1209358"/>
            <a:ext cx="2356252" cy="419442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直線矢印コネクタ 93"/>
          <p:cNvCxnSpPr/>
          <p:nvPr/>
        </p:nvCxnSpPr>
        <p:spPr>
          <a:xfrm flipH="1" flipV="1">
            <a:off x="5690870" y="3634295"/>
            <a:ext cx="2374042" cy="411388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矢印コネクタ 96"/>
          <p:cNvCxnSpPr/>
          <p:nvPr/>
        </p:nvCxnSpPr>
        <p:spPr>
          <a:xfrm flipH="1" flipV="1">
            <a:off x="3112220" y="2380838"/>
            <a:ext cx="1098258" cy="866591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直線矢印コネクタ 98"/>
          <p:cNvCxnSpPr/>
          <p:nvPr/>
        </p:nvCxnSpPr>
        <p:spPr>
          <a:xfrm flipH="1">
            <a:off x="3118228" y="3257483"/>
            <a:ext cx="1092250" cy="143923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直線矢印コネクタ 99"/>
          <p:cNvCxnSpPr/>
          <p:nvPr/>
        </p:nvCxnSpPr>
        <p:spPr>
          <a:xfrm flipH="1">
            <a:off x="3064325" y="3257483"/>
            <a:ext cx="1146153" cy="1193317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6" name="テキスト ボックス 125"/>
          <p:cNvSpPr txBox="1"/>
          <p:nvPr/>
        </p:nvSpPr>
        <p:spPr>
          <a:xfrm>
            <a:off x="2638688" y="5432920"/>
            <a:ext cx="1571790" cy="1384995"/>
          </a:xfrm>
          <a:prstGeom prst="rect">
            <a:avLst/>
          </a:prstGeom>
          <a:ln>
            <a:solidFill>
              <a:schemeClr val="tx1"/>
            </a:solidFill>
            <a:prstDash val="dash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【</a:t>
            </a:r>
            <a:r>
              <a:rPr lang="ja-JP" altLang="en-US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凡例②</a:t>
            </a:r>
            <a:r>
              <a:rPr lang="en-US" altLang="ja-JP" sz="1400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】</a:t>
            </a:r>
            <a:endParaRPr kumimoji="1" lang="en-US" altLang="ja-JP" sz="1400" b="1" dirty="0" smtClean="0"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b="1" dirty="0" smtClean="0">
                <a:solidFill>
                  <a:srgbClr val="00B0F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ネガワット</a:t>
            </a:r>
            <a:endParaRPr kumimoji="1" lang="en-US" altLang="ja-JP" sz="1400" b="1" dirty="0" smtClean="0">
              <a:solidFill>
                <a:srgbClr val="00B0F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endParaRPr lang="en-US" altLang="ja-JP" sz="1400" b="1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 smtClean="0">
                <a:solidFill>
                  <a:srgbClr val="FFC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ポジワット</a:t>
            </a:r>
            <a:endParaRPr lang="en-US" altLang="ja-JP" sz="1400" b="1" dirty="0" smtClean="0">
              <a:solidFill>
                <a:srgbClr val="FFC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endParaRPr kumimoji="1" lang="en-US" altLang="ja-JP" sz="1400" b="1" dirty="0" smtClean="0">
              <a:solidFill>
                <a:srgbClr val="FFC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  <a:p>
            <a:r>
              <a:rPr kumimoji="1" lang="ja-JP" altLang="en-US" sz="1400" b="1" dirty="0" smtClean="0">
                <a:solidFill>
                  <a:srgbClr val="FF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メイリオ" panose="020B0604030504040204" pitchFamily="50" charset="-128"/>
              </a:rPr>
              <a:t>お金</a:t>
            </a:r>
            <a:endParaRPr kumimoji="1" lang="en-US" altLang="ja-JP" sz="1400" b="1" dirty="0" smtClean="0">
              <a:solidFill>
                <a:srgbClr val="FF0000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127" name="直線矢印コネクタ 126"/>
          <p:cNvCxnSpPr/>
          <p:nvPr/>
        </p:nvCxnSpPr>
        <p:spPr>
          <a:xfrm>
            <a:off x="3694035" y="5720952"/>
            <a:ext cx="456821" cy="0"/>
          </a:xfrm>
          <a:prstGeom prst="straightConnector1">
            <a:avLst/>
          </a:prstGeom>
          <a:ln w="38100">
            <a:solidFill>
              <a:srgbClr val="00B0F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矢印コネクタ 127"/>
          <p:cNvCxnSpPr/>
          <p:nvPr/>
        </p:nvCxnSpPr>
        <p:spPr>
          <a:xfrm>
            <a:off x="3710786" y="6632785"/>
            <a:ext cx="456821" cy="0"/>
          </a:xfrm>
          <a:prstGeom prst="straightConnector1">
            <a:avLst/>
          </a:prstGeom>
          <a:ln w="381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直線矢印コネクタ 128"/>
          <p:cNvCxnSpPr/>
          <p:nvPr/>
        </p:nvCxnSpPr>
        <p:spPr>
          <a:xfrm>
            <a:off x="3710786" y="6201341"/>
            <a:ext cx="456821" cy="0"/>
          </a:xfrm>
          <a:prstGeom prst="straightConnector1">
            <a:avLst/>
          </a:prstGeom>
          <a:ln w="381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H="1">
            <a:off x="5690870" y="1620242"/>
            <a:ext cx="2374042" cy="1709202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直線矢印コネクタ 83"/>
          <p:cNvCxnSpPr/>
          <p:nvPr/>
        </p:nvCxnSpPr>
        <p:spPr>
          <a:xfrm flipH="1" flipV="1">
            <a:off x="5802020" y="1620244"/>
            <a:ext cx="2262892" cy="2425439"/>
          </a:xfrm>
          <a:prstGeom prst="straightConnector1">
            <a:avLst/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94801083"/>
      </p:ext>
    </p:extLst>
  </p:cSld>
  <p:clrMapOvr>
    <a:masterClrMapping/>
  </p:clrMapOvr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DDDDDD"/>
        </a:solidFill>
        <a:ln w="9525">
          <a:solidFill>
            <a:srgbClr val="B2B2B2"/>
          </a:solidFill>
          <a:miter lim="800000"/>
          <a:headEnd/>
          <a:tailEnd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wrap="none" anchor="ctr"/>
      <a:lstStyle>
        <a:defPPr algn="l">
          <a:defRPr kumimoji="0" sz="1800" dirty="0"/>
        </a:defPPr>
      </a:lstStyle>
    </a:spDef>
    <a:txDef>
      <a:spPr>
        <a:noFill/>
      </a:spPr>
      <a:bodyPr wrap="square" rtlCol="0">
        <a:spAutoFit/>
      </a:bodyPr>
      <a:lstStyle>
        <a:defPPr>
          <a:defRPr kumimoji="1" dirty="0" smtClean="0">
            <a:latin typeface="Meiryo UI" panose="020B0604030504040204" pitchFamily="50" charset="-128"/>
            <a:ea typeface="Meiryo UI" panose="020B0604030504040204" pitchFamily="50" charset="-128"/>
            <a:cs typeface="Meiryo UI" panose="020B0604030504040204" pitchFamily="50" charset="-128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14479</TotalTime>
  <Words>32</Words>
  <Application>Microsoft Office PowerPoint</Application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Meiryo UI</vt:lpstr>
      <vt:lpstr>ＭＳ Ｐゴシック</vt:lpstr>
      <vt:lpstr>メイリオ</vt:lpstr>
      <vt:lpstr>Arial</vt:lpstr>
      <vt:lpstr>Calibri</vt:lpstr>
      <vt:lpstr>Wingdings</vt:lpstr>
      <vt:lpstr>blank</vt:lpstr>
      <vt:lpstr>ネガワット取引</vt:lpstr>
    </vt:vector>
  </TitlesOfParts>
  <Company>METI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METI</dc:creator>
  <cp:lastModifiedBy>media11</cp:lastModifiedBy>
  <cp:revision>748</cp:revision>
  <cp:lastPrinted>2017-03-13T01:59:24Z</cp:lastPrinted>
  <dcterms:created xsi:type="dcterms:W3CDTF">2016-06-08T12:28:48Z</dcterms:created>
  <dcterms:modified xsi:type="dcterms:W3CDTF">2017-06-29T01:59:27Z</dcterms:modified>
</cp:coreProperties>
</file>