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07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6" autoAdjust="0"/>
    <p:restoredTop sz="99270" autoAdjust="0"/>
  </p:normalViewPr>
  <p:slideViewPr>
    <p:cSldViewPr>
      <p:cViewPr varScale="1">
        <p:scale>
          <a:sx n="92" d="100"/>
          <a:sy n="92" d="100"/>
        </p:scale>
        <p:origin x="-114" y="-55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00024" y="800712"/>
            <a:ext cx="9469499" cy="2026297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</a:lstStyle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13779-E3A4-4983-AB37-5192917BA684}" type="datetime1">
              <a:rPr kumimoji="1" lang="ja-JP" altLang="en-US" smtClean="0"/>
              <a:t>2017/5/8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4299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2017/5/8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  <p:sldLayoutId id="214748368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角丸四角形 142"/>
          <p:cNvSpPr/>
          <p:nvPr/>
        </p:nvSpPr>
        <p:spPr>
          <a:xfrm>
            <a:off x="66510" y="1161937"/>
            <a:ext cx="7316971" cy="2354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34208" rIns="0" bIns="34208" rtlCol="0" anchor="ctr"/>
          <a:lstStyle/>
          <a:p>
            <a:pPr algn="ctr">
              <a:lnSpc>
                <a:spcPts val="1571"/>
              </a:lnSpc>
            </a:pPr>
            <a:r>
              <a:rPr lang="ja-JP" altLang="en-US" sz="1300" dirty="0">
                <a:solidFill>
                  <a:sysClr val="windowText" lastClr="000000"/>
                </a:solidFill>
                <a:latin typeface="+mn-ea"/>
                <a:cs typeface="Meiryo UI" panose="020B0604030504040204" pitchFamily="50" charset="-128"/>
              </a:rPr>
              <a:t>基盤技術の確立</a:t>
            </a:r>
            <a:endParaRPr lang="en-US" altLang="ja-JP" sz="1300" dirty="0">
              <a:solidFill>
                <a:sysClr val="windowText" lastClr="000000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70465" y="1419108"/>
            <a:ext cx="1817909" cy="3038578"/>
          </a:xfrm>
          <a:prstGeom prst="rect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 bwMode="hidden">
          <a:xfrm>
            <a:off x="68852" y="1419475"/>
            <a:ext cx="1819522" cy="4384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68415" tIns="34208" rIns="68415" bIns="34208" rtlCol="0">
            <a:spAutoFit/>
          </a:bodyPr>
          <a:lstStyle/>
          <a:p>
            <a:pPr algn="ctr"/>
            <a:r>
              <a:rPr lang="en-US" altLang="ja-JP" sz="1200" b="1" u="sng" dirty="0">
                <a:latin typeface="+mn-ea"/>
                <a:cs typeface="Meiryo UI" panose="020B0604030504040204" pitchFamily="50" charset="-128"/>
              </a:rPr>
              <a:t>EMS(</a:t>
            </a:r>
            <a:r>
              <a:rPr lang="ja-JP" altLang="en-US" sz="1200" b="1" u="sng" dirty="0" smtClean="0">
                <a:latin typeface="+mn-ea"/>
                <a:cs typeface="Meiryo UI" panose="020B0604030504040204" pitchFamily="50" charset="-128"/>
              </a:rPr>
              <a:t>エネルギーマネジメントシステム</a:t>
            </a:r>
            <a:r>
              <a:rPr lang="en-US" altLang="ja-JP" sz="1200" b="1" u="sng" dirty="0">
                <a:latin typeface="+mn-ea"/>
                <a:cs typeface="Meiryo UI" panose="020B0604030504040204" pitchFamily="50" charset="-128"/>
              </a:rPr>
              <a:t>)</a:t>
            </a:r>
            <a:r>
              <a:rPr lang="ja-JP" altLang="en-US" sz="1200" b="1" u="sng" dirty="0">
                <a:latin typeface="+mn-ea"/>
                <a:cs typeface="Meiryo UI" panose="020B0604030504040204" pitchFamily="50" charset="-128"/>
              </a:rPr>
              <a:t>の開発</a:t>
            </a:r>
            <a:endParaRPr lang="en-US" altLang="ja-JP" sz="1200" b="1" u="sng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126" name="テキスト ボックス 125"/>
          <p:cNvSpPr txBox="1"/>
          <p:nvPr/>
        </p:nvSpPr>
        <p:spPr>
          <a:xfrm>
            <a:off x="126662" y="1839157"/>
            <a:ext cx="1703901" cy="1143170"/>
          </a:xfrm>
          <a:prstGeom prst="rect">
            <a:avLst/>
          </a:prstGeom>
          <a:noFill/>
        </p:spPr>
        <p:txBody>
          <a:bodyPr wrap="square" lIns="68415" tIns="34208" rIns="0" bIns="34208" rtlCol="0">
            <a:spAutoFit/>
          </a:bodyPr>
          <a:lstStyle/>
          <a:p>
            <a:pPr marL="65328" indent="-65328">
              <a:buFont typeface="Arial" panose="020B0604020202020204" pitchFamily="34" charset="0"/>
              <a:buChar char="•"/>
            </a:pPr>
            <a:r>
              <a:rPr lang="en-US" altLang="ja-JP" sz="1000" dirty="0">
                <a:latin typeface="+mn-ea"/>
                <a:cs typeface="Meiryo UI" panose="020B0604030504040204" pitchFamily="50" charset="-128"/>
              </a:rPr>
              <a:t>CEMS</a:t>
            </a: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は、系統依存や需要特性等に応じて、コミュニティ単位で効率的なエネルギー需給管理を行うもの。</a:t>
            </a:r>
            <a:endParaRPr lang="en-US" altLang="ja-JP" sz="1000" dirty="0">
              <a:latin typeface="+mn-ea"/>
              <a:cs typeface="Meiryo UI" panose="020B0604030504040204" pitchFamily="50" charset="-128"/>
            </a:endParaRPr>
          </a:p>
          <a:p>
            <a:pPr marL="65328" indent="-65328"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コミュニティ単位の需給計画策定、ディマンドリスポンスの発動等の機能を開発。</a:t>
            </a:r>
            <a:endParaRPr lang="ja-JP" altLang="ja-JP" sz="10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-6123" y="857286"/>
            <a:ext cx="4290477" cy="292339"/>
          </a:xfrm>
          <a:prstGeom prst="rect">
            <a:avLst/>
          </a:prstGeom>
          <a:noFill/>
        </p:spPr>
        <p:txBody>
          <a:bodyPr wrap="square" lIns="91390" tIns="45696" rIns="91390" bIns="45696" rtlCol="0">
            <a:spAutoFit/>
          </a:bodyPr>
          <a:lstStyle/>
          <a:p>
            <a:r>
              <a:rPr lang="ja-JP" altLang="en-US" sz="1300" b="1" dirty="0">
                <a:latin typeface="+mn-ea"/>
                <a:cs typeface="Meiryo UI" panose="020B0604030504040204" pitchFamily="50" charset="-128"/>
              </a:rPr>
              <a:t>＜スマートコミュニティに関する実証の主な成果＞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1909240" y="1419108"/>
            <a:ext cx="1817909" cy="3038578"/>
          </a:xfrm>
          <a:prstGeom prst="rect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 bwMode="hidden">
          <a:xfrm>
            <a:off x="1925054" y="1419475"/>
            <a:ext cx="1819522" cy="4384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68415" tIns="34208" rIns="68415" bIns="34208" rtlCol="0">
            <a:spAutoFit/>
          </a:bodyPr>
          <a:lstStyle/>
          <a:p>
            <a:pPr algn="ctr"/>
            <a:r>
              <a:rPr lang="ja-JP" altLang="en-US" sz="1200" b="1" u="sng" dirty="0">
                <a:latin typeface="+mn-ea"/>
                <a:cs typeface="Meiryo UI" panose="020B0604030504040204" pitchFamily="50" charset="-128"/>
              </a:rPr>
              <a:t>標準インターフェイス</a:t>
            </a:r>
            <a:endParaRPr lang="en-US" altLang="ja-JP" sz="1200" b="1" u="sng" dirty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u="sng" dirty="0">
                <a:latin typeface="+mn-ea"/>
                <a:cs typeface="Meiryo UI" panose="020B0604030504040204" pitchFamily="50" charset="-128"/>
              </a:rPr>
              <a:t>の確立</a:t>
            </a:r>
            <a:endParaRPr lang="en-US" altLang="ja-JP" sz="1200" b="1" u="sng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909241" y="1840116"/>
            <a:ext cx="1778331" cy="1300190"/>
          </a:xfrm>
          <a:prstGeom prst="rect">
            <a:avLst/>
          </a:prstGeom>
          <a:noFill/>
        </p:spPr>
        <p:txBody>
          <a:bodyPr wrap="square" lIns="68415" tIns="34208" rIns="0" bIns="34208" rtlCol="0">
            <a:spAutoFit/>
          </a:bodyPr>
          <a:lstStyle/>
          <a:p>
            <a:pPr marL="130654" indent="-130654">
              <a:buFont typeface="Arial" panose="020B0604020202020204" pitchFamily="34" charset="0"/>
              <a:buChar char="•"/>
            </a:pPr>
            <a:r>
              <a:rPr lang="en-US" altLang="ja-JP" sz="1000" dirty="0" err="1">
                <a:latin typeface="+mn-ea"/>
                <a:cs typeface="Meiryo UI" panose="020B0604030504040204" pitchFamily="50" charset="-128"/>
              </a:rPr>
              <a:t>OpenADR</a:t>
            </a: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に基づき、日本における電力会社と需要家・アグリゲーターとの間の、ディマンドリスポンスに係る通信インターフェイスを策定、標準化。</a:t>
            </a:r>
            <a:endParaRPr lang="en-US" altLang="ja-JP" sz="1000" dirty="0">
              <a:latin typeface="+mn-ea"/>
              <a:cs typeface="Meiryo UI" panose="020B0604030504040204" pitchFamily="50" charset="-128"/>
            </a:endParaRPr>
          </a:p>
          <a:p>
            <a:pPr marL="130654" indent="-130654">
              <a:buFont typeface="Arial" panose="020B0604020202020204" pitchFamily="34" charset="0"/>
              <a:buChar char="•"/>
            </a:pPr>
            <a:r>
              <a:rPr lang="en-US" altLang="ja-JP" sz="1000" dirty="0">
                <a:latin typeface="+mn-ea"/>
                <a:cs typeface="Meiryo UI" panose="020B0604030504040204" pitchFamily="50" charset="-128"/>
              </a:rPr>
              <a:t>HEMS</a:t>
            </a: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と家庭内機器の通信インターフェイスである</a:t>
            </a:r>
            <a:r>
              <a:rPr lang="en-US" altLang="ja-JP" sz="1000" dirty="0">
                <a:latin typeface="+mn-ea"/>
                <a:cs typeface="Meiryo UI" panose="020B0604030504040204" pitchFamily="50" charset="-128"/>
              </a:rPr>
              <a:t>ECHONET-Lite</a:t>
            </a: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を策定。</a:t>
            </a:r>
            <a:endParaRPr lang="ja-JP" altLang="ja-JP" sz="10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3728762" y="1419474"/>
            <a:ext cx="1817909" cy="3038212"/>
          </a:xfrm>
          <a:prstGeom prst="rect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 bwMode="hidden">
          <a:xfrm>
            <a:off x="3727149" y="1419841"/>
            <a:ext cx="1819522" cy="4384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68415" tIns="34208" rIns="68415" bIns="34208" rtlCol="0">
            <a:spAutoFit/>
          </a:bodyPr>
          <a:lstStyle/>
          <a:p>
            <a:pPr algn="ctr"/>
            <a:r>
              <a:rPr lang="ja-JP" altLang="en-US" sz="1200" b="1" u="sng" dirty="0">
                <a:latin typeface="+mn-ea"/>
                <a:cs typeface="Meiryo UI" panose="020B0604030504040204" pitchFamily="50" charset="-128"/>
              </a:rPr>
              <a:t>蓄電池制御技術の開発</a:t>
            </a:r>
            <a:endParaRPr lang="en-US" altLang="ja-JP" sz="1200" b="1" u="sng" dirty="0">
              <a:latin typeface="+mn-ea"/>
              <a:cs typeface="Meiryo UI" panose="020B0604030504040204" pitchFamily="50" charset="-128"/>
            </a:endParaRPr>
          </a:p>
          <a:p>
            <a:pPr algn="ctr"/>
            <a:endParaRPr lang="en-US" altLang="ja-JP" sz="1200" b="1" u="sng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3782870" y="1834537"/>
            <a:ext cx="1703901" cy="1023191"/>
          </a:xfrm>
          <a:prstGeom prst="rect">
            <a:avLst/>
          </a:prstGeom>
          <a:noFill/>
        </p:spPr>
        <p:txBody>
          <a:bodyPr wrap="square" lIns="68415" tIns="34208" rIns="0" bIns="34208" rtlCol="0">
            <a:spAutoFit/>
          </a:bodyPr>
          <a:lstStyle/>
          <a:p>
            <a:pPr marL="130654" indent="-130654"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蓄電池を統合制御するシステム</a:t>
            </a:r>
            <a:r>
              <a:rPr lang="en-US" altLang="ja-JP" sz="1000" dirty="0">
                <a:latin typeface="+mn-ea"/>
                <a:cs typeface="Meiryo UI" panose="020B0604030504040204" pitchFamily="50" charset="-128"/>
              </a:rPr>
              <a:t>(</a:t>
            </a: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蓄電池</a:t>
            </a:r>
            <a:r>
              <a:rPr lang="en-US" altLang="ja-JP" sz="1000" dirty="0">
                <a:latin typeface="+mn-ea"/>
                <a:cs typeface="Meiryo UI" panose="020B0604030504040204" pitchFamily="50" charset="-128"/>
              </a:rPr>
              <a:t>SCADA</a:t>
            </a: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）を構築し、住宅用・事業所用・系統用蓄電池を連携させる実証を実施。</a:t>
            </a:r>
          </a:p>
          <a:p>
            <a:pPr marL="130654" indent="-130654">
              <a:buFont typeface="Arial" panose="020B0604020202020204" pitchFamily="34" charset="0"/>
              <a:buChar char="•"/>
            </a:pPr>
            <a:endParaRPr lang="ja-JP" altLang="en-US" sz="1200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5567538" y="1419474"/>
            <a:ext cx="1817909" cy="3030618"/>
          </a:xfrm>
          <a:prstGeom prst="rect">
            <a:avLst/>
          </a:prstGeom>
          <a:noFill/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68415" tIns="34208" rIns="68415" bIns="34208" rtlCol="0" anchor="ctr"/>
          <a:lstStyle/>
          <a:p>
            <a:pPr algn="ctr"/>
            <a:endParaRPr kumimoji="1" lang="ja-JP" altLang="en-US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 bwMode="hidden">
          <a:xfrm>
            <a:off x="5583351" y="1419841"/>
            <a:ext cx="1819522" cy="4384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lIns="68415" tIns="34208" rIns="68415" bIns="34208" rtlCol="0">
            <a:spAutoFit/>
          </a:bodyPr>
          <a:lstStyle/>
          <a:p>
            <a:pPr algn="ctr"/>
            <a:r>
              <a:rPr lang="ja-JP" altLang="en-US" sz="1200" b="1" u="sng" dirty="0">
                <a:latin typeface="+mn-ea"/>
                <a:cs typeface="Meiryo UI" panose="020B0604030504040204" pitchFamily="50" charset="-128"/>
              </a:rPr>
              <a:t>車両からの給電技術</a:t>
            </a:r>
            <a:endParaRPr lang="en-US" altLang="ja-JP" sz="1200" b="1" u="sng" dirty="0">
              <a:latin typeface="+mn-ea"/>
              <a:cs typeface="Meiryo UI" panose="020B0604030504040204" pitchFamily="50" charset="-128"/>
            </a:endParaRPr>
          </a:p>
          <a:p>
            <a:pPr algn="ctr"/>
            <a:r>
              <a:rPr lang="ja-JP" altLang="en-US" sz="1200" b="1" u="sng" dirty="0">
                <a:latin typeface="+mn-ea"/>
                <a:cs typeface="Meiryo UI" panose="020B0604030504040204" pitchFamily="50" charset="-128"/>
              </a:rPr>
              <a:t>の開発</a:t>
            </a:r>
            <a:endParaRPr lang="en-US" altLang="ja-JP" sz="1200" b="1" u="sng" dirty="0"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621646" y="1858762"/>
            <a:ext cx="1703901" cy="1146302"/>
          </a:xfrm>
          <a:prstGeom prst="rect">
            <a:avLst/>
          </a:prstGeom>
          <a:noFill/>
        </p:spPr>
        <p:txBody>
          <a:bodyPr wrap="square" lIns="68415" tIns="34208" rIns="0" bIns="34208" rtlCol="0">
            <a:spAutoFit/>
          </a:bodyPr>
          <a:lstStyle/>
          <a:p>
            <a:pPr marL="130654" indent="-130654">
              <a:buFont typeface="Arial" panose="020B0604020202020204" pitchFamily="34" charset="0"/>
              <a:buChar char="•"/>
            </a:pPr>
            <a:r>
              <a:rPr lang="en-US" altLang="ja-JP" sz="1000" dirty="0">
                <a:latin typeface="+mn-ea"/>
                <a:cs typeface="Meiryo UI" panose="020B0604030504040204" pitchFamily="50" charset="-128"/>
              </a:rPr>
              <a:t>EV</a:t>
            </a: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から直流によって宅内へ給電するシステム、</a:t>
            </a:r>
            <a:r>
              <a:rPr lang="en-US" altLang="ja-JP" sz="1000" dirty="0">
                <a:latin typeface="+mn-ea"/>
                <a:cs typeface="Meiryo UI" panose="020B0604030504040204" pitchFamily="50" charset="-128"/>
              </a:rPr>
              <a:t>PHEV</a:t>
            </a: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から交流によって宅内へ給電するシステムを開発</a:t>
            </a:r>
            <a:endParaRPr lang="en-US" altLang="ja-JP" sz="1000" dirty="0">
              <a:latin typeface="+mn-ea"/>
              <a:cs typeface="Meiryo UI" panose="020B0604030504040204" pitchFamily="50" charset="-128"/>
            </a:endParaRPr>
          </a:p>
          <a:p>
            <a:pPr marL="130654" indent="-130654">
              <a:buFont typeface="Arial" panose="020B0604020202020204" pitchFamily="34" charset="0"/>
              <a:buChar char="•"/>
            </a:pP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車両と屋内配線間の電力接続等に関する</a:t>
            </a:r>
            <a:r>
              <a:rPr lang="en-US" altLang="ja-JP" sz="1000" dirty="0">
                <a:latin typeface="+mn-ea"/>
                <a:cs typeface="Meiryo UI" panose="020B0604030504040204" pitchFamily="50" charset="-128"/>
              </a:rPr>
              <a:t>V2H</a:t>
            </a:r>
            <a:r>
              <a:rPr lang="ja-JP" altLang="en-US" sz="1000" dirty="0">
                <a:latin typeface="+mn-ea"/>
                <a:cs typeface="Meiryo UI" panose="020B0604030504040204" pitchFamily="50" charset="-128"/>
              </a:rPr>
              <a:t>ガイドラインを策定。</a:t>
            </a:r>
          </a:p>
        </p:txBody>
      </p:sp>
      <p:pic>
        <p:nvPicPr>
          <p:cNvPr id="35" name="Picture 2" descr="R:\【省内共有】臨時利用限定（担当者・所属・期限を記載のこと）\資源エネルギー庁省新部省エネルギー対策課（高木）130131削除\パネルディスカッション\システム室追加\富士電機ＣＥＭＳ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4" b="4817"/>
          <a:stretch>
            <a:fillRect/>
          </a:stretch>
        </p:blipFill>
        <p:spPr bwMode="auto">
          <a:xfrm>
            <a:off x="188030" y="2966091"/>
            <a:ext cx="1597609" cy="97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テキスト ボックス 36"/>
          <p:cNvSpPr txBox="1"/>
          <p:nvPr/>
        </p:nvSpPr>
        <p:spPr>
          <a:xfrm>
            <a:off x="126662" y="3964872"/>
            <a:ext cx="1703901" cy="161393"/>
          </a:xfrm>
          <a:prstGeom prst="rect">
            <a:avLst/>
          </a:prstGeom>
          <a:noFill/>
        </p:spPr>
        <p:txBody>
          <a:bodyPr wrap="square" lIns="68391" tIns="34196" rIns="68391" bIns="34196" rtlCol="0">
            <a:spAutoFit/>
          </a:bodyPr>
          <a:lstStyle/>
          <a:p>
            <a:r>
              <a:rPr lang="ja-JP" altLang="en-US" sz="600" dirty="0">
                <a:latin typeface="+mn-ea"/>
                <a:cs typeface="Meiryo UI" panose="020B0604030504040204" pitchFamily="50" charset="-128"/>
              </a:rPr>
              <a:t>「出典：北九州実証（富士電機）を基に作成」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9815" y="3235788"/>
            <a:ext cx="1560173" cy="10085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793" y="2657486"/>
            <a:ext cx="1717412" cy="13557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テキスト ボックス 38"/>
          <p:cNvSpPr txBox="1"/>
          <p:nvPr/>
        </p:nvSpPr>
        <p:spPr>
          <a:xfrm>
            <a:off x="3798114" y="4024551"/>
            <a:ext cx="1314722" cy="161393"/>
          </a:xfrm>
          <a:prstGeom prst="rect">
            <a:avLst/>
          </a:prstGeom>
          <a:noFill/>
        </p:spPr>
        <p:txBody>
          <a:bodyPr wrap="none" lIns="68391" tIns="34196" rIns="68391" bIns="34196" rtlCol="0">
            <a:spAutoFit/>
          </a:bodyPr>
          <a:lstStyle/>
          <a:p>
            <a:r>
              <a:rPr lang="ja-JP" altLang="en-US" sz="600" dirty="0">
                <a:latin typeface="+mn-ea"/>
              </a:rPr>
              <a:t>「出典：横浜実証（東芝）を基に作成」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736485" y="4022440"/>
            <a:ext cx="1556775" cy="161393"/>
          </a:xfrm>
          <a:prstGeom prst="rect">
            <a:avLst/>
          </a:prstGeom>
          <a:noFill/>
        </p:spPr>
        <p:txBody>
          <a:bodyPr wrap="none" lIns="68391" tIns="34196" rIns="68391" bIns="34196" rtlCol="0">
            <a:spAutoFit/>
          </a:bodyPr>
          <a:lstStyle/>
          <a:p>
            <a:pPr algn="r"/>
            <a:r>
              <a:rPr lang="ja-JP" altLang="en-US" sz="600" dirty="0">
                <a:latin typeface="+mn-ea"/>
                <a:cs typeface="Meiryo UI" panose="020B0604030504040204" pitchFamily="50" charset="-128"/>
              </a:rPr>
              <a:t>「出典：豊田実証（トヨタ自動車）を基に作成」</a:t>
            </a:r>
          </a:p>
        </p:txBody>
      </p:sp>
      <p:grpSp>
        <p:nvGrpSpPr>
          <p:cNvPr id="96" name="グループ化 95"/>
          <p:cNvGrpSpPr/>
          <p:nvPr/>
        </p:nvGrpSpPr>
        <p:grpSpPr>
          <a:xfrm>
            <a:off x="5621646" y="3123856"/>
            <a:ext cx="1742195" cy="906656"/>
            <a:chOff x="1346772" y="1036981"/>
            <a:chExt cx="3531286" cy="1884004"/>
          </a:xfrm>
        </p:grpSpPr>
        <p:pic>
          <p:nvPicPr>
            <p:cNvPr id="97" name="Picture 6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031" t="9363" r="23824"/>
            <a:stretch/>
          </p:blipFill>
          <p:spPr bwMode="auto">
            <a:xfrm>
              <a:off x="2024515" y="1066799"/>
              <a:ext cx="2190975" cy="1842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8" name="Picture 6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0899" t="7313"/>
            <a:stretch/>
          </p:blipFill>
          <p:spPr bwMode="auto">
            <a:xfrm>
              <a:off x="4075481" y="1036981"/>
              <a:ext cx="802577" cy="18840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9" name="Picture 6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9368" r="80729"/>
            <a:stretch/>
          </p:blipFill>
          <p:spPr bwMode="auto">
            <a:xfrm>
              <a:off x="1346772" y="1066895"/>
              <a:ext cx="809731" cy="18422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68370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14471</TotalTime>
  <Words>223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748</cp:revision>
  <cp:lastPrinted>2017-03-13T01:59:24Z</cp:lastPrinted>
  <dcterms:created xsi:type="dcterms:W3CDTF">2016-06-08T12:28:48Z</dcterms:created>
  <dcterms:modified xsi:type="dcterms:W3CDTF">2017-05-08T01:34:16Z</dcterms:modified>
</cp:coreProperties>
</file>