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63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D6EC"/>
    <a:srgbClr val="FF5A00"/>
    <a:srgbClr val="0098D0"/>
    <a:srgbClr val="0064C8"/>
    <a:srgbClr val="B197D3"/>
    <a:srgbClr val="FFBE3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47" autoAdjust="0"/>
  </p:normalViewPr>
  <p:slideViewPr>
    <p:cSldViewPr>
      <p:cViewPr>
        <p:scale>
          <a:sx n="70" d="100"/>
          <a:sy n="70" d="100"/>
        </p:scale>
        <p:origin x="-390" y="-72"/>
      </p:cViewPr>
      <p:guideLst>
        <p:guide orient="horz" pos="414"/>
        <p:guide pos="126"/>
      </p:guideLst>
    </p:cSldViewPr>
  </p:slideViewPr>
  <p:outlineViewPr>
    <p:cViewPr>
      <p:scale>
        <a:sx n="33" d="100"/>
        <a:sy n="33" d="100"/>
      </p:scale>
      <p:origin x="0" y="76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90" d="100"/>
          <a:sy n="90" d="100"/>
        </p:scale>
        <p:origin x="-2070" y="-7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ja-JP" altLang="en-US" sz="1400" dirty="0" smtClean="0">
                <a:latin typeface="ＭＳ Ｐゴシック" pitchFamily="50" charset="-128"/>
                <a:ea typeface="ＭＳ Ｐゴシック" pitchFamily="50" charset="-128"/>
              </a:rPr>
              <a:t>機密性○</a:t>
            </a:r>
            <a:endParaRPr kumimoji="1" lang="ja-JP" altLang="en-US" sz="14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ja-JP" altLang="en-US" dirty="0" smtClean="0"/>
              <a:t>機密性○</a:t>
            </a:r>
            <a:endParaRPr lang="en-US" altLang="ja-JP" dirty="0" smtClean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5E722-DCEB-4B9B-850A-0990A504E4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588439"/>
            <a:ext cx="8420100" cy="55399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ctr">
              <a:defRPr lang="ja-JP" altLang="en-US" sz="3600" b="1" dirty="0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4653136"/>
            <a:ext cx="6934200" cy="125572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buNone/>
              <a:defRPr lang="ja-JP" altLang="en-US" sz="2400" b="1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 algn="ctr"/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38EED-0542-4C86-A18B-4CD095A08138}" type="datetime1">
              <a:rPr kumimoji="1" lang="ja-JP" altLang="en-US" smtClean="0"/>
              <a:t>2017/4/18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6662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93439" y="1520788"/>
            <a:ext cx="7423989" cy="646331"/>
          </a:xfrm>
        </p:spPr>
        <p:txBody>
          <a:bodyPr wrap="square" anchor="t" anchorCtr="0">
            <a:spAutoFit/>
          </a:bodyPr>
          <a:lstStyle>
            <a:lvl1pPr algn="l">
              <a:def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 smtClean="0"/>
              <a:t>１．見出しの記入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FD6B-AACB-4FB5-A82B-515F0D3C0BFC}" type="datetime1">
              <a:rPr kumimoji="1" lang="ja-JP" altLang="en-US" smtClean="0"/>
              <a:t>2017/4/18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9921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6CFB-7E9F-4517-9C6C-7920C3455632}" type="datetime1">
              <a:rPr kumimoji="1" lang="ja-JP" altLang="en-US" smtClean="0"/>
              <a:t>2017/4/18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00471" y="188640"/>
            <a:ext cx="9505503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00794" y="6309320"/>
            <a:ext cx="9396722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（資料）●●</a:t>
            </a:r>
            <a:endParaRPr kumimoji="1" lang="ja-JP" altLang="en-US" dirty="0"/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00794" y="3104964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20pt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00472" y="3769295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14pt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00472" y="4365104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10.5pt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00025" y="764704"/>
            <a:ext cx="9505950" cy="525886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75" lvl="0" indent="-257175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952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00025" y="274638"/>
            <a:ext cx="9469499" cy="382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00024" y="800708"/>
            <a:ext cx="9469499" cy="1210689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-10695" y="652026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57702473-496F-4EA5-8617-C076904D98E0}" type="datetime1">
              <a:rPr lang="ja-JP" altLang="en-US" smtClean="0"/>
              <a:t>2017/4/18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92827" y="652534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05295" y="652534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8769424" y="71046"/>
            <a:ext cx="108316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050" b="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機密性○</a:t>
            </a:r>
            <a:endParaRPr kumimoji="1" lang="en-US" altLang="ja-JP" sz="1050" b="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1" r:id="rId2"/>
    <p:sldLayoutId id="214748365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2400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</p:titleStyle>
    <p:bodyStyle>
      <a:lvl1pPr marL="342900" indent="-342900" algn="l" defTabSz="914400" rtl="0" eaLnBrk="1" latinLnBrk="0" hangingPunct="1">
        <a:spcBef>
          <a:spcPts val="600"/>
        </a:spcBef>
        <a:spcAft>
          <a:spcPts val="600"/>
        </a:spcAft>
        <a:buClr>
          <a:srgbClr val="002060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742950" indent="-28575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–"/>
        <a:defRPr kumimoji="1" sz="1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1143000" indent="-22860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•"/>
        <a:defRPr kumimoji="1" sz="10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線コネクタ 10"/>
          <p:cNvCxnSpPr/>
          <p:nvPr/>
        </p:nvCxnSpPr>
        <p:spPr>
          <a:xfrm flipH="1">
            <a:off x="194471" y="5347377"/>
            <a:ext cx="1" cy="132401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 flipH="1">
            <a:off x="194471" y="6669360"/>
            <a:ext cx="195021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グループ化 8"/>
          <p:cNvGrpSpPr/>
          <p:nvPr/>
        </p:nvGrpSpPr>
        <p:grpSpPr>
          <a:xfrm>
            <a:off x="344488" y="2393627"/>
            <a:ext cx="9145015" cy="3771644"/>
            <a:chOff x="351512" y="3082247"/>
            <a:chExt cx="8921965" cy="3143032"/>
          </a:xfrm>
        </p:grpSpPr>
        <p:sp>
          <p:nvSpPr>
            <p:cNvPr id="10" name="二等辺三角形 9"/>
            <p:cNvSpPr/>
            <p:nvPr/>
          </p:nvSpPr>
          <p:spPr>
            <a:xfrm>
              <a:off x="3512840" y="3945057"/>
              <a:ext cx="2739815" cy="1740190"/>
            </a:xfrm>
            <a:prstGeom prst="triangle">
              <a:avLst>
                <a:gd name="adj" fmla="val 49727"/>
              </a:avLst>
            </a:prstGeom>
            <a:noFill/>
            <a:ln w="361950" cmpd="sng"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200" b="1" dirty="0">
                <a:ln w="22225">
                  <a:solidFill>
                    <a:srgbClr val="C0504D"/>
                  </a:solidFill>
                  <a:prstDash val="solid"/>
                </a:ln>
                <a:solidFill>
                  <a:srgbClr val="C0504D">
                    <a:lumMod val="40000"/>
                    <a:lumOff val="60000"/>
                  </a:srgb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15" name="テキスト ボックス 3"/>
            <p:cNvSpPr txBox="1">
              <a:spLocks noChangeArrowheads="1"/>
            </p:cNvSpPr>
            <p:nvPr/>
          </p:nvSpPr>
          <p:spPr bwMode="auto">
            <a:xfrm>
              <a:off x="1125140" y="3645024"/>
              <a:ext cx="7726829" cy="2821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algn="ctr"/>
              <a:r>
                <a:rPr lang="ja-JP" altLang="en-US" sz="1600" b="1" dirty="0" smtClean="0">
                  <a:solidFill>
                    <a:prstClr val="white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①</a:t>
              </a:r>
              <a:r>
                <a:rPr lang="en-US" altLang="ja-JP" sz="1600" b="1" dirty="0" smtClean="0">
                  <a:solidFill>
                    <a:prstClr val="white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【</a:t>
              </a:r>
              <a:r>
                <a:rPr lang="ja-JP" altLang="en-US" sz="1600" b="1" dirty="0" smtClean="0">
                  <a:solidFill>
                    <a:prstClr val="white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電力事業者の自主的な枠組</a:t>
              </a:r>
              <a:r>
                <a:rPr lang="en-US" altLang="ja-JP" sz="1600" b="1" dirty="0" smtClean="0">
                  <a:solidFill>
                    <a:prstClr val="white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】</a:t>
              </a:r>
            </a:p>
          </p:txBody>
        </p:sp>
        <p:grpSp>
          <p:nvGrpSpPr>
            <p:cNvPr id="8" name="グループ化 7"/>
            <p:cNvGrpSpPr/>
            <p:nvPr/>
          </p:nvGrpSpPr>
          <p:grpSpPr>
            <a:xfrm>
              <a:off x="5198881" y="5163092"/>
              <a:ext cx="4074596" cy="882195"/>
              <a:chOff x="5010722" y="5391223"/>
              <a:chExt cx="4074596" cy="882193"/>
            </a:xfrm>
          </p:grpSpPr>
          <p:sp>
            <p:nvSpPr>
              <p:cNvPr id="16" name="正方形/長方形 15"/>
              <p:cNvSpPr/>
              <p:nvPr/>
            </p:nvSpPr>
            <p:spPr>
              <a:xfrm>
                <a:off x="5010722" y="5673351"/>
                <a:ext cx="4074146" cy="600065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  <a:alpha val="90000"/>
                </a:schemeClr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r>
                  <a:rPr lang="ja-JP" altLang="en-US" sz="1600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○</a:t>
                </a:r>
                <a:r>
                  <a:rPr lang="ja-JP" altLang="en-US" sz="1600" u="sng" dirty="0" smtClean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小売事業者に</a:t>
                </a:r>
                <a:r>
                  <a:rPr lang="ja-JP" altLang="en-US" sz="1600" u="sng" dirty="0" smtClean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高効率な電源の調達（非化石</a:t>
                </a:r>
                <a:endParaRPr lang="en-US" altLang="ja-JP" sz="1600" u="sng" dirty="0" smtClean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r>
                  <a:rPr lang="ja-JP" altLang="en-US" sz="1600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　</a:t>
                </a:r>
                <a:r>
                  <a:rPr lang="ja-JP" altLang="en-US" sz="1600" dirty="0" smtClean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 </a:t>
                </a:r>
                <a:r>
                  <a:rPr lang="ja-JP" altLang="en-US" sz="1600" u="sng" dirty="0" smtClean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電源４４％）</a:t>
                </a:r>
                <a:r>
                  <a:rPr lang="ja-JP" altLang="en-US" sz="1600" u="sng" dirty="0" smtClean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を求める。</a:t>
                </a:r>
                <a:endParaRPr lang="en-US" altLang="ja-JP" sz="1600" u="sng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</p:txBody>
          </p:sp>
          <p:sp>
            <p:nvSpPr>
              <p:cNvPr id="20" name="テキスト ボックス 3"/>
              <p:cNvSpPr txBox="1">
                <a:spLocks noChangeArrowheads="1"/>
              </p:cNvSpPr>
              <p:nvPr/>
            </p:nvSpPr>
            <p:spPr bwMode="auto">
              <a:xfrm>
                <a:off x="5011172" y="5391223"/>
                <a:ext cx="4074146" cy="282128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square" anchor="ctr">
                <a:spAutoFit/>
              </a:bodyPr>
              <a:lstStyle/>
              <a:p>
                <a:pPr algn="ctr"/>
                <a:r>
                  <a:rPr lang="ja-JP" altLang="en-US" sz="1600" b="1" dirty="0" smtClean="0">
                    <a:solidFill>
                      <a:prstClr val="white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③</a:t>
                </a:r>
                <a:r>
                  <a:rPr lang="en-US" altLang="ja-JP" sz="1600" b="1" dirty="0" smtClean="0">
                    <a:solidFill>
                      <a:prstClr val="white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【</a:t>
                </a:r>
                <a:r>
                  <a:rPr lang="ja-JP" altLang="en-US" sz="1600" b="1" dirty="0" smtClean="0">
                    <a:solidFill>
                      <a:prstClr val="white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高度化法</a:t>
                </a:r>
                <a:r>
                  <a:rPr lang="en-US" altLang="ja-JP" sz="1600" b="1" dirty="0" smtClean="0">
                    <a:solidFill>
                      <a:prstClr val="white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】</a:t>
                </a:r>
                <a:r>
                  <a:rPr lang="ja-JP" altLang="en-US" sz="1600" b="1" dirty="0">
                    <a:solidFill>
                      <a:prstClr val="white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（小売段階）</a:t>
                </a:r>
                <a:endParaRPr lang="en-US" altLang="ja-JP" sz="1600" b="1" dirty="0" smtClean="0">
                  <a:solidFill>
                    <a:prstClr val="white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</p:txBody>
          </p:sp>
        </p:grpSp>
        <p:grpSp>
          <p:nvGrpSpPr>
            <p:cNvPr id="27" name="グループ化 26"/>
            <p:cNvGrpSpPr/>
            <p:nvPr/>
          </p:nvGrpSpPr>
          <p:grpSpPr>
            <a:xfrm>
              <a:off x="421764" y="5163092"/>
              <a:ext cx="4074146" cy="882194"/>
              <a:chOff x="636251" y="5397736"/>
              <a:chExt cx="4074146" cy="882193"/>
            </a:xfrm>
          </p:grpSpPr>
          <p:sp>
            <p:nvSpPr>
              <p:cNvPr id="13" name="正方形/長方形 12"/>
              <p:cNvSpPr/>
              <p:nvPr/>
            </p:nvSpPr>
            <p:spPr>
              <a:xfrm>
                <a:off x="636251" y="5679859"/>
                <a:ext cx="4074146" cy="60007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r>
                  <a:rPr lang="ja-JP" altLang="en-US" sz="1600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○</a:t>
                </a:r>
                <a:r>
                  <a:rPr lang="ja-JP" altLang="en-US" sz="1600" u="sng" dirty="0" smtClean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発電事業者に</a:t>
                </a:r>
                <a:r>
                  <a:rPr lang="ja-JP" altLang="en-US" sz="1600" u="sng" dirty="0" smtClean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火力発電の高効率化（</a:t>
                </a:r>
                <a:r>
                  <a:rPr lang="en-US" altLang="ja-JP" sz="1600" u="sng" dirty="0" smtClean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USC</a:t>
                </a:r>
                <a:r>
                  <a:rPr lang="ja-JP" altLang="en-US" sz="1600" u="sng" dirty="0" smtClean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水</a:t>
                </a:r>
                <a:endParaRPr lang="en-US" altLang="ja-JP" sz="1600" u="sng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r>
                  <a:rPr lang="ja-JP" altLang="en-US" sz="1600" dirty="0" smtClean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　 </a:t>
                </a:r>
                <a:r>
                  <a:rPr lang="ja-JP" altLang="en-US" sz="1600" u="sng" dirty="0" smtClean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準等）</a:t>
                </a:r>
                <a:r>
                  <a:rPr lang="ja-JP" altLang="en-US" sz="1600" u="sng" dirty="0" smtClean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を求める。</a:t>
                </a:r>
                <a:endParaRPr lang="en-US" altLang="ja-JP" sz="1600" u="sng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</p:txBody>
          </p:sp>
          <p:sp>
            <p:nvSpPr>
              <p:cNvPr id="21" name="テキスト ボックス 3"/>
              <p:cNvSpPr txBox="1">
                <a:spLocks noChangeArrowheads="1"/>
              </p:cNvSpPr>
              <p:nvPr/>
            </p:nvSpPr>
            <p:spPr bwMode="auto">
              <a:xfrm>
                <a:off x="636251" y="5397736"/>
                <a:ext cx="4074146" cy="282128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square" anchor="ctr">
                <a:spAutoFit/>
              </a:bodyPr>
              <a:lstStyle/>
              <a:p>
                <a:pPr algn="ctr"/>
                <a:r>
                  <a:rPr lang="ja-JP" altLang="en-US" sz="1600" b="1" dirty="0" smtClean="0">
                    <a:solidFill>
                      <a:prstClr val="white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②</a:t>
                </a:r>
                <a:r>
                  <a:rPr lang="en-US" altLang="ja-JP" sz="1600" b="1" dirty="0" smtClean="0">
                    <a:solidFill>
                      <a:prstClr val="white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【</a:t>
                </a:r>
                <a:r>
                  <a:rPr lang="ja-JP" altLang="en-US" sz="1600" b="1" dirty="0" smtClean="0">
                    <a:solidFill>
                      <a:prstClr val="white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省エネ法</a:t>
                </a:r>
                <a:r>
                  <a:rPr lang="en-US" altLang="ja-JP" sz="1600" b="1" dirty="0" smtClean="0">
                    <a:solidFill>
                      <a:prstClr val="white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】</a:t>
                </a:r>
                <a:r>
                  <a:rPr lang="ja-JP" altLang="en-US" sz="1600" b="1" dirty="0" smtClean="0">
                    <a:solidFill>
                      <a:prstClr val="white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 </a:t>
                </a:r>
                <a:r>
                  <a:rPr lang="ja-JP" altLang="en-US" sz="1600" b="1" dirty="0">
                    <a:solidFill>
                      <a:prstClr val="white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（発電段階）</a:t>
                </a:r>
                <a:endParaRPr lang="en-US" altLang="ja-JP" sz="1600" b="1" dirty="0" smtClean="0">
                  <a:solidFill>
                    <a:prstClr val="white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</p:txBody>
          </p:sp>
        </p:grpSp>
        <p:sp>
          <p:nvSpPr>
            <p:cNvPr id="23" name="角丸四角形 22"/>
            <p:cNvSpPr/>
            <p:nvPr/>
          </p:nvSpPr>
          <p:spPr>
            <a:xfrm>
              <a:off x="421764" y="5985279"/>
              <a:ext cx="8850731" cy="24000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dirty="0">
                  <a:solidFill>
                    <a:prstClr val="black"/>
                  </a:solidFill>
                </a:rPr>
                <a:t>実績を踏まえ、経産大臣が、指導・助言、</a:t>
              </a:r>
              <a:r>
                <a:rPr lang="ja-JP" altLang="en-US" dirty="0" smtClean="0">
                  <a:solidFill>
                    <a:prstClr val="black"/>
                  </a:solidFill>
                </a:rPr>
                <a:t>勧告、命令。</a:t>
              </a:r>
              <a:endParaRPr lang="ja-JP" altLang="en-US" dirty="0">
                <a:solidFill>
                  <a:prstClr val="black"/>
                </a:solidFill>
              </a:endParaRPr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351512" y="3082247"/>
              <a:ext cx="8851715" cy="262744"/>
            </a:xfrm>
            <a:prstGeom prst="rect">
              <a:avLst/>
            </a:prstGeom>
            <a:ln w="12700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68403" tIns="34202" rIns="68403" bIns="34202" rtlCol="0">
              <a:spAutoFit/>
            </a:bodyPr>
            <a:lstStyle/>
            <a:p>
              <a:pPr marL="261938" indent="-261938" defTabSz="684154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600" dirty="0" smtClean="0">
                  <a:solidFill>
                    <a:srgbClr val="0070C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①電力の自主的枠組みの強化</a:t>
              </a:r>
              <a:r>
                <a:rPr lang="ja-JP" altLang="en-US" sz="16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を、</a:t>
              </a:r>
              <a:r>
                <a:rPr lang="ja-JP" altLang="en-US" sz="1600" dirty="0" smtClean="0">
                  <a:solidFill>
                    <a:srgbClr val="0070C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②省エネ法</a:t>
              </a:r>
              <a:r>
                <a:rPr lang="ja-JP" altLang="en-US" sz="16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と</a:t>
              </a:r>
              <a:r>
                <a:rPr lang="ja-JP" altLang="en-US" sz="1600" dirty="0" smtClean="0">
                  <a:solidFill>
                    <a:srgbClr val="0070C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③高度化法</a:t>
              </a:r>
              <a:r>
                <a:rPr lang="ja-JP" altLang="en-US" sz="16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による措置で支え、　「実効性」と「透明性」を確保。</a:t>
              </a:r>
              <a:endParaRPr lang="en-US" altLang="ja-JP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14" name="正方形/長方形 13"/>
            <p:cNvSpPr/>
            <p:nvPr/>
          </p:nvSpPr>
          <p:spPr>
            <a:xfrm>
              <a:off x="1125141" y="3921108"/>
              <a:ext cx="7726830" cy="504001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ja-JP" altLang="en-US" sz="15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排出係数</a:t>
              </a:r>
              <a:r>
                <a:rPr lang="en-US" altLang="ja-JP" u="sng" dirty="0" smtClean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0.37kg-CO2/kWh(2030</a:t>
              </a:r>
              <a:r>
                <a:rPr lang="ja-JP" altLang="en-US" u="sng" dirty="0" smtClean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年度</a:t>
              </a:r>
              <a:r>
                <a:rPr lang="en-US" altLang="ja-JP" u="sng" dirty="0" smtClean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)</a:t>
              </a:r>
              <a:r>
                <a:rPr lang="ja-JP" altLang="en-US" sz="15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と</a:t>
              </a:r>
              <a:r>
                <a:rPr lang="ja-JP" altLang="en-US" sz="15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いうエネルギーミックスと</a:t>
              </a:r>
              <a:r>
                <a:rPr lang="ja-JP" altLang="en-US" sz="15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整合的な目標を設定</a:t>
              </a:r>
              <a:endParaRPr lang="en-US" altLang="ja-JP" sz="15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r>
                <a:rPr lang="ja-JP" altLang="en-US" sz="15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  </a:t>
              </a:r>
              <a:r>
                <a:rPr lang="en-US" altLang="ja-JP" sz="14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※</a:t>
              </a:r>
              <a:r>
                <a:rPr lang="ja-JP" altLang="en-US" sz="14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「</a:t>
              </a:r>
              <a:r>
                <a:rPr lang="ja-JP" altLang="en-US" sz="1400" b="1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電気事業低炭素社会協議会</a:t>
              </a:r>
              <a:r>
                <a:rPr lang="ja-JP" altLang="en-US" sz="14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」を創設し、</a:t>
              </a:r>
              <a:r>
                <a:rPr lang="en-US" altLang="ja-JP" sz="14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PDCA</a:t>
              </a:r>
              <a:r>
                <a:rPr lang="ja-JP" altLang="en-US" sz="14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を図る。</a:t>
              </a:r>
            </a:p>
            <a:p>
              <a:pPr algn="ctr"/>
              <a:endParaRPr lang="en-US" altLang="ja-JP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sp>
        <p:nvSpPr>
          <p:cNvPr id="17" name="テキスト ボックス 16"/>
          <p:cNvSpPr txBox="1"/>
          <p:nvPr/>
        </p:nvSpPr>
        <p:spPr>
          <a:xfrm>
            <a:off x="1562543" y="1876762"/>
            <a:ext cx="74949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電力事業者の自主的な火力効率化の枠組と支える</a:t>
            </a:r>
            <a:r>
              <a:rPr lang="ja-JP" altLang="en-US" sz="20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仕組み</a:t>
            </a:r>
            <a:r>
              <a:rPr kumimoji="1" lang="en-US" altLang="ja-JP" sz="20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  <a:endParaRPr kumimoji="1" lang="ja-JP" altLang="en-US" sz="2000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 bwMode="auto">
          <a:xfrm>
            <a:off x="8913440" y="116632"/>
            <a:ext cx="992560" cy="21602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rtlCol="0" anchor="ctr"/>
          <a:lstStyle/>
          <a:p>
            <a:pPr algn="l"/>
            <a:endParaRPr kumimoji="0" lang="ja-JP" altLang="en-US" sz="1800" dirty="0"/>
          </a:p>
        </p:txBody>
      </p:sp>
    </p:spTree>
    <p:extLst>
      <p:ext uri="{BB962C8B-B14F-4D97-AF65-F5344CB8AC3E}">
        <p14:creationId xmlns:p14="http://schemas.microsoft.com/office/powerpoint/2010/main" val="283380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Calibri"/>
        <a:ea typeface="メイリオ"/>
        <a:cs typeface=""/>
      </a:majorFont>
      <a:minorFont>
        <a:latin typeface="Calibr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anchor="ctr"/>
      <a:lstStyle>
        <a:defPPr algn="l">
          <a:defRPr kumimoji="0" sz="1800" dirty="0"/>
        </a:defPPr>
      </a:lstStyle>
    </a:spDef>
    <a:txDef>
      <a:spPr>
        <a:noFill/>
      </a:spPr>
      <a:bodyPr wrap="none" rtlCol="0">
        <a:spAutoFit/>
      </a:bodyPr>
      <a:lstStyle>
        <a:defPPr>
          <a:defRPr kumimoji="1" dirty="0" smtClean="0"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</TotalTime>
  <Words>127</Words>
  <Application>Microsoft Office PowerPoint</Application>
  <PresentationFormat>A4 210 x 297 mm</PresentationFormat>
  <Paragraphs>12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blank</vt:lpstr>
      <vt:lpstr>PowerPoint プレゼンテーション</vt:lpstr>
    </vt:vector>
  </TitlesOfParts>
  <Company>METI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石炭火力の高効率化を促進する制度</dc:title>
  <dc:creator>METI</dc:creator>
  <cp:lastModifiedBy>METI</cp:lastModifiedBy>
  <cp:revision>2</cp:revision>
  <cp:lastPrinted>2015-08-21T06:55:03Z</cp:lastPrinted>
  <dcterms:created xsi:type="dcterms:W3CDTF">2017-04-17T13:31:07Z</dcterms:created>
  <dcterms:modified xsi:type="dcterms:W3CDTF">2017-04-18T06:07:51Z</dcterms:modified>
</cp:coreProperties>
</file>