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703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B7FF"/>
    <a:srgbClr val="CC3300"/>
    <a:srgbClr val="FF85FF"/>
    <a:srgbClr val="0070C0"/>
    <a:srgbClr val="FF0000"/>
    <a:srgbClr val="92D050"/>
    <a:srgbClr val="FFBE3C"/>
    <a:srgbClr val="00B050"/>
    <a:srgbClr val="B197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6" autoAdjust="0"/>
    <p:restoredTop sz="99270" autoAdjust="0"/>
  </p:normalViewPr>
  <p:slideViewPr>
    <p:cSldViewPr>
      <p:cViewPr varScale="1">
        <p:scale>
          <a:sx n="80" d="100"/>
          <a:sy n="80" d="100"/>
        </p:scale>
        <p:origin x="684" y="10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74" y="858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3693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41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8641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4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6" y="3104968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8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6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7" y="274639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12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2017/6/29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9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419860" y="995680"/>
            <a:ext cx="2388447" cy="955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33020" y="50800"/>
            <a:ext cx="9828953" cy="548640"/>
          </a:xfrm>
          <a:prstGeom prst="rect">
            <a:avLst/>
          </a:prstGeom>
          <a:solidFill>
            <a:srgbClr val="3584C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bg1"/>
                </a:solidFill>
              </a:rPr>
              <a:t>２０１５年度の</a:t>
            </a:r>
            <a:r>
              <a:rPr kumimoji="1" lang="en-US" altLang="ja-JP" sz="3200" dirty="0" smtClean="0">
                <a:solidFill>
                  <a:schemeClr val="bg1"/>
                </a:solidFill>
              </a:rPr>
              <a:t>CO</a:t>
            </a:r>
            <a:r>
              <a:rPr lang="en-US" altLang="ja-JP" sz="3200" dirty="0">
                <a:solidFill>
                  <a:schemeClr val="bg1"/>
                </a:solidFill>
              </a:rPr>
              <a:t>2</a:t>
            </a:r>
            <a:r>
              <a:rPr kumimoji="1" lang="ja-JP" altLang="en-US" sz="3200" dirty="0" smtClean="0">
                <a:solidFill>
                  <a:schemeClr val="bg1"/>
                </a:solidFill>
              </a:rPr>
              <a:t>排出量（速報値）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43087" y="670560"/>
            <a:ext cx="9608820" cy="54864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100000"/>
                </a:schemeClr>
              </a:gs>
            </a:gsLst>
            <a:lin ang="5400000" scaled="0"/>
            <a:tileRect/>
          </a:gra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ysClr val="windowText" lastClr="000000"/>
                </a:solidFill>
              </a:rPr>
              <a:t>温室効果ガス ： １３．２億トン</a:t>
            </a:r>
            <a:endParaRPr kumimoji="1" lang="ja-JP" alt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43087" y="1851659"/>
            <a:ext cx="7022253" cy="54864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100000"/>
                </a:schemeClr>
              </a:gs>
            </a:gsLst>
            <a:lin ang="5400000" scaled="0"/>
            <a:tileRect/>
          </a:gra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ysClr val="windowText" lastClr="000000"/>
                </a:solidFill>
              </a:rPr>
              <a:t>エネルギー起源</a:t>
            </a:r>
            <a:r>
              <a:rPr lang="en-US" altLang="ja-JP" sz="2800" dirty="0" smtClean="0">
                <a:solidFill>
                  <a:sysClr val="windowText" lastClr="000000"/>
                </a:solidFill>
              </a:rPr>
              <a:t>CO2</a:t>
            </a:r>
            <a:r>
              <a:rPr lang="ja-JP" altLang="en-US" sz="2800" dirty="0" smtClean="0">
                <a:solidFill>
                  <a:sysClr val="windowText" lastClr="000000"/>
                </a:solidFill>
              </a:rPr>
              <a:t> ： １１．５億トン</a:t>
            </a:r>
            <a:endParaRPr kumimoji="1" lang="ja-JP" alt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979834" y="1818640"/>
            <a:ext cx="1772073" cy="123952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100000"/>
                </a:schemeClr>
              </a:gs>
            </a:gsLst>
            <a:lin ang="5400000" scaled="0"/>
            <a:tileRect/>
          </a:gra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sysClr val="windowText" lastClr="000000"/>
                </a:solidFill>
              </a:rPr>
              <a:t>その他：</a:t>
            </a:r>
            <a:r>
              <a:rPr lang="en-US" altLang="ja-JP" sz="2400" dirty="0" smtClean="0">
                <a:solidFill>
                  <a:sysClr val="windowText" lastClr="000000"/>
                </a:solidFill>
              </a:rPr>
              <a:t/>
            </a:r>
            <a:br>
              <a:rPr lang="en-US" altLang="ja-JP" sz="2400" dirty="0" smtClean="0">
                <a:solidFill>
                  <a:sysClr val="windowText" lastClr="000000"/>
                </a:solidFill>
              </a:rPr>
            </a:br>
            <a:r>
              <a:rPr lang="ja-JP" altLang="en-US" sz="2400" dirty="0" smtClean="0">
                <a:solidFill>
                  <a:sysClr val="windowText" lastClr="000000"/>
                </a:solidFill>
              </a:rPr>
              <a:t>１．７億</a:t>
            </a:r>
            <a:r>
              <a:rPr lang="en-US" altLang="ja-JP" sz="2400" dirty="0" smtClean="0">
                <a:solidFill>
                  <a:sysClr val="windowText" lastClr="000000"/>
                </a:solidFill>
              </a:rPr>
              <a:t/>
            </a:r>
            <a:br>
              <a:rPr lang="en-US" altLang="ja-JP" sz="2400" dirty="0" smtClean="0">
                <a:solidFill>
                  <a:sysClr val="windowText" lastClr="000000"/>
                </a:solidFill>
              </a:rPr>
            </a:br>
            <a:r>
              <a:rPr lang="ja-JP" altLang="en-US" sz="2400" dirty="0">
                <a:solidFill>
                  <a:sysClr val="windowText" lastClr="000000"/>
                </a:solidFill>
              </a:rPr>
              <a:t>トン</a:t>
            </a:r>
            <a:endParaRPr kumimoji="1" lang="ja-JP" altLang="en-US" sz="2400" dirty="0">
              <a:solidFill>
                <a:sysClr val="windowText" lastClr="000000"/>
              </a:solidFill>
            </a:endParaRPr>
          </a:p>
        </p:txBody>
      </p:sp>
      <p:grpSp>
        <p:nvGrpSpPr>
          <p:cNvPr id="50" name="グループ化 49"/>
          <p:cNvGrpSpPr/>
          <p:nvPr/>
        </p:nvGrpSpPr>
        <p:grpSpPr>
          <a:xfrm>
            <a:off x="275167" y="2657313"/>
            <a:ext cx="6758093" cy="3231438"/>
            <a:chOff x="518160" y="2619214"/>
            <a:chExt cx="6238240" cy="3231438"/>
          </a:xfrm>
        </p:grpSpPr>
        <p:grpSp>
          <p:nvGrpSpPr>
            <p:cNvPr id="38" name="グループ化 37"/>
            <p:cNvGrpSpPr/>
            <p:nvPr/>
          </p:nvGrpSpPr>
          <p:grpSpPr>
            <a:xfrm>
              <a:off x="518160" y="4399280"/>
              <a:ext cx="1361440" cy="1429544"/>
              <a:chOff x="518160" y="3393440"/>
              <a:chExt cx="1361440" cy="1429544"/>
            </a:xfrm>
          </p:grpSpPr>
          <p:sp>
            <p:nvSpPr>
              <p:cNvPr id="10" name="正方形/長方形 9"/>
              <p:cNvSpPr/>
              <p:nvPr/>
            </p:nvSpPr>
            <p:spPr>
              <a:xfrm>
                <a:off x="518160" y="3393440"/>
                <a:ext cx="1361440" cy="69088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3200" u="sng" dirty="0" smtClean="0">
                    <a:solidFill>
                      <a:schemeClr val="bg1"/>
                    </a:solidFill>
                  </a:rPr>
                  <a:t>産　業</a:t>
                </a:r>
                <a:endParaRPr kumimoji="1" lang="ja-JP" altLang="en-US" sz="3200" u="sng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645160" y="4084320"/>
                <a:ext cx="110744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2400" dirty="0" smtClean="0"/>
                  <a:t>４．１億</a:t>
                </a:r>
                <a:r>
                  <a:rPr lang="en-US" altLang="ja-JP" dirty="0" smtClean="0"/>
                  <a:t/>
                </a:r>
                <a:br>
                  <a:rPr lang="en-US" altLang="ja-JP" dirty="0" smtClean="0"/>
                </a:br>
                <a:r>
                  <a:rPr lang="ja-JP" altLang="en-US" dirty="0" smtClean="0"/>
                  <a:t>ト</a:t>
                </a:r>
                <a:r>
                  <a:rPr lang="ja-JP" altLang="en-US" dirty="0"/>
                  <a:t>ン</a:t>
                </a:r>
                <a:endParaRPr kumimoji="1" lang="ja-JP" altLang="en-US" dirty="0"/>
              </a:p>
            </p:txBody>
          </p:sp>
        </p:grpSp>
        <p:grpSp>
          <p:nvGrpSpPr>
            <p:cNvPr id="37" name="グループ化 36"/>
            <p:cNvGrpSpPr/>
            <p:nvPr/>
          </p:nvGrpSpPr>
          <p:grpSpPr>
            <a:xfrm>
              <a:off x="2143760" y="4399280"/>
              <a:ext cx="1361440" cy="1429544"/>
              <a:chOff x="2153920" y="3393440"/>
              <a:chExt cx="1361440" cy="1429544"/>
            </a:xfrm>
          </p:grpSpPr>
          <p:sp>
            <p:nvSpPr>
              <p:cNvPr id="13" name="正方形/長方形 12"/>
              <p:cNvSpPr/>
              <p:nvPr/>
            </p:nvSpPr>
            <p:spPr>
              <a:xfrm>
                <a:off x="2153920" y="3393440"/>
                <a:ext cx="1361440" cy="690880"/>
              </a:xfrm>
              <a:prstGeom prst="rect">
                <a:avLst/>
              </a:prstGeom>
              <a:solidFill>
                <a:srgbClr val="FF4B4B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3200" u="sng" dirty="0" smtClean="0">
                    <a:solidFill>
                      <a:schemeClr val="bg1"/>
                    </a:solidFill>
                  </a:rPr>
                  <a:t>業　務</a:t>
                </a:r>
                <a:endParaRPr kumimoji="1" lang="ja-JP" altLang="en-US" sz="3200" u="sng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テキスト ボックス 17"/>
              <p:cNvSpPr txBox="1"/>
              <p:nvPr/>
            </p:nvSpPr>
            <p:spPr>
              <a:xfrm>
                <a:off x="2280920" y="4084320"/>
                <a:ext cx="110744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2400" dirty="0"/>
                  <a:t>２</a:t>
                </a:r>
                <a:r>
                  <a:rPr lang="ja-JP" altLang="en-US" sz="2400" dirty="0" smtClean="0"/>
                  <a:t>．５億</a:t>
                </a:r>
                <a:r>
                  <a:rPr lang="en-US" altLang="ja-JP" dirty="0" smtClean="0"/>
                  <a:t/>
                </a:r>
                <a:br>
                  <a:rPr lang="en-US" altLang="ja-JP" dirty="0" smtClean="0"/>
                </a:br>
                <a:r>
                  <a:rPr lang="ja-JP" altLang="en-US" dirty="0" smtClean="0"/>
                  <a:t>ト</a:t>
                </a:r>
                <a:r>
                  <a:rPr lang="ja-JP" altLang="en-US" dirty="0"/>
                  <a:t>ン</a:t>
                </a:r>
                <a:endParaRPr kumimoji="1" lang="ja-JP" altLang="en-US" dirty="0"/>
              </a:p>
            </p:txBody>
          </p:sp>
        </p:grpSp>
        <p:grpSp>
          <p:nvGrpSpPr>
            <p:cNvPr id="35" name="グループ化 34"/>
            <p:cNvGrpSpPr/>
            <p:nvPr/>
          </p:nvGrpSpPr>
          <p:grpSpPr>
            <a:xfrm>
              <a:off x="4721859" y="2619214"/>
              <a:ext cx="2034541" cy="3209610"/>
              <a:chOff x="4721859" y="1613374"/>
              <a:chExt cx="2034541" cy="3209610"/>
            </a:xfrm>
          </p:grpSpPr>
          <p:sp>
            <p:nvSpPr>
              <p:cNvPr id="15" name="正方形/長方形 14"/>
              <p:cNvSpPr/>
              <p:nvPr/>
            </p:nvSpPr>
            <p:spPr>
              <a:xfrm>
                <a:off x="5394960" y="3393440"/>
                <a:ext cx="1361440" cy="690880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3200" u="sng" dirty="0" smtClean="0">
                    <a:solidFill>
                      <a:schemeClr val="bg1"/>
                    </a:solidFill>
                  </a:rPr>
                  <a:t>家　庭</a:t>
                </a:r>
                <a:endParaRPr kumimoji="1" lang="ja-JP" altLang="en-US" sz="3200" u="sng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>
                <a:off x="5521960" y="4084320"/>
                <a:ext cx="110744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2400" dirty="0"/>
                  <a:t>１</a:t>
                </a:r>
                <a:r>
                  <a:rPr lang="ja-JP" altLang="en-US" sz="2400" dirty="0" smtClean="0"/>
                  <a:t>．８億</a:t>
                </a:r>
                <a:r>
                  <a:rPr lang="en-US" altLang="ja-JP" dirty="0" smtClean="0"/>
                  <a:t/>
                </a:r>
                <a:br>
                  <a:rPr lang="en-US" altLang="ja-JP" dirty="0" smtClean="0"/>
                </a:br>
                <a:r>
                  <a:rPr lang="ja-JP" altLang="en-US" dirty="0" smtClean="0"/>
                  <a:t>ト</a:t>
                </a:r>
                <a:r>
                  <a:rPr lang="ja-JP" altLang="en-US" dirty="0"/>
                  <a:t>ン</a:t>
                </a:r>
                <a:endParaRPr kumimoji="1" lang="ja-JP" altLang="en-US" dirty="0"/>
              </a:p>
            </p:txBody>
          </p:sp>
          <p:sp>
            <p:nvSpPr>
              <p:cNvPr id="62" name="テキスト ボックス 61"/>
              <p:cNvSpPr txBox="1"/>
              <p:nvPr/>
            </p:nvSpPr>
            <p:spPr>
              <a:xfrm>
                <a:off x="4721859" y="1613374"/>
                <a:ext cx="110744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2400" dirty="0"/>
                  <a:t>０</a:t>
                </a:r>
                <a:r>
                  <a:rPr lang="ja-JP" altLang="en-US" sz="2400" dirty="0" smtClean="0"/>
                  <a:t>．９億</a:t>
                </a:r>
                <a:r>
                  <a:rPr lang="en-US" altLang="ja-JP" dirty="0" smtClean="0"/>
                  <a:t/>
                </a:r>
                <a:br>
                  <a:rPr lang="en-US" altLang="ja-JP" dirty="0" smtClean="0"/>
                </a:br>
                <a:r>
                  <a:rPr lang="ja-JP" altLang="en-US" dirty="0" smtClean="0"/>
                  <a:t>ト</a:t>
                </a:r>
                <a:r>
                  <a:rPr lang="ja-JP" altLang="en-US" dirty="0"/>
                  <a:t>ン</a:t>
                </a:r>
                <a:endParaRPr kumimoji="1" lang="ja-JP" altLang="en-US" dirty="0"/>
              </a:p>
            </p:txBody>
          </p:sp>
        </p:grpSp>
        <p:grpSp>
          <p:nvGrpSpPr>
            <p:cNvPr id="36" name="グループ化 35"/>
            <p:cNvGrpSpPr/>
            <p:nvPr/>
          </p:nvGrpSpPr>
          <p:grpSpPr>
            <a:xfrm>
              <a:off x="3769360" y="4399280"/>
              <a:ext cx="1361440" cy="1451372"/>
              <a:chOff x="3789680" y="3393440"/>
              <a:chExt cx="1361440" cy="1451372"/>
            </a:xfrm>
          </p:grpSpPr>
          <p:sp>
            <p:nvSpPr>
              <p:cNvPr id="14" name="正方形/長方形 13"/>
              <p:cNvSpPr/>
              <p:nvPr/>
            </p:nvSpPr>
            <p:spPr>
              <a:xfrm>
                <a:off x="3789680" y="3393440"/>
                <a:ext cx="1361440" cy="690880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3200" u="sng" dirty="0" smtClean="0">
                    <a:solidFill>
                      <a:schemeClr val="bg1"/>
                    </a:solidFill>
                  </a:rPr>
                  <a:t>運　輸</a:t>
                </a:r>
                <a:endParaRPr kumimoji="1" lang="ja-JP" altLang="en-US" sz="3200" u="sng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" name="テキスト ボックス 19"/>
              <p:cNvSpPr txBox="1"/>
              <p:nvPr/>
            </p:nvSpPr>
            <p:spPr>
              <a:xfrm>
                <a:off x="3916680" y="4106148"/>
                <a:ext cx="110744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2400" dirty="0"/>
                  <a:t>２</a:t>
                </a:r>
                <a:r>
                  <a:rPr lang="ja-JP" altLang="en-US" sz="2400" dirty="0" smtClean="0"/>
                  <a:t>．２億</a:t>
                </a:r>
                <a:r>
                  <a:rPr lang="en-US" altLang="ja-JP" dirty="0" smtClean="0"/>
                  <a:t/>
                </a:r>
                <a:br>
                  <a:rPr lang="en-US" altLang="ja-JP" dirty="0" smtClean="0"/>
                </a:br>
                <a:r>
                  <a:rPr lang="ja-JP" altLang="en-US" dirty="0" smtClean="0"/>
                  <a:t>ト</a:t>
                </a:r>
                <a:r>
                  <a:rPr lang="ja-JP" altLang="en-US" dirty="0"/>
                  <a:t>ン</a:t>
                </a:r>
                <a:endParaRPr kumimoji="1" lang="ja-JP" altLang="en-US" dirty="0"/>
              </a:p>
            </p:txBody>
          </p:sp>
        </p:grpSp>
      </p:grpSp>
      <p:cxnSp>
        <p:nvCxnSpPr>
          <p:cNvPr id="24" name="カギ線コネクタ 23"/>
          <p:cNvCxnSpPr>
            <a:stCxn id="6" idx="2"/>
            <a:endCxn id="7" idx="0"/>
          </p:cNvCxnSpPr>
          <p:nvPr/>
        </p:nvCxnSpPr>
        <p:spPr>
          <a:xfrm rot="5400000">
            <a:off x="3984627" y="888788"/>
            <a:ext cx="632459" cy="1293283"/>
          </a:xfrm>
          <a:prstGeom prst="bent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カギ線コネクタ 25"/>
          <p:cNvCxnSpPr/>
          <p:nvPr/>
        </p:nvCxnSpPr>
        <p:spPr>
          <a:xfrm rot="16200000" flipH="1">
            <a:off x="6606963" y="-448641"/>
            <a:ext cx="599440" cy="3918373"/>
          </a:xfrm>
          <a:prstGeom prst="bentConnector3">
            <a:avLst>
              <a:gd name="adj1" fmla="val 5339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カギ線コネクタ 27"/>
          <p:cNvCxnSpPr>
            <a:stCxn id="7" idx="2"/>
            <a:endCxn id="10" idx="0"/>
          </p:cNvCxnSpPr>
          <p:nvPr/>
        </p:nvCxnSpPr>
        <p:spPr>
          <a:xfrm rot="5400000">
            <a:off x="1314873" y="2098039"/>
            <a:ext cx="2037080" cy="2641600"/>
          </a:xfrm>
          <a:prstGeom prst="bentConnector3">
            <a:avLst>
              <a:gd name="adj1" fmla="val 68953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カギ線コネクタ 29"/>
          <p:cNvCxnSpPr>
            <a:stCxn id="7" idx="2"/>
            <a:endCxn id="13" idx="0"/>
          </p:cNvCxnSpPr>
          <p:nvPr/>
        </p:nvCxnSpPr>
        <p:spPr>
          <a:xfrm rot="5400000">
            <a:off x="2195407" y="2978573"/>
            <a:ext cx="2037080" cy="880533"/>
          </a:xfrm>
          <a:prstGeom prst="bentConnector3">
            <a:avLst>
              <a:gd name="adj1" fmla="val 68953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カギ線コネクタ 31"/>
          <p:cNvCxnSpPr>
            <a:stCxn id="7" idx="2"/>
            <a:endCxn id="14" idx="0"/>
          </p:cNvCxnSpPr>
          <p:nvPr/>
        </p:nvCxnSpPr>
        <p:spPr>
          <a:xfrm rot="16200000" flipH="1">
            <a:off x="3075940" y="2978573"/>
            <a:ext cx="2037080" cy="880533"/>
          </a:xfrm>
          <a:prstGeom prst="bentConnector3">
            <a:avLst>
              <a:gd name="adj1" fmla="val 68953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カギ線コネクタ 33"/>
          <p:cNvCxnSpPr>
            <a:stCxn id="7" idx="2"/>
            <a:endCxn id="15" idx="0"/>
          </p:cNvCxnSpPr>
          <p:nvPr/>
        </p:nvCxnSpPr>
        <p:spPr>
          <a:xfrm rot="16200000" flipH="1">
            <a:off x="3956473" y="2098039"/>
            <a:ext cx="2037080" cy="2641600"/>
          </a:xfrm>
          <a:prstGeom prst="bentConnector3">
            <a:avLst>
              <a:gd name="adj1" fmla="val 68952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2526030" y="2710179"/>
            <a:ext cx="2256367" cy="690880"/>
          </a:xfrm>
          <a:prstGeom prst="rect">
            <a:avLst/>
          </a:prstGeom>
          <a:solidFill>
            <a:srgbClr val="83BC5C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u="sng" dirty="0" smtClean="0">
                <a:solidFill>
                  <a:schemeClr val="bg1"/>
                </a:solidFill>
              </a:rPr>
              <a:t>転　換</a:t>
            </a:r>
            <a:endParaRPr kumimoji="1" lang="ja-JP" altLang="en-US" sz="3200" u="sng" dirty="0">
              <a:solidFill>
                <a:schemeClr val="bg1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913794" y="3380739"/>
            <a:ext cx="183811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/>
              <a:t>●非エネルギー起源</a:t>
            </a:r>
            <a:r>
              <a:rPr lang="en-US" altLang="ja-JP" sz="2000" dirty="0" smtClean="0"/>
              <a:t>CO2</a:t>
            </a:r>
          </a:p>
          <a:p>
            <a:r>
              <a:rPr kumimoji="1" lang="ja-JP" altLang="en-US" sz="2000" dirty="0" smtClean="0"/>
              <a:t>●メタン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●一酸化二窒素</a:t>
            </a:r>
            <a:endParaRPr lang="en-US" altLang="ja-JP" sz="2000" dirty="0" smtClean="0"/>
          </a:p>
          <a:p>
            <a:r>
              <a:rPr lang="ja-JP" altLang="en-US" sz="2000" dirty="0" smtClean="0"/>
              <a:t>●</a:t>
            </a:r>
            <a:r>
              <a:rPr lang="en-US" altLang="ja-JP" sz="2000" dirty="0" smtClean="0"/>
              <a:t>HFC</a:t>
            </a:r>
            <a:r>
              <a:rPr lang="ja-JP" altLang="en-US" sz="2000" dirty="0" smtClean="0"/>
              <a:t>等</a:t>
            </a:r>
            <a:r>
              <a:rPr lang="en-US" altLang="ja-JP" sz="2000" dirty="0"/>
              <a:t/>
            </a:r>
            <a:br>
              <a:rPr lang="en-US" altLang="ja-JP" sz="2000" dirty="0"/>
            </a:br>
            <a:r>
              <a:rPr lang="ja-JP" altLang="en-US" sz="2000" dirty="0" smtClean="0"/>
              <a:t>　　４ガス</a:t>
            </a:r>
            <a:endParaRPr lang="en-US" altLang="ja-JP" sz="2000" dirty="0" smtClean="0"/>
          </a:p>
          <a:p>
            <a:r>
              <a:rPr kumimoji="1" lang="ja-JP" altLang="en-US" sz="2000" dirty="0" smtClean="0"/>
              <a:t>●温室効果</a:t>
            </a:r>
            <a:r>
              <a:rPr kumimoji="1" lang="en-US" altLang="ja-JP" sz="2000" dirty="0" smtClean="0"/>
              <a:t/>
            </a:r>
            <a:br>
              <a:rPr kumimoji="1" lang="en-US" altLang="ja-JP" sz="2000" dirty="0" smtClean="0"/>
            </a:br>
            <a:r>
              <a:rPr kumimoji="1" lang="ja-JP" altLang="en-US" sz="2000" dirty="0" smtClean="0"/>
              <a:t>ガス吸収源</a:t>
            </a:r>
            <a:endParaRPr kumimoji="1" lang="en-US" altLang="ja-JP" sz="2000" dirty="0" smtClean="0"/>
          </a:p>
        </p:txBody>
      </p:sp>
      <p:cxnSp>
        <p:nvCxnSpPr>
          <p:cNvPr id="47" name="直線コネクタ 46"/>
          <p:cNvCxnSpPr/>
          <p:nvPr/>
        </p:nvCxnSpPr>
        <p:spPr>
          <a:xfrm>
            <a:off x="7572587" y="1813560"/>
            <a:ext cx="0" cy="451612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946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14473</TotalTime>
  <Words>41</Words>
  <Application>Microsoft Office PowerPoint</Application>
  <PresentationFormat>A4 210 x 297 mm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media11</cp:lastModifiedBy>
  <cp:revision>748</cp:revision>
  <cp:lastPrinted>2017-03-13T01:59:24Z</cp:lastPrinted>
  <dcterms:created xsi:type="dcterms:W3CDTF">2016-06-08T12:28:48Z</dcterms:created>
  <dcterms:modified xsi:type="dcterms:W3CDTF">2017-06-29T01:49:10Z</dcterms:modified>
</cp:coreProperties>
</file>