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703" r:id="rId2"/>
  </p:sldIdLst>
  <p:sldSz cx="9906000" cy="6858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14">
          <p15:clr>
            <a:srgbClr val="A4A3A4"/>
          </p15:clr>
        </p15:guide>
        <p15:guide id="2" pos="12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8">
          <p15:clr>
            <a:srgbClr val="A4A3A4"/>
          </p15:clr>
        </p15:guide>
        <p15:guide id="2" pos="21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FF"/>
    <a:srgbClr val="FFB7FF"/>
    <a:srgbClr val="CC3300"/>
    <a:srgbClr val="FF85FF"/>
    <a:srgbClr val="0070C0"/>
    <a:srgbClr val="FF0000"/>
    <a:srgbClr val="92D050"/>
    <a:srgbClr val="FFBE3C"/>
    <a:srgbClr val="00B050"/>
    <a:srgbClr val="B197D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CF1AB2-1976-4502-BF36-3FF5EA218861}" styleName="中間スタイル 4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16D9F66E-5EB9-4882-86FB-DCBF35E3C3E4}" styleName="中間スタイル 4 - アクセント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616DA210-FB5B-4158-B5E0-FEB733F419BA}" styleName="スタイル (淡色)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206" autoAdjust="0"/>
    <p:restoredTop sz="99270" autoAdjust="0"/>
  </p:normalViewPr>
  <p:slideViewPr>
    <p:cSldViewPr>
      <p:cViewPr varScale="1">
        <p:scale>
          <a:sx n="80" d="100"/>
          <a:sy n="80" d="100"/>
        </p:scale>
        <p:origin x="684" y="102"/>
      </p:cViewPr>
      <p:guideLst>
        <p:guide orient="horz" pos="414"/>
        <p:guide pos="12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1674" y="858"/>
      </p:cViewPr>
      <p:guideLst>
        <p:guide orient="horz" pos="3108"/>
        <p:guide pos="21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kumimoji="1" lang="ja-JP" altLang="en-US" sz="1400" dirty="0" smtClean="0">
                <a:latin typeface="ＭＳ Ｐゴシック" pitchFamily="50" charset="-128"/>
                <a:ea typeface="ＭＳ Ｐゴシック" pitchFamily="50" charset="-128"/>
              </a:rPr>
              <a:t>機密性○</a:t>
            </a:r>
            <a:endParaRPr kumimoji="1" lang="ja-JP" altLang="en-US" sz="1400" dirty="0">
              <a:latin typeface="ＭＳ Ｐゴシック" pitchFamily="50" charset="-128"/>
              <a:ea typeface="ＭＳ Ｐゴシック" pitchFamily="50" charset="-128"/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0C1D9C-4153-45A3-ABA8-5AC906D324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6108798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400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r>
              <a:rPr lang="ja-JP" altLang="en-US" dirty="0" smtClean="0"/>
              <a:t>機密性○</a:t>
            </a:r>
            <a:endParaRPr lang="en-US" altLang="ja-JP" dirty="0" smtClean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95325" y="739775"/>
            <a:ext cx="534511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35E722-DCEB-4B9B-850A-0990A504E4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926932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3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588439"/>
            <a:ext cx="8420100" cy="55399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algn="ctr">
              <a:defRPr lang="ja-JP" altLang="en-US" sz="3600" b="1" dirty="0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4653136"/>
            <a:ext cx="6934200" cy="369332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marL="0" indent="0" algn="ctr">
              <a:buNone/>
              <a:defRPr lang="ja-JP" altLang="en-US" sz="2400" b="1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 algn="ctr"/>
            <a:r>
              <a:rPr kumimoji="1" lang="ja-JP" altLang="en-US" smtClean="0"/>
              <a:t>マスター サブタイトルの書式設定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38EED-0542-4C86-A18B-4CD095A08138}" type="datetime1">
              <a:rPr kumimoji="1" lang="ja-JP" altLang="en-US" smtClean="0"/>
              <a:t>2017/6/29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06662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1393441" y="1520788"/>
            <a:ext cx="7423989" cy="646331"/>
          </a:xfrm>
        </p:spPr>
        <p:txBody>
          <a:bodyPr wrap="square" anchor="t" anchorCtr="0">
            <a:spAutoFit/>
          </a:bodyPr>
          <a:lstStyle>
            <a:lvl1pPr algn="l">
              <a:defRPr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dirty="0" smtClean="0"/>
              <a:t>１．見出しの記入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7FD6B-AACB-4FB5-A82B-515F0D3C0BFC}" type="datetime1">
              <a:rPr kumimoji="1" lang="ja-JP" altLang="en-US" smtClean="0"/>
              <a:t>2017/6/29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59921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準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D6CFB-7E9F-4517-9C6C-7920C3455632}" type="datetime1">
              <a:rPr kumimoji="1" lang="ja-JP" altLang="en-US" smtClean="0"/>
              <a:t>2017/6/29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200473" y="188641"/>
            <a:ext cx="9505503" cy="461665"/>
          </a:xfrm>
        </p:spPr>
        <p:txBody>
          <a:bodyPr wrap="square">
            <a:spAutoFit/>
          </a:bodyPr>
          <a:lstStyle>
            <a:lvl1pPr algn="l">
              <a:defRPr lang="ja-JP" altLang="en-US" sz="2400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8" name="テキスト プレースホルダー 9"/>
          <p:cNvSpPr>
            <a:spLocks noGrp="1"/>
          </p:cNvSpPr>
          <p:nvPr>
            <p:ph type="body" sz="quarter" idx="13" hasCustomPrompt="1"/>
          </p:nvPr>
        </p:nvSpPr>
        <p:spPr>
          <a:xfrm>
            <a:off x="200794" y="6309324"/>
            <a:ext cx="9396722" cy="161583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（資料）●●</a:t>
            </a:r>
            <a:endParaRPr kumimoji="1" lang="ja-JP" altLang="en-US" dirty="0"/>
          </a:p>
        </p:txBody>
      </p:sp>
      <p:sp>
        <p:nvSpPr>
          <p:cNvPr id="9" name="テキスト プレースホルダー 9"/>
          <p:cNvSpPr>
            <a:spLocks noGrp="1"/>
          </p:cNvSpPr>
          <p:nvPr>
            <p:ph type="body" sz="quarter" idx="14" hasCustomPrompt="1"/>
          </p:nvPr>
        </p:nvSpPr>
        <p:spPr>
          <a:xfrm>
            <a:off x="200796" y="3104968"/>
            <a:ext cx="1853071" cy="307777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20pt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5" hasCustomPrompt="1"/>
          </p:nvPr>
        </p:nvSpPr>
        <p:spPr>
          <a:xfrm>
            <a:off x="200472" y="3769295"/>
            <a:ext cx="1298432" cy="215444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14pt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1" name="テキスト プレースホルダー 9"/>
          <p:cNvSpPr>
            <a:spLocks noGrp="1"/>
          </p:cNvSpPr>
          <p:nvPr>
            <p:ph type="body" sz="quarter" idx="16" hasCustomPrompt="1"/>
          </p:nvPr>
        </p:nvSpPr>
        <p:spPr>
          <a:xfrm>
            <a:off x="200472" y="4365108"/>
            <a:ext cx="1102866" cy="161583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10.5pt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7"/>
          </p:nvPr>
        </p:nvSpPr>
        <p:spPr>
          <a:xfrm>
            <a:off x="200026" y="764704"/>
            <a:ext cx="9505950" cy="525886"/>
          </a:xfrm>
          <a:solidFill>
            <a:srgbClr val="99D6EC"/>
          </a:solidFill>
          <a:ln>
            <a:noFill/>
          </a:ln>
        </p:spPr>
        <p:txBody>
          <a:bodyPr vert="horz" wrap="square" lIns="216000" tIns="108000" rIns="216000" bIns="108000" rtlCol="0" anchor="t" anchorCtr="0">
            <a:spAutoFit/>
          </a:bodyPr>
          <a:lstStyle>
            <a:lvl1pPr>
              <a:def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257175" lvl="0" indent="-257175"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Wingdings" panose="05000000000000000000" pitchFamily="2" charset="2"/>
              <a:buChar char="l"/>
            </a:pPr>
            <a:r>
              <a:rPr kumimoji="1"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9895277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200027" y="274639"/>
            <a:ext cx="9469499" cy="3825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200024" y="800712"/>
            <a:ext cx="9469499" cy="1210689"/>
          </a:xfrm>
          <a:prstGeom prst="rect">
            <a:avLst/>
          </a:prstGeom>
          <a:noFill/>
        </p:spPr>
        <p:txBody>
          <a:bodyPr vert="horz" wrap="square" lIns="216000" tIns="108000" rIns="216000" bIns="108000" rtlCol="0">
            <a:spAutoFit/>
          </a:bodyPr>
          <a:lstStyle/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-10695" y="6520264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57702473-496F-4EA5-8617-C076904D98E0}" type="datetime1">
              <a:rPr lang="ja-JP" altLang="en-US" smtClean="0"/>
              <a:t>2017/6/29</a:t>
            </a:fld>
            <a:endParaRPr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92827" y="6525349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605295" y="6525349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12574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1" r:id="rId2"/>
    <p:sldLayoutId id="2147483654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spcBef>
          <a:spcPct val="0"/>
        </a:spcBef>
        <a:buNone/>
        <a:defRPr kumimoji="1" sz="2400" b="1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</p:titleStyle>
    <p:bodyStyle>
      <a:lvl1pPr marL="342900" indent="-342900" algn="l" defTabSz="914400" rtl="0" eaLnBrk="1" latinLnBrk="0" hangingPunct="1">
        <a:spcBef>
          <a:spcPts val="600"/>
        </a:spcBef>
        <a:spcAft>
          <a:spcPts val="600"/>
        </a:spcAft>
        <a:buClr>
          <a:srgbClr val="002060"/>
        </a:buClr>
        <a:buFont typeface="Wingdings" panose="05000000000000000000" pitchFamily="2" charset="2"/>
        <a:buChar char="l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  <a:lvl2pPr marL="742950" indent="-28575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–"/>
        <a:defRPr kumimoji="1" sz="14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2pPr>
      <a:lvl3pPr marL="1143000" indent="-22860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•"/>
        <a:defRPr kumimoji="1" sz="105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1419860" y="995680"/>
            <a:ext cx="2388447" cy="9550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正方形/長方形 4"/>
          <p:cNvSpPr/>
          <p:nvPr/>
        </p:nvSpPr>
        <p:spPr>
          <a:xfrm>
            <a:off x="33020" y="50800"/>
            <a:ext cx="9828953" cy="548640"/>
          </a:xfrm>
          <a:prstGeom prst="rect">
            <a:avLst/>
          </a:prstGeom>
          <a:solidFill>
            <a:srgbClr val="3584C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 smtClean="0">
                <a:solidFill>
                  <a:schemeClr val="bg1"/>
                </a:solidFill>
              </a:rPr>
              <a:t>２０１５年度の</a:t>
            </a:r>
            <a:r>
              <a:rPr kumimoji="1" lang="en-US" altLang="ja-JP" sz="3200" dirty="0" smtClean="0">
                <a:solidFill>
                  <a:schemeClr val="bg1"/>
                </a:solidFill>
              </a:rPr>
              <a:t>CO</a:t>
            </a:r>
            <a:r>
              <a:rPr lang="en-US" altLang="ja-JP" sz="3200" dirty="0">
                <a:solidFill>
                  <a:schemeClr val="bg1"/>
                </a:solidFill>
              </a:rPr>
              <a:t>2</a:t>
            </a:r>
            <a:r>
              <a:rPr kumimoji="1" lang="ja-JP" altLang="en-US" sz="3200" dirty="0" smtClean="0">
                <a:solidFill>
                  <a:schemeClr val="bg1"/>
                </a:solidFill>
              </a:rPr>
              <a:t>排出量（速報値）</a:t>
            </a:r>
            <a:endParaRPr kumimoji="1" lang="ja-JP" altLang="en-US" sz="3200" dirty="0">
              <a:solidFill>
                <a:schemeClr val="bg1"/>
              </a:solidFill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143087" y="670560"/>
            <a:ext cx="9608820" cy="54864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20000"/>
                  <a:lumOff val="80000"/>
                </a:schemeClr>
              </a:gs>
              <a:gs pos="100000">
                <a:schemeClr val="accent1">
                  <a:lumMod val="100000"/>
                </a:schemeClr>
              </a:gs>
            </a:gsLst>
            <a:lin ang="5400000" scaled="0"/>
            <a:tileRect/>
          </a:gra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800" dirty="0" smtClean="0">
                <a:solidFill>
                  <a:sysClr val="windowText" lastClr="000000"/>
                </a:solidFill>
              </a:rPr>
              <a:t>温室効果ガス ： １３．２億トン</a:t>
            </a:r>
            <a:endParaRPr kumimoji="1" lang="ja-JP" altLang="en-US" sz="2800" dirty="0">
              <a:solidFill>
                <a:sysClr val="windowText" lastClr="000000"/>
              </a:solidFill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143087" y="1851659"/>
            <a:ext cx="7022253" cy="54864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20000"/>
                  <a:lumOff val="80000"/>
                </a:schemeClr>
              </a:gs>
              <a:gs pos="100000">
                <a:schemeClr val="accent1">
                  <a:lumMod val="100000"/>
                </a:schemeClr>
              </a:gs>
            </a:gsLst>
            <a:lin ang="5400000" scaled="0"/>
            <a:tileRect/>
          </a:gra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800" dirty="0" smtClean="0">
                <a:solidFill>
                  <a:sysClr val="windowText" lastClr="000000"/>
                </a:solidFill>
              </a:rPr>
              <a:t>エネルギー起源</a:t>
            </a:r>
            <a:r>
              <a:rPr lang="en-US" altLang="ja-JP" sz="2800" dirty="0" smtClean="0">
                <a:solidFill>
                  <a:sysClr val="windowText" lastClr="000000"/>
                </a:solidFill>
              </a:rPr>
              <a:t>CO2</a:t>
            </a:r>
            <a:r>
              <a:rPr lang="ja-JP" altLang="en-US" sz="2800" dirty="0" smtClean="0">
                <a:solidFill>
                  <a:sysClr val="windowText" lastClr="000000"/>
                </a:solidFill>
              </a:rPr>
              <a:t> ： １１．５億トン</a:t>
            </a:r>
            <a:endParaRPr kumimoji="1" lang="ja-JP" altLang="en-US" sz="2800" dirty="0">
              <a:solidFill>
                <a:sysClr val="windowText" lastClr="000000"/>
              </a:solidFill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7979834" y="1818640"/>
            <a:ext cx="1772073" cy="123952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20000"/>
                  <a:lumOff val="80000"/>
                </a:schemeClr>
              </a:gs>
              <a:gs pos="100000">
                <a:schemeClr val="accent1">
                  <a:lumMod val="100000"/>
                </a:schemeClr>
              </a:gs>
            </a:gsLst>
            <a:lin ang="5400000" scaled="0"/>
            <a:tileRect/>
          </a:gra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400" dirty="0" smtClean="0">
                <a:solidFill>
                  <a:sysClr val="windowText" lastClr="000000"/>
                </a:solidFill>
              </a:rPr>
              <a:t>その他：</a:t>
            </a:r>
            <a:r>
              <a:rPr lang="en-US" altLang="ja-JP" sz="2400" dirty="0" smtClean="0">
                <a:solidFill>
                  <a:sysClr val="windowText" lastClr="000000"/>
                </a:solidFill>
              </a:rPr>
              <a:t/>
            </a:r>
            <a:br>
              <a:rPr lang="en-US" altLang="ja-JP" sz="2400" dirty="0" smtClean="0">
                <a:solidFill>
                  <a:sysClr val="windowText" lastClr="000000"/>
                </a:solidFill>
              </a:rPr>
            </a:br>
            <a:r>
              <a:rPr lang="ja-JP" altLang="en-US" sz="2400" dirty="0" smtClean="0">
                <a:solidFill>
                  <a:sysClr val="windowText" lastClr="000000"/>
                </a:solidFill>
              </a:rPr>
              <a:t>１．７億</a:t>
            </a:r>
            <a:r>
              <a:rPr lang="en-US" altLang="ja-JP" sz="2400" dirty="0" smtClean="0">
                <a:solidFill>
                  <a:sysClr val="windowText" lastClr="000000"/>
                </a:solidFill>
              </a:rPr>
              <a:t/>
            </a:r>
            <a:br>
              <a:rPr lang="en-US" altLang="ja-JP" sz="2400" dirty="0" smtClean="0">
                <a:solidFill>
                  <a:sysClr val="windowText" lastClr="000000"/>
                </a:solidFill>
              </a:rPr>
            </a:br>
            <a:r>
              <a:rPr lang="ja-JP" altLang="en-US" sz="2400" dirty="0">
                <a:solidFill>
                  <a:sysClr val="windowText" lastClr="000000"/>
                </a:solidFill>
              </a:rPr>
              <a:t>トン</a:t>
            </a:r>
            <a:endParaRPr kumimoji="1" lang="ja-JP" altLang="en-US" sz="2400" dirty="0">
              <a:solidFill>
                <a:sysClr val="windowText" lastClr="000000"/>
              </a:solidFill>
            </a:endParaRPr>
          </a:p>
        </p:txBody>
      </p:sp>
      <p:grpSp>
        <p:nvGrpSpPr>
          <p:cNvPr id="50" name="グループ化 49"/>
          <p:cNvGrpSpPr/>
          <p:nvPr/>
        </p:nvGrpSpPr>
        <p:grpSpPr>
          <a:xfrm>
            <a:off x="275167" y="2657313"/>
            <a:ext cx="6758093" cy="3231438"/>
            <a:chOff x="518160" y="2619214"/>
            <a:chExt cx="6238240" cy="3231438"/>
          </a:xfrm>
        </p:grpSpPr>
        <p:grpSp>
          <p:nvGrpSpPr>
            <p:cNvPr id="38" name="グループ化 37"/>
            <p:cNvGrpSpPr/>
            <p:nvPr/>
          </p:nvGrpSpPr>
          <p:grpSpPr>
            <a:xfrm>
              <a:off x="518160" y="4399280"/>
              <a:ext cx="1361440" cy="1429544"/>
              <a:chOff x="518160" y="3393440"/>
              <a:chExt cx="1361440" cy="1429544"/>
            </a:xfrm>
          </p:grpSpPr>
          <p:sp>
            <p:nvSpPr>
              <p:cNvPr id="10" name="正方形/長方形 9"/>
              <p:cNvSpPr/>
              <p:nvPr/>
            </p:nvSpPr>
            <p:spPr>
              <a:xfrm>
                <a:off x="518160" y="3393440"/>
                <a:ext cx="1361440" cy="69088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ja-JP" altLang="en-US" sz="3200" u="sng" dirty="0" smtClean="0">
                    <a:solidFill>
                      <a:schemeClr val="bg1"/>
                    </a:solidFill>
                  </a:rPr>
                  <a:t>産　業</a:t>
                </a:r>
                <a:endParaRPr kumimoji="1" lang="ja-JP" altLang="en-US" sz="3200" u="sng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16" name="テキスト ボックス 15"/>
              <p:cNvSpPr txBox="1"/>
              <p:nvPr/>
            </p:nvSpPr>
            <p:spPr>
              <a:xfrm>
                <a:off x="645160" y="4084320"/>
                <a:ext cx="1107440" cy="7386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ja-JP" altLang="en-US" sz="2400" dirty="0" smtClean="0"/>
                  <a:t>４．１億</a:t>
                </a:r>
                <a:r>
                  <a:rPr lang="en-US" altLang="ja-JP" dirty="0" smtClean="0"/>
                  <a:t/>
                </a:r>
                <a:br>
                  <a:rPr lang="en-US" altLang="ja-JP" dirty="0" smtClean="0"/>
                </a:br>
                <a:r>
                  <a:rPr lang="ja-JP" altLang="en-US" dirty="0" smtClean="0"/>
                  <a:t>ト</a:t>
                </a:r>
                <a:r>
                  <a:rPr lang="ja-JP" altLang="en-US" dirty="0"/>
                  <a:t>ン</a:t>
                </a:r>
                <a:endParaRPr kumimoji="1" lang="ja-JP" altLang="en-US" dirty="0"/>
              </a:p>
            </p:txBody>
          </p:sp>
        </p:grpSp>
        <p:grpSp>
          <p:nvGrpSpPr>
            <p:cNvPr id="37" name="グループ化 36"/>
            <p:cNvGrpSpPr/>
            <p:nvPr/>
          </p:nvGrpSpPr>
          <p:grpSpPr>
            <a:xfrm>
              <a:off x="2143760" y="4399280"/>
              <a:ext cx="1361440" cy="1429544"/>
              <a:chOff x="2153920" y="3393440"/>
              <a:chExt cx="1361440" cy="1429544"/>
            </a:xfrm>
          </p:grpSpPr>
          <p:sp>
            <p:nvSpPr>
              <p:cNvPr id="13" name="正方形/長方形 12"/>
              <p:cNvSpPr/>
              <p:nvPr/>
            </p:nvSpPr>
            <p:spPr>
              <a:xfrm>
                <a:off x="2153920" y="3393440"/>
                <a:ext cx="1361440" cy="690880"/>
              </a:xfrm>
              <a:prstGeom prst="rect">
                <a:avLst/>
              </a:prstGeom>
              <a:solidFill>
                <a:srgbClr val="FF4B4B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ja-JP" altLang="en-US" sz="3200" u="sng" dirty="0" smtClean="0">
                    <a:solidFill>
                      <a:schemeClr val="bg1"/>
                    </a:solidFill>
                  </a:rPr>
                  <a:t>業　務</a:t>
                </a:r>
                <a:endParaRPr kumimoji="1" lang="ja-JP" altLang="en-US" sz="3200" u="sng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18" name="テキスト ボックス 17"/>
              <p:cNvSpPr txBox="1"/>
              <p:nvPr/>
            </p:nvSpPr>
            <p:spPr>
              <a:xfrm>
                <a:off x="2280920" y="4084320"/>
                <a:ext cx="1107440" cy="7386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ja-JP" altLang="en-US" sz="2400" dirty="0"/>
                  <a:t>２</a:t>
                </a:r>
                <a:r>
                  <a:rPr lang="ja-JP" altLang="en-US" sz="2400" dirty="0" smtClean="0"/>
                  <a:t>．５億</a:t>
                </a:r>
                <a:r>
                  <a:rPr lang="en-US" altLang="ja-JP" dirty="0" smtClean="0"/>
                  <a:t/>
                </a:r>
                <a:br>
                  <a:rPr lang="en-US" altLang="ja-JP" dirty="0" smtClean="0"/>
                </a:br>
                <a:r>
                  <a:rPr lang="ja-JP" altLang="en-US" dirty="0" smtClean="0"/>
                  <a:t>ト</a:t>
                </a:r>
                <a:r>
                  <a:rPr lang="ja-JP" altLang="en-US" dirty="0"/>
                  <a:t>ン</a:t>
                </a:r>
                <a:endParaRPr kumimoji="1" lang="ja-JP" altLang="en-US" dirty="0"/>
              </a:p>
            </p:txBody>
          </p:sp>
        </p:grpSp>
        <p:grpSp>
          <p:nvGrpSpPr>
            <p:cNvPr id="35" name="グループ化 34"/>
            <p:cNvGrpSpPr/>
            <p:nvPr/>
          </p:nvGrpSpPr>
          <p:grpSpPr>
            <a:xfrm>
              <a:off x="4721859" y="2619214"/>
              <a:ext cx="2034541" cy="3209610"/>
              <a:chOff x="4721859" y="1613374"/>
              <a:chExt cx="2034541" cy="3209610"/>
            </a:xfrm>
          </p:grpSpPr>
          <p:sp>
            <p:nvSpPr>
              <p:cNvPr id="15" name="正方形/長方形 14"/>
              <p:cNvSpPr/>
              <p:nvPr/>
            </p:nvSpPr>
            <p:spPr>
              <a:xfrm>
                <a:off x="5394960" y="3393440"/>
                <a:ext cx="1361440" cy="690880"/>
              </a:xfrm>
              <a:prstGeom prst="rect">
                <a:avLst/>
              </a:prstGeom>
              <a:solidFill>
                <a:srgbClr val="FFC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ja-JP" altLang="en-US" sz="3200" u="sng" dirty="0" smtClean="0">
                    <a:solidFill>
                      <a:schemeClr val="bg1"/>
                    </a:solidFill>
                  </a:rPr>
                  <a:t>家　庭</a:t>
                </a:r>
                <a:endParaRPr kumimoji="1" lang="ja-JP" altLang="en-US" sz="3200" u="sng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19" name="テキスト ボックス 18"/>
              <p:cNvSpPr txBox="1"/>
              <p:nvPr/>
            </p:nvSpPr>
            <p:spPr>
              <a:xfrm>
                <a:off x="5521960" y="4084320"/>
                <a:ext cx="1107440" cy="7386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ja-JP" altLang="en-US" sz="2400" dirty="0"/>
                  <a:t>１</a:t>
                </a:r>
                <a:r>
                  <a:rPr lang="ja-JP" altLang="en-US" sz="2400" dirty="0" smtClean="0"/>
                  <a:t>．８億</a:t>
                </a:r>
                <a:r>
                  <a:rPr lang="en-US" altLang="ja-JP" dirty="0" smtClean="0"/>
                  <a:t/>
                </a:r>
                <a:br>
                  <a:rPr lang="en-US" altLang="ja-JP" dirty="0" smtClean="0"/>
                </a:br>
                <a:r>
                  <a:rPr lang="ja-JP" altLang="en-US" dirty="0" smtClean="0"/>
                  <a:t>ト</a:t>
                </a:r>
                <a:r>
                  <a:rPr lang="ja-JP" altLang="en-US" dirty="0"/>
                  <a:t>ン</a:t>
                </a:r>
                <a:endParaRPr kumimoji="1" lang="ja-JP" altLang="en-US" dirty="0"/>
              </a:p>
            </p:txBody>
          </p:sp>
          <p:sp>
            <p:nvSpPr>
              <p:cNvPr id="62" name="テキスト ボックス 61"/>
              <p:cNvSpPr txBox="1"/>
              <p:nvPr/>
            </p:nvSpPr>
            <p:spPr>
              <a:xfrm>
                <a:off x="4721859" y="1613374"/>
                <a:ext cx="1107440" cy="7386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ja-JP" altLang="en-US" sz="2400" dirty="0"/>
                  <a:t>０</a:t>
                </a:r>
                <a:r>
                  <a:rPr lang="ja-JP" altLang="en-US" sz="2400" dirty="0" smtClean="0"/>
                  <a:t>．９億</a:t>
                </a:r>
                <a:r>
                  <a:rPr lang="en-US" altLang="ja-JP" dirty="0" smtClean="0"/>
                  <a:t/>
                </a:r>
                <a:br>
                  <a:rPr lang="en-US" altLang="ja-JP" dirty="0" smtClean="0"/>
                </a:br>
                <a:r>
                  <a:rPr lang="ja-JP" altLang="en-US" dirty="0" smtClean="0"/>
                  <a:t>ト</a:t>
                </a:r>
                <a:r>
                  <a:rPr lang="ja-JP" altLang="en-US" dirty="0"/>
                  <a:t>ン</a:t>
                </a:r>
                <a:endParaRPr kumimoji="1" lang="ja-JP" altLang="en-US" dirty="0"/>
              </a:p>
            </p:txBody>
          </p:sp>
        </p:grpSp>
        <p:grpSp>
          <p:nvGrpSpPr>
            <p:cNvPr id="36" name="グループ化 35"/>
            <p:cNvGrpSpPr/>
            <p:nvPr/>
          </p:nvGrpSpPr>
          <p:grpSpPr>
            <a:xfrm>
              <a:off x="3769360" y="4399280"/>
              <a:ext cx="1361440" cy="1451372"/>
              <a:chOff x="3789680" y="3393440"/>
              <a:chExt cx="1361440" cy="1451372"/>
            </a:xfrm>
          </p:grpSpPr>
          <p:sp>
            <p:nvSpPr>
              <p:cNvPr id="14" name="正方形/長方形 13"/>
              <p:cNvSpPr/>
              <p:nvPr/>
            </p:nvSpPr>
            <p:spPr>
              <a:xfrm>
                <a:off x="3789680" y="3393440"/>
                <a:ext cx="1361440" cy="690880"/>
              </a:xfrm>
              <a:prstGeom prst="rect">
                <a:avLst/>
              </a:prstGeom>
              <a:solidFill>
                <a:srgbClr val="7030A0"/>
              </a:solidFill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ja-JP" altLang="en-US" sz="3200" u="sng" dirty="0" smtClean="0">
                    <a:solidFill>
                      <a:schemeClr val="bg1"/>
                    </a:solidFill>
                  </a:rPr>
                  <a:t>運　輸</a:t>
                </a:r>
                <a:endParaRPr kumimoji="1" lang="ja-JP" altLang="en-US" sz="3200" u="sng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20" name="テキスト ボックス 19"/>
              <p:cNvSpPr txBox="1"/>
              <p:nvPr/>
            </p:nvSpPr>
            <p:spPr>
              <a:xfrm>
                <a:off x="3916680" y="4106148"/>
                <a:ext cx="1107440" cy="7386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ja-JP" altLang="en-US" sz="2400" dirty="0"/>
                  <a:t>２</a:t>
                </a:r>
                <a:r>
                  <a:rPr lang="ja-JP" altLang="en-US" sz="2400" dirty="0" smtClean="0"/>
                  <a:t>．２億</a:t>
                </a:r>
                <a:r>
                  <a:rPr lang="en-US" altLang="ja-JP" dirty="0" smtClean="0"/>
                  <a:t/>
                </a:r>
                <a:br>
                  <a:rPr lang="en-US" altLang="ja-JP" dirty="0" smtClean="0"/>
                </a:br>
                <a:r>
                  <a:rPr lang="ja-JP" altLang="en-US" dirty="0" smtClean="0"/>
                  <a:t>ト</a:t>
                </a:r>
                <a:r>
                  <a:rPr lang="ja-JP" altLang="en-US" dirty="0"/>
                  <a:t>ン</a:t>
                </a:r>
                <a:endParaRPr kumimoji="1" lang="ja-JP" altLang="en-US" dirty="0"/>
              </a:p>
            </p:txBody>
          </p:sp>
        </p:grpSp>
      </p:grpSp>
      <p:cxnSp>
        <p:nvCxnSpPr>
          <p:cNvPr id="24" name="カギ線コネクタ 23"/>
          <p:cNvCxnSpPr>
            <a:stCxn id="6" idx="2"/>
            <a:endCxn id="7" idx="0"/>
          </p:cNvCxnSpPr>
          <p:nvPr/>
        </p:nvCxnSpPr>
        <p:spPr>
          <a:xfrm rot="5400000">
            <a:off x="3984627" y="888788"/>
            <a:ext cx="632459" cy="1293283"/>
          </a:xfrm>
          <a:prstGeom prst="bentConnector3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カギ線コネクタ 25"/>
          <p:cNvCxnSpPr/>
          <p:nvPr/>
        </p:nvCxnSpPr>
        <p:spPr>
          <a:xfrm rot="16200000" flipH="1">
            <a:off x="6606963" y="-448641"/>
            <a:ext cx="599440" cy="3918373"/>
          </a:xfrm>
          <a:prstGeom prst="bentConnector3">
            <a:avLst>
              <a:gd name="adj1" fmla="val 53390"/>
            </a:avLst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カギ線コネクタ 27"/>
          <p:cNvCxnSpPr>
            <a:stCxn id="7" idx="2"/>
            <a:endCxn id="10" idx="0"/>
          </p:cNvCxnSpPr>
          <p:nvPr/>
        </p:nvCxnSpPr>
        <p:spPr>
          <a:xfrm rot="5400000">
            <a:off x="1314873" y="2098039"/>
            <a:ext cx="2037080" cy="2641600"/>
          </a:xfrm>
          <a:prstGeom prst="bentConnector3">
            <a:avLst>
              <a:gd name="adj1" fmla="val 68953"/>
            </a:avLst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カギ線コネクタ 29"/>
          <p:cNvCxnSpPr>
            <a:stCxn id="7" idx="2"/>
            <a:endCxn id="13" idx="0"/>
          </p:cNvCxnSpPr>
          <p:nvPr/>
        </p:nvCxnSpPr>
        <p:spPr>
          <a:xfrm rot="5400000">
            <a:off x="2195407" y="2978573"/>
            <a:ext cx="2037080" cy="880533"/>
          </a:xfrm>
          <a:prstGeom prst="bentConnector3">
            <a:avLst>
              <a:gd name="adj1" fmla="val 68953"/>
            </a:avLst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カギ線コネクタ 31"/>
          <p:cNvCxnSpPr>
            <a:stCxn id="7" idx="2"/>
            <a:endCxn id="14" idx="0"/>
          </p:cNvCxnSpPr>
          <p:nvPr/>
        </p:nvCxnSpPr>
        <p:spPr>
          <a:xfrm rot="16200000" flipH="1">
            <a:off x="3075940" y="2978573"/>
            <a:ext cx="2037080" cy="880533"/>
          </a:xfrm>
          <a:prstGeom prst="bentConnector3">
            <a:avLst>
              <a:gd name="adj1" fmla="val 68953"/>
            </a:avLst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カギ線コネクタ 33"/>
          <p:cNvCxnSpPr>
            <a:stCxn id="7" idx="2"/>
            <a:endCxn id="15" idx="0"/>
          </p:cNvCxnSpPr>
          <p:nvPr/>
        </p:nvCxnSpPr>
        <p:spPr>
          <a:xfrm rot="16200000" flipH="1">
            <a:off x="3956473" y="2098039"/>
            <a:ext cx="2037080" cy="2641600"/>
          </a:xfrm>
          <a:prstGeom prst="bentConnector3">
            <a:avLst>
              <a:gd name="adj1" fmla="val 68952"/>
            </a:avLst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正方形/長方形 7"/>
          <p:cNvSpPr/>
          <p:nvPr/>
        </p:nvSpPr>
        <p:spPr>
          <a:xfrm>
            <a:off x="2526030" y="2710179"/>
            <a:ext cx="2256367" cy="690880"/>
          </a:xfrm>
          <a:prstGeom prst="rect">
            <a:avLst/>
          </a:prstGeom>
          <a:solidFill>
            <a:srgbClr val="83BC5C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u="sng" dirty="0" smtClean="0">
                <a:solidFill>
                  <a:schemeClr val="bg1"/>
                </a:solidFill>
              </a:rPr>
              <a:t>転　換</a:t>
            </a:r>
            <a:endParaRPr kumimoji="1" lang="ja-JP" altLang="en-US" sz="3200" u="sng" dirty="0">
              <a:solidFill>
                <a:schemeClr val="bg1"/>
              </a:solidFill>
            </a:endParaRPr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7913794" y="3380739"/>
            <a:ext cx="1838113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dirty="0" smtClean="0"/>
              <a:t>●非エネルギー起源</a:t>
            </a:r>
            <a:r>
              <a:rPr lang="en-US" altLang="ja-JP" sz="2000" dirty="0" smtClean="0"/>
              <a:t>CO2</a:t>
            </a:r>
          </a:p>
          <a:p>
            <a:r>
              <a:rPr kumimoji="1" lang="ja-JP" altLang="en-US" sz="2000" dirty="0" smtClean="0"/>
              <a:t>●メタン</a:t>
            </a:r>
            <a:endParaRPr kumimoji="1" lang="en-US" altLang="ja-JP" sz="2000" dirty="0" smtClean="0"/>
          </a:p>
          <a:p>
            <a:r>
              <a:rPr lang="ja-JP" altLang="en-US" sz="2000" dirty="0" smtClean="0"/>
              <a:t>●一酸化二窒素</a:t>
            </a:r>
            <a:endParaRPr lang="en-US" altLang="ja-JP" sz="2000" dirty="0" smtClean="0"/>
          </a:p>
          <a:p>
            <a:r>
              <a:rPr lang="ja-JP" altLang="en-US" sz="2000" dirty="0" smtClean="0"/>
              <a:t>●</a:t>
            </a:r>
            <a:r>
              <a:rPr lang="en-US" altLang="ja-JP" sz="2000" dirty="0" smtClean="0"/>
              <a:t>HFC</a:t>
            </a:r>
            <a:r>
              <a:rPr lang="ja-JP" altLang="en-US" sz="2000" dirty="0" smtClean="0"/>
              <a:t>等</a:t>
            </a:r>
            <a:r>
              <a:rPr lang="en-US" altLang="ja-JP" sz="2000" dirty="0"/>
              <a:t/>
            </a:r>
            <a:br>
              <a:rPr lang="en-US" altLang="ja-JP" sz="2000" dirty="0"/>
            </a:br>
            <a:r>
              <a:rPr lang="ja-JP" altLang="en-US" sz="2000" dirty="0" smtClean="0"/>
              <a:t>　　４ガス</a:t>
            </a:r>
            <a:endParaRPr lang="en-US" altLang="ja-JP" sz="2000" dirty="0" smtClean="0"/>
          </a:p>
          <a:p>
            <a:r>
              <a:rPr kumimoji="1" lang="ja-JP" altLang="en-US" sz="2000" dirty="0" smtClean="0"/>
              <a:t>●温室効果</a:t>
            </a:r>
            <a:r>
              <a:rPr kumimoji="1" lang="en-US" altLang="ja-JP" sz="2000" dirty="0" smtClean="0"/>
              <a:t/>
            </a:r>
            <a:br>
              <a:rPr kumimoji="1" lang="en-US" altLang="ja-JP" sz="2000" dirty="0" smtClean="0"/>
            </a:br>
            <a:r>
              <a:rPr kumimoji="1" lang="ja-JP" altLang="en-US" sz="2000" dirty="0" smtClean="0"/>
              <a:t>ガス吸収源</a:t>
            </a:r>
            <a:endParaRPr kumimoji="1" lang="en-US" altLang="ja-JP" sz="2000" dirty="0" smtClean="0"/>
          </a:p>
        </p:txBody>
      </p:sp>
      <p:cxnSp>
        <p:nvCxnSpPr>
          <p:cNvPr id="47" name="直線コネクタ 46"/>
          <p:cNvCxnSpPr/>
          <p:nvPr/>
        </p:nvCxnSpPr>
        <p:spPr>
          <a:xfrm>
            <a:off x="7572587" y="1813560"/>
            <a:ext cx="0" cy="4516120"/>
          </a:xfrm>
          <a:prstGeom prst="line">
            <a:avLst/>
          </a:prstGeom>
          <a:ln w="1905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59469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DDDDDD"/>
        </a:solidFill>
        <a:ln w="9525">
          <a:solidFill>
            <a:srgbClr val="B2B2B2"/>
          </a:solidFill>
          <a:miter lim="800000"/>
          <a:headEnd/>
          <a:tailEnd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wrap="none" anchor="ctr"/>
      <a:lstStyle>
        <a:defPPr algn="l">
          <a:defRPr kumimoji="0" sz="1800" dirty="0"/>
        </a:defPPr>
      </a:lstStyle>
    </a:spDef>
    <a:txDef>
      <a:spPr>
        <a:noFill/>
      </a:spPr>
      <a:bodyPr wrap="square" rtlCol="0">
        <a:spAutoFit/>
      </a:bodyPr>
      <a:lstStyle>
        <a:defPPr>
          <a:defRPr kumimoji="1" dirty="0" smtClean="0">
            <a:latin typeface="Meiryo UI" panose="020B0604030504040204" pitchFamily="50" charset="-128"/>
            <a:ea typeface="Meiryo UI" panose="020B0604030504040204" pitchFamily="50" charset="-128"/>
            <a:cs typeface="Meiryo UI" panose="020B0604030504040204" pitchFamily="50" charset="-128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14473</TotalTime>
  <Words>41</Words>
  <Application>Microsoft Office PowerPoint</Application>
  <PresentationFormat>A4 210 x 297 mm</PresentationFormat>
  <Paragraphs>19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ＭＳ Ｐゴシック</vt:lpstr>
      <vt:lpstr>Arial</vt:lpstr>
      <vt:lpstr>Calibri</vt:lpstr>
      <vt:lpstr>Wingdings</vt:lpstr>
      <vt:lpstr>blank</vt:lpstr>
      <vt:lpstr>PowerPoint プレゼンテーション</vt:lpstr>
    </vt:vector>
  </TitlesOfParts>
  <Company>METI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METI</dc:creator>
  <cp:lastModifiedBy>media11</cp:lastModifiedBy>
  <cp:revision>748</cp:revision>
  <cp:lastPrinted>2017-03-13T01:59:24Z</cp:lastPrinted>
  <dcterms:created xsi:type="dcterms:W3CDTF">2016-06-08T12:28:48Z</dcterms:created>
  <dcterms:modified xsi:type="dcterms:W3CDTF">2017-06-29T01:49:10Z</dcterms:modified>
</cp:coreProperties>
</file>