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753408054501932E-3"/>
          <c:y val="3.7755771803191521E-2"/>
          <c:w val="0.83942151933741516"/>
          <c:h val="0.860221088717361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</a:ln>
          </c:spPr>
          <c:invertIfNegative val="0"/>
          <c:dPt>
            <c:idx val="6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  <a:prstDash val="sysDash"/>
              </a:ln>
            </c:spPr>
          </c:dPt>
          <c:cat>
            <c:strRef>
              <c:f>Sheet1!$A$2:$A$8</c:f>
              <c:strCache>
                <c:ptCount val="7"/>
                <c:pt idx="0">
                  <c:v>2012年度</c:v>
                </c:pt>
                <c:pt idx="1">
                  <c:v>2013年度</c:v>
                </c:pt>
                <c:pt idx="2">
                  <c:v>2014年度</c:v>
                </c:pt>
                <c:pt idx="3">
                  <c:v>2015年度</c:v>
                </c:pt>
                <c:pt idx="4">
                  <c:v>2016年度</c:v>
                </c:pt>
                <c:pt idx="5">
                  <c:v>2017年度</c:v>
                </c:pt>
                <c:pt idx="6">
                  <c:v>2030年度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6">
                  <c:v>40000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2012年度</c:v>
                </c:pt>
                <c:pt idx="1">
                  <c:v>2013年度</c:v>
                </c:pt>
                <c:pt idx="2">
                  <c:v>2014年度</c:v>
                </c:pt>
                <c:pt idx="3">
                  <c:v>2015年度</c:v>
                </c:pt>
                <c:pt idx="4">
                  <c:v>2016年度</c:v>
                </c:pt>
                <c:pt idx="5">
                  <c:v>2017年度</c:v>
                </c:pt>
                <c:pt idx="6">
                  <c:v>2030年度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1306</c:v>
                </c:pt>
                <c:pt idx="1">
                  <c:v>3289</c:v>
                </c:pt>
                <c:pt idx="2">
                  <c:v>6520</c:v>
                </c:pt>
                <c:pt idx="3">
                  <c:v>13222</c:v>
                </c:pt>
                <c:pt idx="4">
                  <c:v>18025</c:v>
                </c:pt>
                <c:pt idx="5">
                  <c:v>21468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2012年度</c:v>
                </c:pt>
                <c:pt idx="1">
                  <c:v>2013年度</c:v>
                </c:pt>
                <c:pt idx="2">
                  <c:v>2014年度</c:v>
                </c:pt>
                <c:pt idx="3">
                  <c:v>2015年度</c:v>
                </c:pt>
                <c:pt idx="4">
                  <c:v>2016年度</c:v>
                </c:pt>
                <c:pt idx="5">
                  <c:v>2017年度</c:v>
                </c:pt>
                <c:pt idx="6">
                  <c:v>2030年度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1200</c:v>
                </c:pt>
                <c:pt idx="1">
                  <c:v>1542</c:v>
                </c:pt>
                <c:pt idx="2">
                  <c:v>2500</c:v>
                </c:pt>
                <c:pt idx="3">
                  <c:v>5148</c:v>
                </c:pt>
                <c:pt idx="4">
                  <c:v>4975</c:v>
                </c:pt>
                <c:pt idx="5">
                  <c:v>5644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100"/>
        <c:axId val="321715088"/>
        <c:axId val="321662736"/>
      </c:barChart>
      <c:catAx>
        <c:axId val="32171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321662736"/>
        <c:crosses val="autoZero"/>
        <c:auto val="1"/>
        <c:lblAlgn val="ctr"/>
        <c:lblOffset val="100"/>
        <c:tickLblSkip val="1"/>
        <c:noMultiLvlLbl val="0"/>
      </c:catAx>
      <c:valAx>
        <c:axId val="321662736"/>
        <c:scaling>
          <c:orientation val="minMax"/>
          <c:max val="40000"/>
        </c:scaling>
        <c:delete val="1"/>
        <c:axPos val="l"/>
        <c:numFmt formatCode="General" sourceLinked="1"/>
        <c:majorTickMark val="out"/>
        <c:minorTickMark val="none"/>
        <c:tickLblPos val="nextTo"/>
        <c:crossAx val="32171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024" y="800712"/>
            <a:ext cx="9469499" cy="202629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779-E3A4-4983-AB37-5192917BA684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2"/>
          <p:cNvSpPr txBox="1">
            <a:spLocks/>
          </p:cNvSpPr>
          <p:nvPr/>
        </p:nvSpPr>
        <p:spPr>
          <a:xfrm>
            <a:off x="9054727" y="30608"/>
            <a:ext cx="851273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0</a:t>
            </a:fld>
            <a:endParaRPr lang="ja-JP" altLang="en-US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792760" y="1412776"/>
            <a:ext cx="3796913" cy="30774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ctr" defTabSz="1221692"/>
            <a:r>
              <a:rPr lang="ja-JP" altLang="en-US" sz="14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固定価格買取制度導入後の賦課金等の推移</a:t>
            </a:r>
          </a:p>
        </p:txBody>
      </p:sp>
      <p:graphicFrame>
        <p:nvGraphicFramePr>
          <p:cNvPr id="96" name="グラフ 95"/>
          <p:cNvGraphicFramePr/>
          <p:nvPr>
            <p:extLst>
              <p:ext uri="{D42A27DB-BD31-4B8C-83A1-F6EECF244321}">
                <p14:modId xmlns:p14="http://schemas.microsoft.com/office/powerpoint/2010/main" val="3744804512"/>
              </p:ext>
            </p:extLst>
          </p:nvPr>
        </p:nvGraphicFramePr>
        <p:xfrm>
          <a:off x="2338800" y="1736944"/>
          <a:ext cx="5585157" cy="340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" name="正方形/長方形 98"/>
          <p:cNvSpPr/>
          <p:nvPr/>
        </p:nvSpPr>
        <p:spPr>
          <a:xfrm>
            <a:off x="5705500" y="2464533"/>
            <a:ext cx="579686" cy="17981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9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</a:t>
            </a:r>
            <a:endParaRPr lang="ja-JP" altLang="en-US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731992" y="3258566"/>
            <a:ext cx="579686" cy="1798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（賦課金）</a:t>
            </a:r>
            <a:endParaRPr lang="ja-JP" altLang="en-US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272205" y="4474640"/>
            <a:ext cx="727660" cy="19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7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2500</a:t>
            </a:r>
            <a:r>
              <a:rPr lang="ja-JP" altLang="en-US" sz="7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988577" y="4381685"/>
            <a:ext cx="747350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800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612822" y="4037826"/>
            <a:ext cx="87156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9000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851298" y="2924667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3000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192349" y="4667031"/>
            <a:ext cx="862626" cy="19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1300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7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928391" y="4639576"/>
            <a:ext cx="862626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599495" y="4340160"/>
            <a:ext cx="862626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6500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808691" y="3749530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8000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176524" y="3311121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8400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190389" y="4125450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3200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5754851" y="1977178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賦課金</a:t>
            </a:r>
            <a:endParaRPr kumimoji="0" lang="en-US" altLang="ja-JP" sz="900" dirty="0" smtClean="0"/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単価</a:t>
            </a:r>
            <a:endParaRPr kumimoji="0" lang="ja-JP" altLang="en-US" sz="900" dirty="0"/>
          </a:p>
        </p:txBody>
      </p:sp>
      <p:sp>
        <p:nvSpPr>
          <p:cNvPr id="112" name="角丸四角形 111"/>
          <p:cNvSpPr/>
          <p:nvPr/>
        </p:nvSpPr>
        <p:spPr bwMode="auto">
          <a:xfrm>
            <a:off x="2384790" y="4265350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/>
              <a:t>0</a:t>
            </a:r>
            <a:r>
              <a:rPr kumimoji="0" lang="en-US" altLang="ja-JP" sz="900" dirty="0" smtClean="0"/>
              <a:t>.22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sp>
        <p:nvSpPr>
          <p:cNvPr id="114" name="角丸四角形 113"/>
          <p:cNvSpPr/>
          <p:nvPr/>
        </p:nvSpPr>
        <p:spPr bwMode="auto">
          <a:xfrm>
            <a:off x="4457825" y="3117333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 smtClean="0"/>
              <a:t>1.58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sp>
        <p:nvSpPr>
          <p:cNvPr id="115" name="角丸四角形 114"/>
          <p:cNvSpPr/>
          <p:nvPr/>
        </p:nvSpPr>
        <p:spPr bwMode="auto">
          <a:xfrm>
            <a:off x="3084254" y="4143564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 smtClean="0"/>
              <a:t>0.35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sp>
        <p:nvSpPr>
          <p:cNvPr id="116" name="角丸四角形 115"/>
          <p:cNvSpPr/>
          <p:nvPr/>
        </p:nvSpPr>
        <p:spPr bwMode="auto">
          <a:xfrm>
            <a:off x="3782081" y="3836215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 smtClean="0"/>
              <a:t>0.75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sp>
        <p:nvSpPr>
          <p:cNvPr id="117" name="角丸四角形 116"/>
          <p:cNvSpPr/>
          <p:nvPr/>
        </p:nvSpPr>
        <p:spPr bwMode="auto">
          <a:xfrm>
            <a:off x="5069036" y="2737060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/>
              <a:t>2</a:t>
            </a:r>
            <a:r>
              <a:rPr kumimoji="0" lang="en-US" altLang="ja-JP" sz="900" dirty="0" smtClean="0"/>
              <a:t>.25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6238149" y="4494426"/>
            <a:ext cx="178953" cy="393964"/>
            <a:chOff x="7122446" y="5040089"/>
            <a:chExt cx="233817" cy="473754"/>
          </a:xfrm>
        </p:grpSpPr>
        <p:sp>
          <p:nvSpPr>
            <p:cNvPr id="119" name="正方形/長方形 118"/>
            <p:cNvSpPr/>
            <p:nvPr/>
          </p:nvSpPr>
          <p:spPr bwMode="auto">
            <a:xfrm>
              <a:off x="7122446" y="5040089"/>
              <a:ext cx="233817" cy="4737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400" dirty="0"/>
            </a:p>
          </p:txBody>
        </p:sp>
        <p:sp>
          <p:nvSpPr>
            <p:cNvPr id="120" name="フリーフォーム 119"/>
            <p:cNvSpPr/>
            <p:nvPr/>
          </p:nvSpPr>
          <p:spPr bwMode="auto">
            <a:xfrm rot="420000">
              <a:off x="7150237" y="5045397"/>
              <a:ext cx="115432" cy="463138"/>
            </a:xfrm>
            <a:custGeom>
              <a:avLst/>
              <a:gdLst>
                <a:gd name="connsiteX0" fmla="*/ 169946 w 313919"/>
                <a:gd name="connsiteY0" fmla="*/ 0 h 463138"/>
                <a:gd name="connsiteX1" fmla="*/ 3691 w 313919"/>
                <a:gd name="connsiteY1" fmla="*/ 166255 h 463138"/>
                <a:gd name="connsiteX2" fmla="*/ 312450 w 313919"/>
                <a:gd name="connsiteY2" fmla="*/ 296883 h 463138"/>
                <a:gd name="connsiteX3" fmla="*/ 98694 w 313919"/>
                <a:gd name="connsiteY3" fmla="*/ 463138 h 46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919" h="463138">
                  <a:moveTo>
                    <a:pt x="169946" y="0"/>
                  </a:moveTo>
                  <a:cubicBezTo>
                    <a:pt x="74943" y="58387"/>
                    <a:pt x="-20060" y="116775"/>
                    <a:pt x="3691" y="166255"/>
                  </a:cubicBezTo>
                  <a:cubicBezTo>
                    <a:pt x="27442" y="215735"/>
                    <a:pt x="296616" y="247403"/>
                    <a:pt x="312450" y="296883"/>
                  </a:cubicBezTo>
                  <a:cubicBezTo>
                    <a:pt x="328284" y="346364"/>
                    <a:pt x="213489" y="404751"/>
                    <a:pt x="98694" y="46313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21" name="フリーフォーム 120"/>
            <p:cNvSpPr/>
            <p:nvPr/>
          </p:nvSpPr>
          <p:spPr bwMode="auto">
            <a:xfrm rot="420000">
              <a:off x="7213040" y="5045397"/>
              <a:ext cx="115432" cy="463138"/>
            </a:xfrm>
            <a:custGeom>
              <a:avLst/>
              <a:gdLst>
                <a:gd name="connsiteX0" fmla="*/ 169946 w 313919"/>
                <a:gd name="connsiteY0" fmla="*/ 0 h 463138"/>
                <a:gd name="connsiteX1" fmla="*/ 3691 w 313919"/>
                <a:gd name="connsiteY1" fmla="*/ 166255 h 463138"/>
                <a:gd name="connsiteX2" fmla="*/ 312450 w 313919"/>
                <a:gd name="connsiteY2" fmla="*/ 296883 h 463138"/>
                <a:gd name="connsiteX3" fmla="*/ 98694 w 313919"/>
                <a:gd name="connsiteY3" fmla="*/ 463138 h 46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919" h="463138">
                  <a:moveTo>
                    <a:pt x="169946" y="0"/>
                  </a:moveTo>
                  <a:cubicBezTo>
                    <a:pt x="74943" y="58387"/>
                    <a:pt x="-20060" y="116775"/>
                    <a:pt x="3691" y="166255"/>
                  </a:cubicBezTo>
                  <a:cubicBezTo>
                    <a:pt x="27442" y="215735"/>
                    <a:pt x="296616" y="247403"/>
                    <a:pt x="312450" y="296883"/>
                  </a:cubicBezTo>
                  <a:cubicBezTo>
                    <a:pt x="328284" y="346364"/>
                    <a:pt x="213489" y="404751"/>
                    <a:pt x="98694" y="46313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</p:grpSp>
      <p:sp>
        <p:nvSpPr>
          <p:cNvPr id="122" name="テキスト ボックス 121"/>
          <p:cNvSpPr txBox="1"/>
          <p:nvPr/>
        </p:nvSpPr>
        <p:spPr>
          <a:xfrm>
            <a:off x="6222063" y="1720520"/>
            <a:ext cx="1196414" cy="87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エネルギーミックス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FIT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買取費用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3.7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兆円～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250652" y="5083712"/>
            <a:ext cx="8336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標準家庭</a:t>
            </a:r>
            <a:endParaRPr lang="en-US" altLang="ja-JP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月額負担額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992003" y="5092286"/>
            <a:ext cx="7574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91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599495" y="5092286"/>
            <a:ext cx="862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195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216139" y="5092286"/>
            <a:ext cx="8786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(410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962398" y="5092287"/>
            <a:ext cx="837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585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518831" y="2614651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7045</a:t>
            </a:r>
            <a:r>
              <a:rPr lang="ja-JP" altLang="en-US" sz="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499045" y="3441962"/>
            <a:ext cx="1043777" cy="21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1404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587022" y="5092286"/>
            <a:ext cx="878039" cy="22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686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 bwMode="auto">
          <a:xfrm>
            <a:off x="5744100" y="2222691"/>
            <a:ext cx="533480" cy="209557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72000" bIns="36000" rtlCol="0" anchor="ctr"/>
          <a:lstStyle/>
          <a:p>
            <a:pPr algn="ctr">
              <a:lnSpc>
                <a:spcPts val="1000"/>
              </a:lnSpc>
            </a:pPr>
            <a:r>
              <a:rPr kumimoji="0" lang="en-US" altLang="ja-JP" sz="900" dirty="0" smtClean="0"/>
              <a:t>2.64</a:t>
            </a:r>
          </a:p>
          <a:p>
            <a:pPr algn="ctr">
              <a:lnSpc>
                <a:spcPts val="1000"/>
              </a:lnSpc>
            </a:pPr>
            <a:r>
              <a:rPr kumimoji="0" lang="ja-JP" altLang="en-US" sz="900" dirty="0" smtClean="0"/>
              <a:t>円</a:t>
            </a:r>
            <a:r>
              <a:rPr kumimoji="0" lang="en-US" altLang="ja-JP" sz="900" dirty="0" smtClean="0"/>
              <a:t>/kWh</a:t>
            </a:r>
            <a:endParaRPr kumimoji="0" lang="ja-JP" altLang="en-US" sz="900" dirty="0"/>
          </a:p>
        </p:txBody>
      </p:sp>
      <p:sp>
        <p:nvSpPr>
          <p:cNvPr id="132" name="右矢印 131"/>
          <p:cNvSpPr/>
          <p:nvPr/>
        </p:nvSpPr>
        <p:spPr>
          <a:xfrm rot="19786180" flipV="1">
            <a:off x="2349550" y="2811986"/>
            <a:ext cx="3590737" cy="2534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6" name="正方形/長方形 65"/>
          <p:cNvSpPr/>
          <p:nvPr/>
        </p:nvSpPr>
        <p:spPr>
          <a:xfrm>
            <a:off x="2271923" y="5557571"/>
            <a:ext cx="28119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標準家庭の電気使用量を</a:t>
            </a:r>
            <a:r>
              <a:rPr lang="en-US" altLang="ja-JP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260kWh/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月と想定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922321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14474</TotalTime>
  <Words>183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2017-06-29T01:32:31Z</dcterms:modified>
</cp:coreProperties>
</file>