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0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6" autoAdjust="0"/>
    <p:restoredTop sz="99270" autoAdjust="0"/>
  </p:normalViewPr>
  <p:slideViewPr>
    <p:cSldViewPr>
      <p:cViewPr varScale="1">
        <p:scale>
          <a:sx n="80" d="100"/>
          <a:sy n="80" d="100"/>
        </p:scale>
        <p:origin x="684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CI990001\00&#36039;&#28304;&#12456;&#12493;&#12523;&#12462;&#12540;&#24193;&#30465;&#12456;&#12493;&#12523;&#12462;&#12540;&#12539;&#26032;&#12456;&#12493;&#12523;&#12462;&#12540;&#37096;&#26032;&#12456;&#12493;&#12523;&#12462;&#12540;&#23550;&#31574;&#35506;00\&#65296;&#65297;&#65294;&#32207;&#25324;\&#65296;&#65298;&#65294;&#30465;&#20869;&#26696;&#20214;&#65288;&#21547;&#27425;&#23448;&#12524;&#12463;&#12289;&#25919;&#21209;&#12289;&#20986;&#24373;&#65289;\&#65296;&#65298;&#65294;&#32207;&#21512;&#12456;&#12493;&#35519;&#12539;&#26032;&#12456;&#12493;&#37096;&#20250;&#12539;&#35519;&#31639;&#22996;&#31561;\&#65297;&#65296;&#65294;&#26032;&#12456;&#12493;&#12523;&#12462;&#12540;&#23567;&#22996;&#21729;&#20250;\140617%20&#31532;&#19968;&#22238;&#23567;&#22996;\&#36039;&#26009;\&#23566;&#20837;&#37327;(made%20by%20Yuten)\&#65297;&#65297;&#26376;&#12398;&#23567;&#22996;&#29992;&#12395;&#21152;&#24037;\150619&#31532;&#65297;&#65298;&#22238;&#23567;&#22996;&#21521;&#12369;&#36039;&#26009;\&#12304;26&#24180;&#24230;&#12408;r2&#12305;140601%20&#20877;&#29983;&#21487;&#33021;&#12456;&#12493;&#12523;&#12462;&#12540;&#38306;&#20418;&#12398;&#23455;&#32318;&#65288;&#65355;&#65335;&#12289;&#65355;&#65335;&#65352;&#65289;&#65355;&#65335;&#12399;&#35299;&#35500;&#20184;&#1236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5331378424009"/>
          <c:y val="3.2363070769914452E-2"/>
          <c:w val="0.88168654327186102"/>
          <c:h val="0.88211344998993202"/>
        </c:manualLayout>
      </c:layout>
      <c:barChart>
        <c:barDir val="col"/>
        <c:grouping val="stacked"/>
        <c:varyColors val="0"/>
        <c:ser>
          <c:idx val="2"/>
          <c:order val="0"/>
          <c:tx>
            <c:v>中小水力</c:v>
          </c:tx>
          <c:spPr>
            <a:solidFill>
              <a:srgbClr val="00FFFF"/>
            </a:solidFill>
          </c:spPr>
          <c:invertIfNegative val="0"/>
          <c:cat>
            <c:numRef>
              <c:f>'ｋＷ実績グラフ作成 (2014ver)'!$G$56:$S$56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'ｋＷ実績グラフ作成 (2014ver)'!$G$59:$S$59</c:f>
              <c:numCache>
                <c:formatCode>General</c:formatCode>
                <c:ptCount val="13"/>
                <c:pt idx="0">
                  <c:v>954</c:v>
                </c:pt>
                <c:pt idx="1">
                  <c:v>954</c:v>
                </c:pt>
                <c:pt idx="2">
                  <c:v>956</c:v>
                </c:pt>
                <c:pt idx="3" formatCode="0">
                  <c:v>956.67909999999995</c:v>
                </c:pt>
                <c:pt idx="4" formatCode="0">
                  <c:v>957.35429999999997</c:v>
                </c:pt>
                <c:pt idx="5" formatCode="0">
                  <c:v>952.51570000000004</c:v>
                </c:pt>
                <c:pt idx="6" formatCode="0">
                  <c:v>955.8931</c:v>
                </c:pt>
                <c:pt idx="7" formatCode="0">
                  <c:v>957.90809999999999</c:v>
                </c:pt>
                <c:pt idx="8" formatCode="0">
                  <c:v>962.87890000000004</c:v>
                </c:pt>
                <c:pt idx="9" formatCode="0">
                  <c:v>963.65239999999994</c:v>
                </c:pt>
                <c:pt idx="10" formatCode="0">
                  <c:v>964.05239999999992</c:v>
                </c:pt>
                <c:pt idx="11" formatCode="0">
                  <c:v>972.35239999999988</c:v>
                </c:pt>
                <c:pt idx="12" formatCode="0">
                  <c:v>977.85239999999988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4E-4F32-957D-2FB4F83E6F5E}"/>
            </c:ext>
          </c:extLst>
        </c:ser>
        <c:ser>
          <c:idx val="4"/>
          <c:order val="1"/>
          <c:tx>
            <c:v>地熱</c:v>
          </c:tx>
          <c:spPr>
            <a:solidFill>
              <a:srgbClr val="C00000"/>
            </a:solidFill>
          </c:spPr>
          <c:invertIfNegative val="0"/>
          <c:cat>
            <c:numRef>
              <c:f>'ｋＷ実績グラフ作成 (2014ver)'!$G$56:$S$56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'ｋＷ実績グラフ作成 (2014ver)'!$G$61:$S$61</c:f>
              <c:numCache>
                <c:formatCode>0</c:formatCode>
                <c:ptCount val="13"/>
                <c:pt idx="0">
                  <c:v>53.52</c:v>
                </c:pt>
                <c:pt idx="1">
                  <c:v>53.418999999999997</c:v>
                </c:pt>
                <c:pt idx="2">
                  <c:v>53.418999999999997</c:v>
                </c:pt>
                <c:pt idx="3">
                  <c:v>53.521000000000001</c:v>
                </c:pt>
                <c:pt idx="4">
                  <c:v>53.521000000000001</c:v>
                </c:pt>
                <c:pt idx="5">
                  <c:v>53.521000000000001</c:v>
                </c:pt>
                <c:pt idx="6">
                  <c:v>53.771000000000001</c:v>
                </c:pt>
                <c:pt idx="7">
                  <c:v>54.009</c:v>
                </c:pt>
                <c:pt idx="8">
                  <c:v>54.009</c:v>
                </c:pt>
                <c:pt idx="9">
                  <c:v>51.609000000000002</c:v>
                </c:pt>
                <c:pt idx="10">
                  <c:v>51.609000000000002</c:v>
                </c:pt>
                <c:pt idx="11">
                  <c:v>52.009</c:v>
                </c:pt>
                <c:pt idx="12">
                  <c:v>52.509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74E-4F32-957D-2FB4F83E6F5E}"/>
            </c:ext>
          </c:extLst>
        </c:ser>
        <c:ser>
          <c:idx val="3"/>
          <c:order val="2"/>
          <c:tx>
            <c:v>バイオマス</c:v>
          </c:tx>
          <c:spPr>
            <a:solidFill>
              <a:srgbClr val="00B050"/>
            </a:solidFill>
          </c:spPr>
          <c:invertIfNegative val="0"/>
          <c:cat>
            <c:numRef>
              <c:f>'ｋＷ実績グラフ作成 (2014ver)'!$G$56:$S$56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'ｋＷ実績グラフ作成 (2014ver)'!$G$60:$S$60</c:f>
              <c:numCache>
                <c:formatCode>0</c:formatCode>
                <c:ptCount val="13"/>
                <c:pt idx="0">
                  <c:v>116.4178</c:v>
                </c:pt>
                <c:pt idx="1">
                  <c:v>134.3466</c:v>
                </c:pt>
                <c:pt idx="2">
                  <c:v>151.34780000000001</c:v>
                </c:pt>
                <c:pt idx="3">
                  <c:v>179.25700000000001</c:v>
                </c:pt>
                <c:pt idx="4">
                  <c:v>192.38130000000001</c:v>
                </c:pt>
                <c:pt idx="5">
                  <c:v>197.5172</c:v>
                </c:pt>
                <c:pt idx="6">
                  <c:v>201.4881</c:v>
                </c:pt>
                <c:pt idx="7">
                  <c:v>214.11060000000001</c:v>
                </c:pt>
                <c:pt idx="8">
                  <c:v>230.81190000000001</c:v>
                </c:pt>
                <c:pt idx="9">
                  <c:v>233.5119</c:v>
                </c:pt>
                <c:pt idx="10">
                  <c:v>238.0119</c:v>
                </c:pt>
                <c:pt idx="11">
                  <c:v>253.81190000000001</c:v>
                </c:pt>
                <c:pt idx="12">
                  <c:v>280.9119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4E-4F32-957D-2FB4F83E6F5E}"/>
            </c:ext>
          </c:extLst>
        </c:ser>
        <c:ser>
          <c:idx val="1"/>
          <c:order val="3"/>
          <c:tx>
            <c:v>風力</c:v>
          </c:tx>
          <c:spPr>
            <a:solidFill>
              <a:srgbClr val="0070C0"/>
            </a:solidFill>
          </c:spPr>
          <c:invertIfNegative val="0"/>
          <c:cat>
            <c:numRef>
              <c:f>'ｋＷ実績グラフ作成 (2014ver)'!$G$56:$S$56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'ｋＷ実績グラフ作成 (2014ver)'!$G$58:$S$58</c:f>
              <c:numCache>
                <c:formatCode>0</c:formatCode>
                <c:ptCount val="13"/>
                <c:pt idx="0">
                  <c:v>68.070899999999995</c:v>
                </c:pt>
                <c:pt idx="1">
                  <c:v>92.542100000000005</c:v>
                </c:pt>
                <c:pt idx="2">
                  <c:v>108.48309999999999</c:v>
                </c:pt>
                <c:pt idx="3">
                  <c:v>149.0087</c:v>
                </c:pt>
                <c:pt idx="4">
                  <c:v>167.44290000000001</c:v>
                </c:pt>
                <c:pt idx="5">
                  <c:v>188.2133</c:v>
                </c:pt>
                <c:pt idx="6">
                  <c:v>218.56970000000001</c:v>
                </c:pt>
                <c:pt idx="7">
                  <c:v>244.17</c:v>
                </c:pt>
                <c:pt idx="8">
                  <c:v>255.6182</c:v>
                </c:pt>
                <c:pt idx="9">
                  <c:v>264.18419999999998</c:v>
                </c:pt>
                <c:pt idx="10">
                  <c:v>270.72410000000002</c:v>
                </c:pt>
                <c:pt idx="11">
                  <c:v>292.82410000000004</c:v>
                </c:pt>
                <c:pt idx="12">
                  <c:v>302.92410000000007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74E-4F32-957D-2FB4F83E6F5E}"/>
            </c:ext>
          </c:extLst>
        </c:ser>
        <c:ser>
          <c:idx val="0"/>
          <c:order val="4"/>
          <c:tx>
            <c:v>太陽光</c:v>
          </c:tx>
          <c:spPr>
            <a:solidFill>
              <a:srgbClr val="FFC000"/>
            </a:solidFill>
          </c:spPr>
          <c:invertIfNegative val="0"/>
          <c:cat>
            <c:numRef>
              <c:f>'ｋＷ実績グラフ作成 (2014ver)'!$G$56:$S$56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'ｋＷ実績グラフ作成 (2014ver)'!$G$57:$S$57</c:f>
              <c:numCache>
                <c:formatCode>0</c:formatCode>
                <c:ptCount val="13"/>
                <c:pt idx="0">
                  <c:v>92.722999999999985</c:v>
                </c:pt>
                <c:pt idx="1">
                  <c:v>119.95979999999999</c:v>
                </c:pt>
                <c:pt idx="2">
                  <c:v>150.358</c:v>
                </c:pt>
                <c:pt idx="3">
                  <c:v>177.1422</c:v>
                </c:pt>
                <c:pt idx="4">
                  <c:v>198.0958</c:v>
                </c:pt>
                <c:pt idx="5">
                  <c:v>221.7302</c:v>
                </c:pt>
                <c:pt idx="6">
                  <c:v>283.93819999999999</c:v>
                </c:pt>
                <c:pt idx="7">
                  <c:v>390.14940000000001</c:v>
                </c:pt>
                <c:pt idx="8">
                  <c:v>530.53929999999991</c:v>
                </c:pt>
                <c:pt idx="9">
                  <c:v>727.69890800000007</c:v>
                </c:pt>
                <c:pt idx="10">
                  <c:v>1431.8989080000001</c:v>
                </c:pt>
                <c:pt idx="11">
                  <c:v>2371.1989080000003</c:v>
                </c:pt>
                <c:pt idx="12">
                  <c:v>3205.7989080000002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74E-4F32-957D-2FB4F83E6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0342544"/>
        <c:axId val="376528896"/>
      </c:barChart>
      <c:catAx>
        <c:axId val="32034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376528896"/>
        <c:crosses val="autoZero"/>
        <c:auto val="1"/>
        <c:lblAlgn val="ctr"/>
        <c:lblOffset val="100"/>
        <c:noMultiLvlLbl val="0"/>
      </c:catAx>
      <c:valAx>
        <c:axId val="37652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320342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936298784180714"/>
          <c:y val="4.3137378675096705E-2"/>
          <c:w val="0.3474652721046233"/>
          <c:h val="0.29102911216484589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0024" y="800712"/>
            <a:ext cx="9469499" cy="2026297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779-E3A4-4983-AB37-5192917BA684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99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8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2"/>
          <p:cNvSpPr txBox="1">
            <a:spLocks/>
          </p:cNvSpPr>
          <p:nvPr/>
        </p:nvSpPr>
        <p:spPr>
          <a:xfrm>
            <a:off x="9054727" y="30608"/>
            <a:ext cx="851273" cy="4460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b="1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0</a:t>
            </a:fld>
            <a:endParaRPr lang="ja-JP" altLang="en-US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2" name="グラフ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231903"/>
              </p:ext>
            </p:extLst>
          </p:nvPr>
        </p:nvGraphicFramePr>
        <p:xfrm>
          <a:off x="2478325" y="1817001"/>
          <a:ext cx="4680521" cy="3577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3" name="直線矢印コネクタ 52"/>
          <p:cNvCxnSpPr/>
          <p:nvPr/>
        </p:nvCxnSpPr>
        <p:spPr>
          <a:xfrm>
            <a:off x="5171088" y="5392686"/>
            <a:ext cx="926239" cy="169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右矢印 53"/>
          <p:cNvSpPr/>
          <p:nvPr/>
        </p:nvSpPr>
        <p:spPr>
          <a:xfrm>
            <a:off x="6179200" y="5315280"/>
            <a:ext cx="1000547" cy="18282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5" name="テキスト ボックス 1"/>
          <p:cNvSpPr txBox="1"/>
          <p:nvPr/>
        </p:nvSpPr>
        <p:spPr>
          <a:xfrm>
            <a:off x="4979247" y="5484897"/>
            <a:ext cx="1218395" cy="20913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余剰電力買取制度</a:t>
            </a:r>
          </a:p>
        </p:txBody>
      </p:sp>
      <p:sp>
        <p:nvSpPr>
          <p:cNvPr id="56" name="テキスト ボックス 1"/>
          <p:cNvSpPr txBox="1"/>
          <p:nvPr/>
        </p:nvSpPr>
        <p:spPr>
          <a:xfrm>
            <a:off x="5963176" y="5471243"/>
            <a:ext cx="1446074" cy="2227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固定価格買取制度</a:t>
            </a:r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3080792" y="5734728"/>
            <a:ext cx="3198857" cy="0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1"/>
          <p:cNvSpPr txBox="1"/>
          <p:nvPr/>
        </p:nvSpPr>
        <p:spPr>
          <a:xfrm>
            <a:off x="4230037" y="5727962"/>
            <a:ext cx="982975" cy="2227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ＲＰＳ制度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503253" y="1577974"/>
            <a:ext cx="5982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万ｋＷ</a:t>
            </a:r>
          </a:p>
        </p:txBody>
      </p:sp>
      <p:cxnSp>
        <p:nvCxnSpPr>
          <p:cNvPr id="60" name="直線矢印コネクタ 59"/>
          <p:cNvCxnSpPr/>
          <p:nvPr/>
        </p:nvCxnSpPr>
        <p:spPr>
          <a:xfrm flipV="1">
            <a:off x="3137862" y="4035847"/>
            <a:ext cx="1961218" cy="2587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3082856" y="3660916"/>
            <a:ext cx="1357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年平均伸び率</a:t>
            </a:r>
            <a:r>
              <a: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5%</a:t>
            </a:r>
            <a:endParaRPr lang="ja-JP" altLang="en-US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2" name="直線矢印コネクタ 61"/>
          <p:cNvCxnSpPr/>
          <p:nvPr/>
        </p:nvCxnSpPr>
        <p:spPr>
          <a:xfrm flipV="1">
            <a:off x="5094167" y="3671077"/>
            <a:ext cx="1103476" cy="34974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4819438" y="3389900"/>
            <a:ext cx="135732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年平均伸び率</a:t>
            </a:r>
            <a:r>
              <a: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9%</a:t>
            </a:r>
            <a:endParaRPr lang="ja-JP" altLang="en-US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379178" y="2374839"/>
            <a:ext cx="153959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年平均伸び率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cxnSp>
        <p:nvCxnSpPr>
          <p:cNvPr id="65" name="直線矢印コネクタ 64"/>
          <p:cNvCxnSpPr/>
          <p:nvPr/>
        </p:nvCxnSpPr>
        <p:spPr>
          <a:xfrm flipV="1">
            <a:off x="6167486" y="2479624"/>
            <a:ext cx="751290" cy="11921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3080792" y="1484784"/>
            <a:ext cx="3796913" cy="307744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algn="ctr" defTabSz="1221692"/>
            <a:r>
              <a:rPr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再生可能エネルギー設備容量の推移</a:t>
            </a:r>
            <a:endParaRPr lang="ja-JP" altLang="en-US" sz="14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223218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14475</TotalTime>
  <Words>35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748</cp:revision>
  <cp:lastPrinted>2017-03-13T01:59:24Z</cp:lastPrinted>
  <dcterms:created xsi:type="dcterms:W3CDTF">2016-06-08T12:28:48Z</dcterms:created>
  <dcterms:modified xsi:type="dcterms:W3CDTF">2017-06-29T01:26:31Z</dcterms:modified>
</cp:coreProperties>
</file>