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9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>
                <a:solidFill>
                  <a:prstClr val="black"/>
                </a:solidFill>
              </a:rPr>
              <a:t>機密性○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02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27"/>
          <p:cNvSpPr txBox="1">
            <a:spLocks noChangeArrowheads="1"/>
          </p:cNvSpPr>
          <p:nvPr/>
        </p:nvSpPr>
        <p:spPr bwMode="auto">
          <a:xfrm>
            <a:off x="188092" y="1853825"/>
            <a:ext cx="4680000" cy="2923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複数事業者が連携した省エネ取組</a:t>
            </a:r>
            <a:endParaRPr lang="en-US" altLang="ja-JP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88092" y="2249238"/>
            <a:ext cx="4680000" cy="1170000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製造工程を切り出したＡ社は省エネとなっているが、集約先のＢ社は増エネとなり、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複数事業者で連携して実現した省エネが適切に反映されない。</a:t>
            </a:r>
            <a:endParaRPr lang="en-US" altLang="ja-JP" sz="13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13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13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47166" y="5461740"/>
            <a:ext cx="4356000" cy="5655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18766" y="559032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Ｂ社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44488" y="4179029"/>
            <a:ext cx="4356000" cy="5655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20350" y="5606019"/>
            <a:ext cx="826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380249" y="3689401"/>
            <a:ext cx="968312" cy="237534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" name="直線コネクタ 11"/>
          <p:cNvCxnSpPr>
            <a:endCxn id="29" idx="2"/>
          </p:cNvCxnSpPr>
          <p:nvPr/>
        </p:nvCxnSpPr>
        <p:spPr>
          <a:xfrm flipV="1">
            <a:off x="2378499" y="4655473"/>
            <a:ext cx="1012233" cy="1057648"/>
          </a:xfrm>
          <a:prstGeom prst="line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1489763" y="5550853"/>
            <a:ext cx="774911" cy="387331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35980" tIns="77252" rIns="35980" bIns="77252" rtlCol="0" anchor="ctr" anchorCtr="0"/>
          <a:lstStyle/>
          <a:p>
            <a:pPr algn="ctr" defTabSz="904626"/>
            <a:r>
              <a:rPr kumimoji="0" lang="ja-JP" altLang="en-US" sz="1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上工程</a:t>
            </a:r>
            <a:endParaRPr kumimoji="0" lang="en-US" altLang="ja-JP" sz="12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489763" y="4268142"/>
            <a:ext cx="774911" cy="38733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35980" tIns="77252" rIns="35980" bIns="77252" rtlCol="0" anchor="ctr" anchorCtr="0"/>
          <a:lstStyle/>
          <a:p>
            <a:pPr algn="ctr" defTabSz="904626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上工程</a:t>
            </a:r>
            <a:endParaRPr kumimoji="0" lang="en-US" altLang="ja-JP" sz="1200" b="1" kern="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乗算記号 16"/>
          <p:cNvSpPr/>
          <p:nvPr/>
        </p:nvSpPr>
        <p:spPr bwMode="auto">
          <a:xfrm>
            <a:off x="1863422" y="3934413"/>
            <a:ext cx="455830" cy="484163"/>
          </a:xfrm>
          <a:prstGeom prst="mathMultiply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下矢印 17"/>
          <p:cNvSpPr/>
          <p:nvPr/>
        </p:nvSpPr>
        <p:spPr bwMode="auto">
          <a:xfrm>
            <a:off x="1558736" y="4841595"/>
            <a:ext cx="636965" cy="580995"/>
          </a:xfrm>
          <a:prstGeom prst="down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endParaRPr kumimoji="0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39056" y="4962537"/>
            <a:ext cx="1276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統合・集約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2264674" y="4461807"/>
            <a:ext cx="1324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264674" y="5733371"/>
            <a:ext cx="98588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602198" y="3729213"/>
            <a:ext cx="106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廃止</a:t>
            </a:r>
            <a:endParaRPr lang="ja-JP" altLang="en-US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 bwMode="auto">
          <a:xfrm rot="5400000">
            <a:off x="3826016" y="4370641"/>
            <a:ext cx="387331" cy="182332"/>
          </a:xfrm>
          <a:prstGeom prst="triangl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endParaRPr kumimoji="0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二等辺三角形 23"/>
          <p:cNvSpPr/>
          <p:nvPr/>
        </p:nvSpPr>
        <p:spPr bwMode="auto">
          <a:xfrm rot="5400000">
            <a:off x="3826016" y="5653352"/>
            <a:ext cx="387331" cy="182332"/>
          </a:xfrm>
          <a:prstGeom prst="triangl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endParaRPr kumimoji="0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円形吹き出し 26"/>
          <p:cNvSpPr/>
          <p:nvPr/>
        </p:nvSpPr>
        <p:spPr bwMode="auto">
          <a:xfrm>
            <a:off x="416496" y="3729257"/>
            <a:ext cx="900000" cy="360000"/>
          </a:xfrm>
          <a:prstGeom prst="wedgeEllipseCallout">
            <a:avLst>
              <a:gd name="adj1" fmla="val 26360"/>
              <a:gd name="adj2" fmla="val 94901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endParaRPr kumimoji="0" lang="en-US" altLang="ja-JP" sz="1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円形吹き出し 27"/>
          <p:cNvSpPr/>
          <p:nvPr/>
        </p:nvSpPr>
        <p:spPr bwMode="auto">
          <a:xfrm>
            <a:off x="416496" y="6053998"/>
            <a:ext cx="900000" cy="360000"/>
          </a:xfrm>
          <a:prstGeom prst="wedgeEllipseCallout">
            <a:avLst>
              <a:gd name="adj1" fmla="val 20894"/>
              <a:gd name="adj2" fmla="val -98336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増エネ</a:t>
            </a:r>
            <a:endParaRPr kumimoji="0" lang="en-US" altLang="ja-JP" sz="1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003276" y="4268142"/>
            <a:ext cx="774911" cy="387331"/>
          </a:xfrm>
          <a:prstGeom prst="roundRect">
            <a:avLst>
              <a:gd name="adj" fmla="val 0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980" tIns="77252" rIns="35980" bIns="77252" rtlCol="0" anchor="ctr" anchorCtr="0"/>
          <a:lstStyle/>
          <a:p>
            <a:pPr algn="ctr" defTabSz="904626">
              <a:defRPr/>
            </a:pPr>
            <a:r>
              <a:rPr kumimoji="0" lang="ja-JP" altLang="en-US" sz="12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下工程</a:t>
            </a:r>
            <a:endParaRPr kumimoji="0" lang="en-US" altLang="ja-JP" sz="1200" b="1" kern="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003276" y="5550853"/>
            <a:ext cx="774911" cy="387331"/>
          </a:xfrm>
          <a:prstGeom prst="roundRect">
            <a:avLst>
              <a:gd name="adj" fmla="val 0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5980" tIns="77252" rIns="35980" bIns="77252" rtlCol="0" anchor="ctr" anchorCtr="0"/>
          <a:lstStyle/>
          <a:p>
            <a:pPr algn="ctr" defTabSz="904626"/>
            <a:r>
              <a:rPr kumimoji="0" lang="ja-JP" altLang="en-US" sz="1200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下工程</a:t>
            </a:r>
            <a:endParaRPr kumimoji="0" lang="en-US" altLang="ja-JP" sz="1200" b="1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49934" y="6053996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社の上工程を廃止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既存設備の更新等</a:t>
            </a:r>
          </a:p>
        </p:txBody>
      </p:sp>
      <p:sp>
        <p:nvSpPr>
          <p:cNvPr id="42" name="円形吹き出し 41"/>
          <p:cNvSpPr/>
          <p:nvPr/>
        </p:nvSpPr>
        <p:spPr bwMode="auto">
          <a:xfrm>
            <a:off x="344488" y="4851521"/>
            <a:ext cx="1035646" cy="432000"/>
          </a:xfrm>
          <a:prstGeom prst="wedgeEllipseCallout">
            <a:avLst>
              <a:gd name="adj1" fmla="val 66663"/>
              <a:gd name="adj2" fmla="val 1842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全体で省エネ</a:t>
            </a:r>
            <a:endParaRPr kumimoji="0" lang="ja-JP" altLang="en-US" sz="1000" b="1" baseline="300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020350" y="4323308"/>
            <a:ext cx="826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36127" y="4295101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</a:p>
        </p:txBody>
      </p:sp>
      <p:sp>
        <p:nvSpPr>
          <p:cNvPr id="85" name="角丸四角形 84"/>
          <p:cNvSpPr/>
          <p:nvPr/>
        </p:nvSpPr>
        <p:spPr>
          <a:xfrm>
            <a:off x="1819537" y="9405664"/>
            <a:ext cx="1837319" cy="523636"/>
          </a:xfrm>
          <a:prstGeom prst="roundRect">
            <a:avLst>
              <a:gd name="adj" fmla="val 0"/>
            </a:avLst>
          </a:prstGeom>
          <a:solidFill>
            <a:srgbClr val="4BACC6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lIns="154519" tIns="77252" rIns="154519" bIns="77252" rtlCol="0" anchor="ctr" anchorCtr="0"/>
          <a:lstStyle/>
          <a:p>
            <a:pPr algn="ctr" defTabSz="904626">
              <a:defRPr/>
            </a:pPr>
            <a:r>
              <a:rPr kumimoji="0" lang="en-US" altLang="ja-JP" sz="24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関連会社</a:t>
            </a:r>
            <a:endParaRPr kumimoji="0" lang="en-US" altLang="ja-JP" sz="2400" b="1" kern="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96840" y="4997806"/>
            <a:ext cx="1116000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半製品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の供給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110628" y="3689401"/>
            <a:ext cx="4378875" cy="2952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4" name="直線コネクタ 73"/>
          <p:cNvCxnSpPr>
            <a:stCxn id="104" idx="3"/>
          </p:cNvCxnSpPr>
          <p:nvPr/>
        </p:nvCxnSpPr>
        <p:spPr>
          <a:xfrm flipV="1">
            <a:off x="6067691" y="4040541"/>
            <a:ext cx="1837637" cy="70200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stCxn id="104" idx="3"/>
          </p:cNvCxnSpPr>
          <p:nvPr/>
        </p:nvCxnSpPr>
        <p:spPr>
          <a:xfrm>
            <a:off x="6067691" y="4742541"/>
            <a:ext cx="1837637" cy="350988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104" idx="3"/>
          </p:cNvCxnSpPr>
          <p:nvPr/>
        </p:nvCxnSpPr>
        <p:spPr>
          <a:xfrm>
            <a:off x="6067691" y="4742541"/>
            <a:ext cx="1739990" cy="1323124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右矢印 83"/>
          <p:cNvSpPr/>
          <p:nvPr/>
        </p:nvSpPr>
        <p:spPr>
          <a:xfrm rot="5400000" flipV="1">
            <a:off x="6789176" y="4661529"/>
            <a:ext cx="252000" cy="612000"/>
          </a:xfrm>
          <a:prstGeom prst="rightArrow">
            <a:avLst>
              <a:gd name="adj1" fmla="val 65630"/>
              <a:gd name="adj2" fmla="val 50000"/>
            </a:avLst>
          </a:prstGeom>
          <a:solidFill>
            <a:srgbClr val="FFB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2" name="テキスト ボックス 27"/>
          <p:cNvSpPr txBox="1">
            <a:spLocks noChangeArrowheads="1"/>
          </p:cNvSpPr>
          <p:nvPr/>
        </p:nvSpPr>
        <p:spPr bwMode="auto">
          <a:xfrm>
            <a:off x="5103501" y="1853825"/>
            <a:ext cx="4680000" cy="2923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グループ会社単位の省エネ取組</a:t>
            </a:r>
            <a:endParaRPr lang="en-US" altLang="ja-JP" sz="12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103501" y="2249238"/>
            <a:ext cx="4680000" cy="1169551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グループ会社全体で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一体的にエネルギー管理を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実施しているにもかかわらず、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Ｃ～Ｆ各社に定期報告やエネルギー管理統括者の配置等</a:t>
            </a:r>
            <a:r>
              <a:rPr lang="ja-JP" altLang="en-US" sz="13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省エネ法</a:t>
            </a:r>
            <a:r>
              <a:rPr lang="ja-JP" altLang="en-US" sz="13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義務</a:t>
            </a:r>
            <a:r>
              <a:rPr lang="ja-JP" altLang="en-US" sz="13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課せられており、実態に合っていない。</a:t>
            </a:r>
            <a:endParaRPr lang="ja-JP" altLang="en-US" sz="13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Ｆ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は増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エネのため、定期報告ではマイナス評価となり、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グループ全体で実現した省エネが適切に反映されない。</a:t>
            </a:r>
            <a:endParaRPr lang="ja-JP" altLang="en-US" sz="13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5187063" y="4040541"/>
            <a:ext cx="880628" cy="14040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en-US" altLang="ja-JP" sz="12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5187063" y="5951302"/>
            <a:ext cx="880628" cy="618419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集計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endParaRPr kumimoji="0"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6" name="カギ線コネクタ 105"/>
          <p:cNvCxnSpPr/>
          <p:nvPr/>
        </p:nvCxnSpPr>
        <p:spPr>
          <a:xfrm>
            <a:off x="9240131" y="4130058"/>
            <a:ext cx="135481" cy="2304000"/>
          </a:xfrm>
          <a:prstGeom prst="bentConnector2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9240131" y="5993577"/>
            <a:ext cx="135481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下矢印 107"/>
          <p:cNvSpPr/>
          <p:nvPr/>
        </p:nvSpPr>
        <p:spPr bwMode="auto">
          <a:xfrm rot="10800000">
            <a:off x="5335735" y="5499922"/>
            <a:ext cx="583285" cy="396000"/>
          </a:xfrm>
          <a:prstGeom prst="down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endParaRPr kumimoji="0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円/楕円 108"/>
          <p:cNvSpPr/>
          <p:nvPr/>
        </p:nvSpPr>
        <p:spPr bwMode="auto">
          <a:xfrm>
            <a:off x="6262584" y="4337473"/>
            <a:ext cx="1332000" cy="540000"/>
          </a:xfrm>
          <a:prstGeom prst="ellipse">
            <a:avLst/>
          </a:prstGeom>
          <a:solidFill>
            <a:srgbClr val="FFB7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一体的に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エネルギー管理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 flipH="1">
            <a:off x="6067691" y="6434058"/>
            <a:ext cx="3313900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円/楕円 110"/>
          <p:cNvSpPr/>
          <p:nvPr/>
        </p:nvSpPr>
        <p:spPr bwMode="auto">
          <a:xfrm>
            <a:off x="6262584" y="6281689"/>
            <a:ext cx="1332000" cy="288000"/>
          </a:xfrm>
          <a:prstGeom prst="ellipse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子会社・関連会社の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5249377" y="4526541"/>
            <a:ext cx="756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endParaRPr kumimoji="0"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（持株会社）</a:t>
            </a:r>
            <a:endParaRPr kumimoji="0"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円/楕円 113"/>
          <p:cNvSpPr/>
          <p:nvPr/>
        </p:nvSpPr>
        <p:spPr bwMode="auto">
          <a:xfrm>
            <a:off x="5025120" y="3473377"/>
            <a:ext cx="1008000" cy="432000"/>
          </a:xfrm>
          <a:prstGeom prst="ellips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全体で省エネ</a:t>
            </a:r>
            <a:endParaRPr kumimoji="0" lang="ja-JP" altLang="en-US" sz="1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5" name="直線コネクタ 114"/>
          <p:cNvCxnSpPr/>
          <p:nvPr/>
        </p:nvCxnSpPr>
        <p:spPr>
          <a:xfrm>
            <a:off x="9237575" y="5057493"/>
            <a:ext cx="135481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グループ化 115"/>
          <p:cNvGrpSpPr/>
          <p:nvPr/>
        </p:nvGrpSpPr>
        <p:grpSpPr>
          <a:xfrm>
            <a:off x="7694084" y="3761409"/>
            <a:ext cx="1625774" cy="720000"/>
            <a:chOff x="2797540" y="3717032"/>
            <a:chExt cx="1625774" cy="720000"/>
          </a:xfrm>
        </p:grpSpPr>
        <p:sp>
          <p:nvSpPr>
            <p:cNvPr id="117" name="テキスト ボックス 116"/>
            <p:cNvSpPr txBox="1"/>
            <p:nvPr/>
          </p:nvSpPr>
          <p:spPr>
            <a:xfrm>
              <a:off x="2797540" y="3717032"/>
              <a:ext cx="1625774" cy="720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3210318" y="3938533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Ｄ子会社</a:t>
              </a:r>
              <a:endPara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7694084" y="4697493"/>
            <a:ext cx="1625774" cy="720000"/>
            <a:chOff x="2797540" y="4797152"/>
            <a:chExt cx="1625774" cy="720000"/>
          </a:xfrm>
        </p:grpSpPr>
        <p:sp>
          <p:nvSpPr>
            <p:cNvPr id="120" name="テキスト ボックス 119"/>
            <p:cNvSpPr txBox="1"/>
            <p:nvPr/>
          </p:nvSpPr>
          <p:spPr>
            <a:xfrm>
              <a:off x="2797540" y="4797152"/>
              <a:ext cx="1625774" cy="720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3210318" y="5018653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Ｅ</a:t>
              </a:r>
              <a:r>
                <a:rPr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子会社</a:t>
              </a:r>
              <a:endPara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694084" y="5633577"/>
            <a:ext cx="1625774" cy="720000"/>
            <a:chOff x="2797540" y="5733256"/>
            <a:chExt cx="1625774" cy="720000"/>
          </a:xfrm>
        </p:grpSpPr>
        <p:sp>
          <p:nvSpPr>
            <p:cNvPr id="123" name="テキスト ボックス 122"/>
            <p:cNvSpPr txBox="1"/>
            <p:nvPr/>
          </p:nvSpPr>
          <p:spPr>
            <a:xfrm>
              <a:off x="2797540" y="5733256"/>
              <a:ext cx="1625774" cy="720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3133374" y="5954757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Ｆ</a:t>
              </a:r>
              <a:r>
                <a:rPr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関連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会社</a:t>
              </a:r>
            </a:p>
          </p:txBody>
        </p:sp>
      </p:grpSp>
      <p:sp>
        <p:nvSpPr>
          <p:cNvPr id="125" name="円形吹き出し 124"/>
          <p:cNvSpPr/>
          <p:nvPr/>
        </p:nvSpPr>
        <p:spPr bwMode="auto">
          <a:xfrm>
            <a:off x="8949544" y="3617393"/>
            <a:ext cx="900000" cy="360000"/>
          </a:xfrm>
          <a:prstGeom prst="wedgeEllipseCallout">
            <a:avLst>
              <a:gd name="adj1" fmla="val -53606"/>
              <a:gd name="adj2" fmla="val 40635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endParaRPr kumimoji="0" lang="en-US" altLang="ja-JP" sz="1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6" name="円形吹き出し 125"/>
          <p:cNvSpPr/>
          <p:nvPr/>
        </p:nvSpPr>
        <p:spPr bwMode="auto">
          <a:xfrm>
            <a:off x="8949544" y="4553497"/>
            <a:ext cx="900000" cy="360000"/>
          </a:xfrm>
          <a:prstGeom prst="wedgeEllipseCallout">
            <a:avLst>
              <a:gd name="adj1" fmla="val -53606"/>
              <a:gd name="adj2" fmla="val 40635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endParaRPr kumimoji="0" lang="en-US" altLang="ja-JP" sz="1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円形吹き出し 126"/>
          <p:cNvSpPr/>
          <p:nvPr/>
        </p:nvSpPr>
        <p:spPr bwMode="auto">
          <a:xfrm>
            <a:off x="8949544" y="5489601"/>
            <a:ext cx="900000" cy="360000"/>
          </a:xfrm>
          <a:prstGeom prst="wedgeEllipseCallout">
            <a:avLst>
              <a:gd name="adj1" fmla="val -53606"/>
              <a:gd name="adj2" fmla="val 40635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増エネ</a:t>
            </a:r>
            <a:endParaRPr kumimoji="0" lang="en-US" altLang="ja-JP" sz="1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円/楕円 127"/>
          <p:cNvSpPr/>
          <p:nvPr/>
        </p:nvSpPr>
        <p:spPr bwMode="auto">
          <a:xfrm>
            <a:off x="6262584" y="5085589"/>
            <a:ext cx="1332000" cy="540000"/>
          </a:xfrm>
          <a:prstGeom prst="ellipse">
            <a:avLst/>
          </a:prstGeom>
          <a:solidFill>
            <a:srgbClr val="FFB7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横断の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省エネ取組</a:t>
            </a:r>
          </a:p>
        </p:txBody>
      </p:sp>
      <p:sp>
        <p:nvSpPr>
          <p:cNvPr id="129" name="円形吹き出し 128"/>
          <p:cNvSpPr/>
          <p:nvPr/>
        </p:nvSpPr>
        <p:spPr bwMode="auto">
          <a:xfrm>
            <a:off x="5889104" y="3833457"/>
            <a:ext cx="900000" cy="360000"/>
          </a:xfrm>
          <a:prstGeom prst="wedgeEllipseCallout">
            <a:avLst>
              <a:gd name="adj1" fmla="val -53606"/>
              <a:gd name="adj2" fmla="val 40635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endParaRPr kumimoji="0" lang="en-US" altLang="ja-JP" sz="1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042996" y="5524594"/>
            <a:ext cx="1168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各社の</a:t>
            </a:r>
            <a:endParaRPr lang="en-US" altLang="ja-JP" sz="1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情報を</a:t>
            </a: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一元管理</a:t>
            </a:r>
            <a:endParaRPr lang="en-US" altLang="ja-JP" sz="1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52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14471</TotalTime>
  <Words>198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2017-06-29T01:20:31Z</dcterms:modified>
</cp:coreProperties>
</file>