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692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FFB7FF"/>
    <a:srgbClr val="CC3300"/>
    <a:srgbClr val="FF85FF"/>
    <a:srgbClr val="0070C0"/>
    <a:srgbClr val="FF0000"/>
    <a:srgbClr val="92D050"/>
    <a:srgbClr val="FFBE3C"/>
    <a:srgbClr val="00B050"/>
    <a:srgbClr val="B197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06" autoAdjust="0"/>
    <p:restoredTop sz="99270" autoAdjust="0"/>
  </p:normalViewPr>
  <p:slideViewPr>
    <p:cSldViewPr>
      <p:cViewPr varScale="1">
        <p:scale>
          <a:sx n="80" d="100"/>
          <a:sy n="80" d="100"/>
        </p:scale>
        <p:origin x="684" y="84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74" y="858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95325" y="739775"/>
            <a:ext cx="5345113" cy="37020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　</a:t>
            </a:r>
            <a:endParaRPr kumimoji="1" lang="ja-JP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1D73BD2E-A8BF-49FD-9807-7DD8416D6DFF}" type="datetime1">
              <a:rPr lang="ja-JP" altLang="en-US" smtClean="0">
                <a:solidFill>
                  <a:prstClr val="black"/>
                </a:solidFill>
              </a:rPr>
              <a:pPr/>
              <a:t>2017/6/29</a:t>
            </a:fld>
            <a:endParaRPr lang="en-US" altLang="ja-JP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864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36933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2017/6/29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41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2017/6/29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2017/6/29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3" y="188641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4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6" y="3104968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8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6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2015/11/19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6" y="188644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50"/>
            <a:ext cx="9396722" cy="161583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9" y="3104994"/>
            <a:ext cx="1853071" cy="30777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34"/>
            <a:ext cx="1102866" cy="161583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28307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7" y="274639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12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4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2017/6/29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9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9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  <p:sldLayoutId id="2147483683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正方形/長方形 24"/>
          <p:cNvSpPr>
            <a:spLocks noChangeArrowheads="1"/>
          </p:cNvSpPr>
          <p:nvPr/>
        </p:nvSpPr>
        <p:spPr bwMode="auto">
          <a:xfrm>
            <a:off x="200471" y="6165304"/>
            <a:ext cx="9505057" cy="604051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※1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27 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定期報告（平成</a:t>
            </a:r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26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実績）総事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業者数</a:t>
            </a:r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12,412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社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より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算出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努力目標：</a:t>
            </a:r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年間平均原単位を年</a:t>
            </a:r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1%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以上低減すること。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※3  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ベンチマーク目標：ベンチマーク制度の対象業種・分野において、事業者が中長期的に目指すべき水準。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200487" y="1124744"/>
            <a:ext cx="9505041" cy="3400911"/>
            <a:chOff x="200487" y="1468249"/>
            <a:chExt cx="9505041" cy="3400911"/>
          </a:xfrm>
        </p:grpSpPr>
        <p:sp>
          <p:nvSpPr>
            <p:cNvPr id="72" name="正方形/長方形 71"/>
            <p:cNvSpPr/>
            <p:nvPr/>
          </p:nvSpPr>
          <p:spPr>
            <a:xfrm>
              <a:off x="2596557" y="1468249"/>
              <a:ext cx="2256367" cy="650391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tint val="50000"/>
                    <a:satMod val="300000"/>
                  </a:schemeClr>
                </a:gs>
                <a:gs pos="35000">
                  <a:schemeClr val="accent5">
                    <a:tint val="37000"/>
                    <a:satMod val="300000"/>
                  </a:schemeClr>
                </a:gs>
                <a:gs pos="100000">
                  <a:schemeClr val="accent5">
                    <a:tint val="15000"/>
                    <a:satMod val="350000"/>
                  </a:schemeClr>
                </a:gs>
              </a:gsLst>
              <a:lin ang="16200000" scaled="1"/>
              <a:tileRect/>
            </a:gra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914400">
                <a:defRPr/>
              </a:pPr>
              <a:r>
                <a:rPr lang="ja-JP" altLang="en-US" sz="160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Ａクラス</a:t>
              </a:r>
              <a:endPara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 defTabSz="914400">
                <a:defRPr/>
              </a:pPr>
              <a:r>
                <a:rPr lang="ja-JP" altLang="en-US" sz="14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一般</a:t>
              </a:r>
              <a:r>
                <a:rPr lang="ja-JP" altLang="en-US" sz="14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的</a:t>
              </a:r>
              <a:r>
                <a:rPr lang="ja-JP" altLang="en-US" sz="14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な事業者</a:t>
              </a:r>
              <a:endPara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 defTabSz="914400">
                <a:defRPr/>
              </a:pPr>
              <a:r>
                <a:rPr lang="en-US" altLang="ja-JP" sz="14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3,430</a:t>
              </a:r>
              <a:r>
                <a:rPr lang="ja-JP" altLang="en-US" sz="14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社（</a:t>
              </a:r>
              <a:r>
                <a:rPr lang="en-US" altLang="ja-JP" sz="14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27.7%</a:t>
              </a:r>
              <a:r>
                <a:rPr lang="ja-JP" altLang="en-US" sz="14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  <a:endPara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73" name="正方形/長方形 72"/>
            <p:cNvSpPr/>
            <p:nvPr/>
          </p:nvSpPr>
          <p:spPr>
            <a:xfrm>
              <a:off x="200487" y="1468249"/>
              <a:ext cx="2252927" cy="650391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914400">
                <a:defRPr/>
              </a:pPr>
              <a:r>
                <a:rPr lang="ja-JP" altLang="en-US" sz="160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Ｓクラス</a:t>
              </a:r>
              <a:endPara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 defTabSz="914400">
                <a:defRPr/>
              </a:pPr>
              <a:r>
                <a:rPr lang="ja-JP" altLang="en-US" sz="14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省エネが優良な事業者</a:t>
              </a:r>
              <a:endPara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 defTabSz="914400">
                <a:defRPr/>
              </a:pPr>
              <a:r>
                <a:rPr lang="en-US" altLang="ja-JP" sz="14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7,775</a:t>
              </a:r>
              <a:r>
                <a:rPr lang="ja-JP" altLang="en-US" sz="14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社（</a:t>
              </a:r>
              <a:r>
                <a:rPr lang="en-US" altLang="ja-JP" sz="14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62.6%</a:t>
              </a:r>
              <a:r>
                <a:rPr lang="ja-JP" altLang="en-US" sz="14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  <a:endPara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74" name="正方形/長方形 73"/>
            <p:cNvSpPr/>
            <p:nvPr/>
          </p:nvSpPr>
          <p:spPr>
            <a:xfrm>
              <a:off x="5001140" y="1468249"/>
              <a:ext cx="2252927" cy="650391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914400">
                <a:defRPr/>
              </a:pPr>
              <a:r>
                <a:rPr lang="ja-JP" altLang="en-US" sz="160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Ｂクラス</a:t>
              </a:r>
              <a:endPara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 defTabSz="914400">
                <a:defRPr/>
              </a:pPr>
              <a:r>
                <a:rPr lang="ja-JP" altLang="en-US" sz="12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省エネが停滞している事業者</a:t>
              </a:r>
              <a:endPara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 defTabSz="914400">
                <a:defRPr/>
              </a:pPr>
              <a:r>
                <a:rPr lang="en-US" altLang="ja-JP" sz="14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1,207</a:t>
              </a:r>
              <a:r>
                <a:rPr lang="ja-JP" altLang="en-US" sz="14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社（</a:t>
              </a:r>
              <a:r>
                <a:rPr lang="en-US" altLang="ja-JP" sz="14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9.7%</a:t>
              </a:r>
              <a:r>
                <a:rPr lang="ja-JP" altLang="en-US" sz="14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  <a:endPara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75" name="正方形/長方形 74"/>
            <p:cNvSpPr/>
            <p:nvPr/>
          </p:nvSpPr>
          <p:spPr>
            <a:xfrm>
              <a:off x="7378651" y="1468249"/>
              <a:ext cx="2319998" cy="650391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914400">
                <a:defRPr/>
              </a:pPr>
              <a:r>
                <a:rPr lang="ja-JP" altLang="en-US" sz="160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Ｃクラス</a:t>
              </a:r>
              <a:endPara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 defTabSz="914400">
                <a:defRPr/>
              </a:pPr>
              <a:r>
                <a:rPr lang="ja-JP" altLang="en-US" sz="14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注意を要する事業者</a:t>
              </a:r>
              <a:endPara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52" name="正方形/長方形 51"/>
            <p:cNvSpPr/>
            <p:nvPr/>
          </p:nvSpPr>
          <p:spPr>
            <a:xfrm>
              <a:off x="2603447" y="2180268"/>
              <a:ext cx="2252927" cy="2688892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tint val="50000"/>
                    <a:satMod val="300000"/>
                  </a:schemeClr>
                </a:gs>
                <a:gs pos="35000">
                  <a:schemeClr val="accent5">
                    <a:tint val="37000"/>
                    <a:satMod val="300000"/>
                  </a:schemeClr>
                </a:gs>
                <a:gs pos="100000">
                  <a:schemeClr val="accent5">
                    <a:tint val="15000"/>
                    <a:satMod val="350000"/>
                  </a:schemeClr>
                </a:gs>
              </a:gsLst>
              <a:lin ang="16200000" scaled="1"/>
              <a:tileRect/>
            </a:gra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/>
            <a:lstStyle/>
            <a:p>
              <a:pPr algn="just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14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【</a:t>
              </a:r>
              <a:r>
                <a:rPr lang="ja-JP" altLang="en-US" sz="14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水準</a:t>
              </a:r>
              <a:r>
                <a:rPr lang="en-US" altLang="ja-JP" sz="14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】</a:t>
              </a:r>
              <a:r>
                <a:rPr lang="ja-JP" altLang="en-US" sz="14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endPara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just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4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ＳクラスにもＢクラスに</a:t>
              </a:r>
              <a:r>
                <a:rPr lang="ja-JP" altLang="en-US" sz="14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も該当しない事業者</a:t>
              </a:r>
              <a:endPara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just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just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just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just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just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just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14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【</a:t>
              </a:r>
              <a:r>
                <a:rPr lang="ja-JP" altLang="en-US" sz="14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対応</a:t>
              </a:r>
              <a:r>
                <a:rPr lang="en-US" altLang="ja-JP" sz="14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】</a:t>
              </a:r>
            </a:p>
            <a:p>
              <a:pPr algn="just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4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特段</a:t>
              </a:r>
              <a:r>
                <a:rPr lang="ja-JP" altLang="en-US" sz="14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なし。</a:t>
              </a:r>
              <a:endPara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53" name="正方形/長方形 52"/>
            <p:cNvSpPr/>
            <p:nvPr/>
          </p:nvSpPr>
          <p:spPr>
            <a:xfrm>
              <a:off x="200487" y="2180268"/>
              <a:ext cx="2252927" cy="268889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/>
            <a:lstStyle/>
            <a:p>
              <a:pPr algn="just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140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【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水準</a:t>
              </a:r>
              <a:r>
                <a:rPr lang="en-US" altLang="ja-JP" sz="140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】</a:t>
              </a:r>
              <a:r>
                <a:rPr lang="ja-JP" altLang="en-US" sz="1400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endParaRPr lang="en-US" altLang="ja-JP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just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40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①</a:t>
              </a:r>
              <a:r>
                <a:rPr lang="ja-JP" altLang="en-US" sz="1400" u="sng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努力目標達成</a:t>
              </a:r>
              <a:endParaRPr lang="en-US" altLang="ja-JP" sz="1400" u="sng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just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4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また</a:t>
              </a:r>
              <a:r>
                <a:rPr lang="ja-JP" altLang="en-US" sz="14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は、</a:t>
              </a:r>
              <a:endPara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just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4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②</a:t>
              </a:r>
              <a:r>
                <a:rPr lang="ja-JP" altLang="en-US" sz="1400" u="sng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ベンチマーク目標達成</a:t>
              </a:r>
              <a:endParaRPr lang="en-US" altLang="ja-JP" sz="1400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just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altLang="ja-JP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just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altLang="ja-JP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just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altLang="ja-JP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just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just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140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【</a:t>
              </a:r>
              <a:r>
                <a:rPr lang="ja-JP" altLang="en-US" sz="1400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対応</a:t>
              </a:r>
              <a:r>
                <a:rPr lang="en-US" altLang="ja-JP" sz="1400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】</a:t>
              </a:r>
            </a:p>
            <a:p>
              <a:pPr algn="just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4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優良事業者と</a:t>
              </a:r>
              <a:r>
                <a:rPr lang="ja-JP" altLang="en-US" sz="14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して、</a:t>
              </a:r>
              <a:r>
                <a:rPr lang="ja-JP" altLang="en-US" sz="14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経産省</a:t>
              </a:r>
              <a:r>
                <a:rPr lang="en-US" altLang="ja-JP" sz="14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HP</a:t>
              </a:r>
              <a:r>
                <a:rPr lang="ja-JP" altLang="en-US" sz="14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で事業者名や連続達成年数を表示。</a:t>
              </a:r>
              <a:endPara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54" name="正方形/長方形 53"/>
            <p:cNvSpPr/>
            <p:nvPr/>
          </p:nvSpPr>
          <p:spPr>
            <a:xfrm>
              <a:off x="5001140" y="2180268"/>
              <a:ext cx="2252927" cy="2688892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 algn="just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ja-JP" sz="14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【</a:t>
              </a:r>
              <a:r>
                <a:rPr lang="ja-JP" altLang="en-US" sz="14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水準</a:t>
              </a:r>
              <a:r>
                <a:rPr lang="en-US" altLang="ja-JP" sz="14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】</a:t>
              </a:r>
              <a:r>
                <a:rPr lang="ja-JP" altLang="en-US" sz="14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endPara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177800" indent="-177800" algn="just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40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①</a:t>
              </a:r>
              <a:r>
                <a:rPr lang="ja-JP" altLang="en-US" sz="1400" u="sng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努力目標未達成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かつ</a:t>
              </a:r>
              <a:r>
                <a:rPr lang="ja-JP" altLang="en-US" sz="1400" u="sng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直近</a:t>
              </a:r>
              <a:r>
                <a:rPr lang="en-US" altLang="ja-JP" sz="1400" u="sng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</a:t>
              </a:r>
              <a:r>
                <a:rPr lang="ja-JP" altLang="en-US" sz="1400" u="sng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年連続で原単位が対前度年比増加</a:t>
              </a:r>
              <a:endParaRPr lang="en-US" altLang="ja-JP" sz="1400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177800" indent="-177800" algn="just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ja-JP" altLang="en-US" sz="14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または、</a:t>
              </a:r>
              <a:endPara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177800" indent="-177800" algn="just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ja-JP" altLang="en-US" sz="14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②</a:t>
              </a:r>
              <a:r>
                <a:rPr lang="en-US" altLang="ja-JP" sz="1400" u="sng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5</a:t>
              </a:r>
              <a:r>
                <a:rPr lang="ja-JP" altLang="en-US" sz="1400" u="sng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年間平均原単位が</a:t>
              </a:r>
              <a:r>
                <a:rPr lang="en-US" altLang="ja-JP" sz="1400" u="sng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5</a:t>
              </a:r>
              <a:r>
                <a:rPr lang="ja-JP" altLang="en-US" sz="1400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％</a:t>
              </a:r>
              <a:r>
                <a:rPr lang="ja-JP" altLang="en-US" sz="1400" u="sng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超増加</a:t>
              </a:r>
              <a:endParaRPr lang="en-US" altLang="ja-JP" sz="1400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just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just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ja-JP" sz="14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【</a:t>
              </a:r>
              <a:r>
                <a:rPr lang="ja-JP" altLang="en-US" sz="14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対応</a:t>
              </a:r>
              <a:r>
                <a:rPr lang="en-US" altLang="ja-JP" sz="14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】</a:t>
              </a:r>
            </a:p>
            <a:p>
              <a:pPr algn="just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ja-JP" altLang="en-US" sz="1400" u="sng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注意文書を</a:t>
              </a:r>
              <a:r>
                <a:rPr lang="ja-JP" altLang="en-US" sz="1400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送付し</a:t>
              </a:r>
              <a:r>
                <a:rPr lang="ja-JP" altLang="en-US" sz="1400" u="sng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、現地調査等を</a:t>
              </a:r>
              <a:r>
                <a:rPr lang="ja-JP" altLang="en-US" sz="1400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重点的に</a:t>
              </a:r>
              <a:r>
                <a:rPr lang="ja-JP" altLang="en-US" sz="1400" u="sng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実施</a:t>
              </a:r>
              <a:r>
                <a:rPr lang="ja-JP" altLang="en-US" sz="14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。</a:t>
              </a:r>
              <a:endPara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58" name="正方形/長方形 57"/>
            <p:cNvSpPr/>
            <p:nvPr/>
          </p:nvSpPr>
          <p:spPr>
            <a:xfrm>
              <a:off x="7385530" y="2180268"/>
              <a:ext cx="2319998" cy="268889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just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ja-JP" sz="140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【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水準</a:t>
              </a:r>
              <a:r>
                <a:rPr lang="en-US" altLang="ja-JP" sz="140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】</a:t>
              </a:r>
              <a:endParaRPr lang="en-US" altLang="ja-JP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just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ja-JP" altLang="en-US" sz="140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Ｂ</a:t>
              </a:r>
              <a:r>
                <a:rPr lang="ja-JP" altLang="en-US" sz="1400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クラス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の事</a:t>
              </a:r>
              <a:r>
                <a:rPr lang="ja-JP" altLang="en-US" sz="1400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業者の中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で</a:t>
              </a:r>
              <a:r>
                <a:rPr lang="ja-JP" altLang="en-US" sz="1400" u="sng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特</a:t>
              </a:r>
              <a:r>
                <a:rPr lang="ja-JP" altLang="en-US" sz="1400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に判断</a:t>
              </a:r>
              <a:r>
                <a:rPr lang="ja-JP" altLang="en-US" sz="1400" u="sng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基準遵守</a:t>
              </a:r>
              <a:r>
                <a:rPr lang="ja-JP" altLang="en-US" sz="1400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状況が不十分</a:t>
              </a:r>
              <a:endParaRPr lang="en-US" altLang="ja-JP" sz="1400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just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ja-JP" sz="14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just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ja-JP" sz="14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just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ja-JP" sz="14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just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ja-JP" sz="14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just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ja-JP" sz="140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【</a:t>
              </a:r>
              <a:r>
                <a:rPr lang="ja-JP" altLang="en-US" sz="1400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対応</a:t>
              </a:r>
              <a:r>
                <a:rPr lang="en-US" altLang="ja-JP" sz="1400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】</a:t>
              </a:r>
            </a:p>
            <a:p>
              <a:pPr algn="just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ja-JP" altLang="en-US" sz="1400" u="sng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省エネ法</a:t>
              </a:r>
              <a:r>
                <a:rPr lang="ja-JP" altLang="en-US" sz="1400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第６条に基づく指導</a:t>
              </a:r>
              <a:r>
                <a:rPr lang="ja-JP" altLang="en-US" sz="14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を</a:t>
              </a:r>
              <a:r>
                <a:rPr lang="ja-JP" altLang="en-US" sz="14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実施</a:t>
              </a:r>
              <a:r>
                <a:rPr lang="ja-JP" altLang="en-US" sz="14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。</a:t>
              </a:r>
              <a:endParaRPr lang="en-US" altLang="ja-JP" sz="1400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63" name="正方形/長方形 24"/>
            <p:cNvSpPr>
              <a:spLocks noChangeArrowheads="1"/>
            </p:cNvSpPr>
            <p:nvPr/>
          </p:nvSpPr>
          <p:spPr bwMode="auto">
            <a:xfrm>
              <a:off x="974566" y="2284129"/>
              <a:ext cx="470612" cy="225622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※2</a:t>
              </a:r>
              <a:endPara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66" name="正方形/長方形 24"/>
            <p:cNvSpPr>
              <a:spLocks noChangeArrowheads="1"/>
            </p:cNvSpPr>
            <p:nvPr/>
          </p:nvSpPr>
          <p:spPr bwMode="auto">
            <a:xfrm>
              <a:off x="1518059" y="2699692"/>
              <a:ext cx="470612" cy="225622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※3</a:t>
              </a:r>
              <a:endPara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67" name="正方形/長方形 24"/>
            <p:cNvSpPr>
              <a:spLocks noChangeArrowheads="1"/>
            </p:cNvSpPr>
            <p:nvPr/>
          </p:nvSpPr>
          <p:spPr bwMode="auto">
            <a:xfrm>
              <a:off x="5811099" y="2284129"/>
              <a:ext cx="470612" cy="225622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※2</a:t>
              </a:r>
              <a:endPara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8" name="正方形/長方形 24"/>
            <p:cNvSpPr>
              <a:spLocks noChangeArrowheads="1"/>
            </p:cNvSpPr>
            <p:nvPr/>
          </p:nvSpPr>
          <p:spPr bwMode="auto">
            <a:xfrm>
              <a:off x="1981884" y="1929151"/>
              <a:ext cx="470612" cy="225622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※1</a:t>
              </a:r>
              <a:endPara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9" name="正方形/長方形 24"/>
            <p:cNvSpPr>
              <a:spLocks noChangeArrowheads="1"/>
            </p:cNvSpPr>
            <p:nvPr/>
          </p:nvSpPr>
          <p:spPr bwMode="auto">
            <a:xfrm>
              <a:off x="4377397" y="1931496"/>
              <a:ext cx="470612" cy="225622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※1</a:t>
              </a:r>
              <a:endPara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0" name="正方形/長方形 24"/>
            <p:cNvSpPr>
              <a:spLocks noChangeArrowheads="1"/>
            </p:cNvSpPr>
            <p:nvPr/>
          </p:nvSpPr>
          <p:spPr bwMode="auto">
            <a:xfrm>
              <a:off x="6758721" y="1928540"/>
              <a:ext cx="470612" cy="225622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※1</a:t>
              </a:r>
              <a:endPara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4" name="グループ化 3"/>
          <p:cNvGrpSpPr/>
          <p:nvPr/>
        </p:nvGrpSpPr>
        <p:grpSpPr>
          <a:xfrm>
            <a:off x="272478" y="4653136"/>
            <a:ext cx="9361042" cy="1445408"/>
            <a:chOff x="272478" y="2889232"/>
            <a:chExt cx="9361042" cy="2628000"/>
          </a:xfrm>
        </p:grpSpPr>
        <p:sp>
          <p:nvSpPr>
            <p:cNvPr id="23" name="正方形/長方形 22"/>
            <p:cNvSpPr/>
            <p:nvPr/>
          </p:nvSpPr>
          <p:spPr>
            <a:xfrm>
              <a:off x="272478" y="2905938"/>
              <a:ext cx="2803916" cy="792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endPara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272479" y="3662317"/>
              <a:ext cx="1711617" cy="61147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r>
                <a:rPr lang="ja-JP" altLang="en-US" sz="160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全事業者</a:t>
              </a:r>
              <a:endPara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5" name="正方形/長方形 24"/>
            <p:cNvSpPr/>
            <p:nvPr/>
          </p:nvSpPr>
          <p:spPr>
            <a:xfrm>
              <a:off x="272479" y="4273792"/>
              <a:ext cx="1711617" cy="61147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r>
                <a:rPr lang="ja-JP" altLang="en-US" sz="160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産業部門</a:t>
              </a:r>
              <a:endPara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6" name="正方形/長方形 25"/>
            <p:cNvSpPr/>
            <p:nvPr/>
          </p:nvSpPr>
          <p:spPr>
            <a:xfrm>
              <a:off x="272479" y="4885267"/>
              <a:ext cx="1711617" cy="61147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r>
                <a:rPr lang="ja-JP" altLang="en-US" sz="160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業務部門</a:t>
              </a:r>
              <a:endPara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7" name="正方形/長方形 26"/>
            <p:cNvSpPr/>
            <p:nvPr/>
          </p:nvSpPr>
          <p:spPr>
            <a:xfrm>
              <a:off x="1984097" y="3662317"/>
              <a:ext cx="1092299" cy="61147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altLang="ja-JP" sz="160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12,412</a:t>
              </a:r>
            </a:p>
          </p:txBody>
        </p:sp>
        <p:sp>
          <p:nvSpPr>
            <p:cNvPr id="28" name="正方形/長方形 27"/>
            <p:cNvSpPr/>
            <p:nvPr/>
          </p:nvSpPr>
          <p:spPr>
            <a:xfrm>
              <a:off x="1984097" y="4273792"/>
              <a:ext cx="1092299" cy="61147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altLang="ja-JP" sz="160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6,259</a:t>
              </a:r>
            </a:p>
          </p:txBody>
        </p:sp>
        <p:sp>
          <p:nvSpPr>
            <p:cNvPr id="29" name="正方形/長方形 28"/>
            <p:cNvSpPr/>
            <p:nvPr/>
          </p:nvSpPr>
          <p:spPr>
            <a:xfrm>
              <a:off x="1984097" y="4885267"/>
              <a:ext cx="1092299" cy="61147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altLang="ja-JP" sz="160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6,153</a:t>
              </a:r>
            </a:p>
          </p:txBody>
        </p:sp>
        <p:sp>
          <p:nvSpPr>
            <p:cNvPr id="31" name="正方形/長方形 30"/>
            <p:cNvSpPr/>
            <p:nvPr/>
          </p:nvSpPr>
          <p:spPr>
            <a:xfrm>
              <a:off x="3076395" y="2905938"/>
              <a:ext cx="2187933" cy="379046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ja-JP" altLang="en-US" sz="160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Ｓクラス</a:t>
              </a:r>
              <a:endPara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2" name="正方形/長方形 31"/>
            <p:cNvSpPr/>
            <p:nvPr/>
          </p:nvSpPr>
          <p:spPr>
            <a:xfrm>
              <a:off x="5260988" y="2905938"/>
              <a:ext cx="2187933" cy="379046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tint val="50000"/>
                    <a:satMod val="300000"/>
                  </a:schemeClr>
                </a:gs>
                <a:gs pos="35000">
                  <a:schemeClr val="accent5">
                    <a:tint val="37000"/>
                    <a:satMod val="300000"/>
                  </a:schemeClr>
                </a:gs>
                <a:gs pos="100000">
                  <a:schemeClr val="accent5">
                    <a:tint val="15000"/>
                    <a:satMod val="350000"/>
                  </a:schemeClr>
                </a:gs>
              </a:gsLst>
              <a:lin ang="16200000" scaled="1"/>
              <a:tileRect/>
            </a:gra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ja-JP" altLang="en-US" sz="160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Ａクラス</a:t>
              </a:r>
              <a:endPara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3" name="正方形/長方形 32"/>
            <p:cNvSpPr/>
            <p:nvPr/>
          </p:nvSpPr>
          <p:spPr>
            <a:xfrm>
              <a:off x="7448923" y="2905938"/>
              <a:ext cx="2184597" cy="379046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ja-JP" altLang="en-US" sz="160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Ｂクラス</a:t>
              </a:r>
              <a:endPara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4" name="正方形/長方形 33"/>
            <p:cNvSpPr/>
            <p:nvPr/>
          </p:nvSpPr>
          <p:spPr>
            <a:xfrm>
              <a:off x="3076393" y="3283267"/>
              <a:ext cx="1092298" cy="379046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ja-JP" altLang="en-US" sz="160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事業者数</a:t>
              </a:r>
              <a:endPara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5" name="正方形/長方形 34"/>
            <p:cNvSpPr/>
            <p:nvPr/>
          </p:nvSpPr>
          <p:spPr>
            <a:xfrm>
              <a:off x="4168693" y="3283267"/>
              <a:ext cx="1093963" cy="379046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ja-JP" altLang="en-US" sz="1600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割合</a:t>
              </a:r>
              <a:endPara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6" name="正方形/長方形 35"/>
            <p:cNvSpPr/>
            <p:nvPr/>
          </p:nvSpPr>
          <p:spPr>
            <a:xfrm>
              <a:off x="5260991" y="3283267"/>
              <a:ext cx="1090630" cy="379046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tint val="50000"/>
                    <a:satMod val="300000"/>
                  </a:schemeClr>
                </a:gs>
                <a:gs pos="35000">
                  <a:schemeClr val="accent5">
                    <a:tint val="37000"/>
                    <a:satMod val="300000"/>
                  </a:schemeClr>
                </a:gs>
                <a:gs pos="100000">
                  <a:schemeClr val="accent5">
                    <a:tint val="15000"/>
                    <a:satMod val="350000"/>
                  </a:schemeClr>
                </a:gs>
              </a:gsLst>
              <a:lin ang="16200000" scaled="1"/>
              <a:tileRect/>
            </a:gra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ja-JP" altLang="en-US" sz="1600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事</a:t>
              </a:r>
              <a:r>
                <a:rPr lang="ja-JP" altLang="en-US" sz="160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業者数</a:t>
              </a:r>
              <a:endPara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7" name="正方形/長方形 36"/>
            <p:cNvSpPr/>
            <p:nvPr/>
          </p:nvSpPr>
          <p:spPr>
            <a:xfrm>
              <a:off x="6351619" y="3283267"/>
              <a:ext cx="1092297" cy="379046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tint val="50000"/>
                    <a:satMod val="300000"/>
                  </a:schemeClr>
                </a:gs>
                <a:gs pos="35000">
                  <a:schemeClr val="accent5">
                    <a:tint val="37000"/>
                    <a:satMod val="300000"/>
                  </a:schemeClr>
                </a:gs>
                <a:gs pos="100000">
                  <a:schemeClr val="accent5">
                    <a:tint val="15000"/>
                    <a:satMod val="350000"/>
                  </a:schemeClr>
                </a:gs>
              </a:gsLst>
              <a:lin ang="16200000" scaled="1"/>
              <a:tileRect/>
            </a:gra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ja-JP" altLang="en-US" sz="160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割合</a:t>
              </a:r>
              <a:endPara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8" name="正方形/長方形 37"/>
            <p:cNvSpPr/>
            <p:nvPr/>
          </p:nvSpPr>
          <p:spPr>
            <a:xfrm>
              <a:off x="7448923" y="3283267"/>
              <a:ext cx="1092298" cy="379046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ja-JP" altLang="en-US" sz="160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事業者数</a:t>
              </a:r>
              <a:endPara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9" name="正方形/長方形 38"/>
            <p:cNvSpPr/>
            <p:nvPr/>
          </p:nvSpPr>
          <p:spPr>
            <a:xfrm>
              <a:off x="8541222" y="3283267"/>
              <a:ext cx="1092298" cy="379046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ja-JP" altLang="en-US" sz="160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割合</a:t>
              </a:r>
              <a:endPara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40" name="正方形/長方形 39"/>
            <p:cNvSpPr/>
            <p:nvPr/>
          </p:nvSpPr>
          <p:spPr>
            <a:xfrm>
              <a:off x="3076395" y="3662317"/>
              <a:ext cx="1092299" cy="611475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altLang="ja-JP" sz="160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7,775</a:t>
              </a:r>
            </a:p>
          </p:txBody>
        </p:sp>
        <p:sp>
          <p:nvSpPr>
            <p:cNvPr id="41" name="正方形/長方形 40"/>
            <p:cNvSpPr/>
            <p:nvPr/>
          </p:nvSpPr>
          <p:spPr>
            <a:xfrm>
              <a:off x="3076395" y="4273792"/>
              <a:ext cx="1092299" cy="611475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altLang="ja-JP" sz="160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3,240</a:t>
              </a:r>
            </a:p>
          </p:txBody>
        </p:sp>
        <p:sp>
          <p:nvSpPr>
            <p:cNvPr id="42" name="正方形/長方形 41"/>
            <p:cNvSpPr/>
            <p:nvPr/>
          </p:nvSpPr>
          <p:spPr>
            <a:xfrm>
              <a:off x="3076395" y="4885267"/>
              <a:ext cx="1092299" cy="611475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altLang="ja-JP" sz="160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4,535</a:t>
              </a:r>
            </a:p>
          </p:txBody>
        </p:sp>
        <p:sp>
          <p:nvSpPr>
            <p:cNvPr id="43" name="正方形/長方形 42"/>
            <p:cNvSpPr/>
            <p:nvPr/>
          </p:nvSpPr>
          <p:spPr>
            <a:xfrm>
              <a:off x="4168694" y="3662317"/>
              <a:ext cx="1092299" cy="611475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altLang="ja-JP" sz="160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62.6%</a:t>
              </a:r>
            </a:p>
          </p:txBody>
        </p:sp>
        <p:sp>
          <p:nvSpPr>
            <p:cNvPr id="44" name="正方形/長方形 43"/>
            <p:cNvSpPr/>
            <p:nvPr/>
          </p:nvSpPr>
          <p:spPr>
            <a:xfrm>
              <a:off x="4168694" y="4273792"/>
              <a:ext cx="1092299" cy="611475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altLang="ja-JP" sz="160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48.9%</a:t>
              </a:r>
            </a:p>
          </p:txBody>
        </p:sp>
        <p:sp>
          <p:nvSpPr>
            <p:cNvPr id="45" name="正方形/長方形 44"/>
            <p:cNvSpPr/>
            <p:nvPr/>
          </p:nvSpPr>
          <p:spPr>
            <a:xfrm>
              <a:off x="4168694" y="4885267"/>
              <a:ext cx="1092299" cy="611475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altLang="ja-JP" sz="160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73.7%</a:t>
              </a:r>
            </a:p>
          </p:txBody>
        </p:sp>
        <p:sp>
          <p:nvSpPr>
            <p:cNvPr id="46" name="正方形/長方形 45"/>
            <p:cNvSpPr/>
            <p:nvPr/>
          </p:nvSpPr>
          <p:spPr>
            <a:xfrm>
              <a:off x="5260989" y="3662317"/>
              <a:ext cx="1093966" cy="611475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tint val="50000"/>
                    <a:satMod val="300000"/>
                  </a:schemeClr>
                </a:gs>
                <a:gs pos="35000">
                  <a:schemeClr val="accent5">
                    <a:tint val="37000"/>
                    <a:satMod val="300000"/>
                  </a:schemeClr>
                </a:gs>
                <a:gs pos="100000">
                  <a:schemeClr val="accent5">
                    <a:tint val="15000"/>
                    <a:satMod val="350000"/>
                  </a:schemeClr>
                </a:gs>
              </a:gsLst>
              <a:lin ang="16200000" scaled="1"/>
              <a:tileRect/>
            </a:gra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altLang="ja-JP" sz="160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3,430</a:t>
              </a:r>
            </a:p>
          </p:txBody>
        </p:sp>
        <p:sp>
          <p:nvSpPr>
            <p:cNvPr id="47" name="正方形/長方形 46"/>
            <p:cNvSpPr/>
            <p:nvPr/>
          </p:nvSpPr>
          <p:spPr>
            <a:xfrm>
              <a:off x="6354957" y="3662317"/>
              <a:ext cx="1093966" cy="611475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tint val="50000"/>
                    <a:satMod val="300000"/>
                  </a:schemeClr>
                </a:gs>
                <a:gs pos="35000">
                  <a:schemeClr val="accent5">
                    <a:tint val="37000"/>
                    <a:satMod val="300000"/>
                  </a:schemeClr>
                </a:gs>
                <a:gs pos="100000">
                  <a:schemeClr val="accent5">
                    <a:tint val="15000"/>
                    <a:satMod val="350000"/>
                  </a:schemeClr>
                </a:gs>
              </a:gsLst>
              <a:lin ang="16200000" scaled="1"/>
              <a:tileRect/>
            </a:gra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altLang="ja-JP" sz="160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27.7%</a:t>
              </a:r>
            </a:p>
          </p:txBody>
        </p:sp>
        <p:sp>
          <p:nvSpPr>
            <p:cNvPr id="48" name="正方形/長方形 47"/>
            <p:cNvSpPr/>
            <p:nvPr/>
          </p:nvSpPr>
          <p:spPr>
            <a:xfrm>
              <a:off x="5260989" y="4273792"/>
              <a:ext cx="1093966" cy="611475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tint val="50000"/>
                    <a:satMod val="300000"/>
                  </a:schemeClr>
                </a:gs>
                <a:gs pos="35000">
                  <a:schemeClr val="accent5">
                    <a:tint val="37000"/>
                    <a:satMod val="300000"/>
                  </a:schemeClr>
                </a:gs>
                <a:gs pos="100000">
                  <a:schemeClr val="accent5">
                    <a:tint val="15000"/>
                    <a:satMod val="350000"/>
                  </a:schemeClr>
                </a:gs>
              </a:gsLst>
              <a:lin ang="16200000" scaled="1"/>
              <a:tileRect/>
            </a:gra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altLang="ja-JP" sz="160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2,182</a:t>
              </a:r>
            </a:p>
          </p:txBody>
        </p:sp>
        <p:sp>
          <p:nvSpPr>
            <p:cNvPr id="49" name="正方形/長方形 48"/>
            <p:cNvSpPr/>
            <p:nvPr/>
          </p:nvSpPr>
          <p:spPr>
            <a:xfrm>
              <a:off x="6354957" y="4273792"/>
              <a:ext cx="1093966" cy="611475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tint val="50000"/>
                    <a:satMod val="300000"/>
                  </a:schemeClr>
                </a:gs>
                <a:gs pos="35000">
                  <a:schemeClr val="accent5">
                    <a:tint val="37000"/>
                    <a:satMod val="300000"/>
                  </a:schemeClr>
                </a:gs>
                <a:gs pos="100000">
                  <a:schemeClr val="accent5">
                    <a:tint val="15000"/>
                    <a:satMod val="350000"/>
                  </a:schemeClr>
                </a:gs>
              </a:gsLst>
              <a:lin ang="16200000" scaled="1"/>
              <a:tileRect/>
            </a:gra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altLang="ja-JP" sz="160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37.6%</a:t>
              </a:r>
            </a:p>
          </p:txBody>
        </p:sp>
        <p:sp>
          <p:nvSpPr>
            <p:cNvPr id="50" name="正方形/長方形 49"/>
            <p:cNvSpPr/>
            <p:nvPr/>
          </p:nvSpPr>
          <p:spPr>
            <a:xfrm>
              <a:off x="5260989" y="4885267"/>
              <a:ext cx="1093966" cy="611475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tint val="50000"/>
                    <a:satMod val="300000"/>
                  </a:schemeClr>
                </a:gs>
                <a:gs pos="35000">
                  <a:schemeClr val="accent5">
                    <a:tint val="37000"/>
                    <a:satMod val="300000"/>
                  </a:schemeClr>
                </a:gs>
                <a:gs pos="100000">
                  <a:schemeClr val="accent5">
                    <a:tint val="15000"/>
                    <a:satMod val="350000"/>
                  </a:schemeClr>
                </a:gs>
              </a:gsLst>
              <a:lin ang="16200000" scaled="1"/>
              <a:tileRect/>
            </a:gra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altLang="ja-JP" sz="160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1,248</a:t>
              </a:r>
            </a:p>
          </p:txBody>
        </p:sp>
        <p:sp>
          <p:nvSpPr>
            <p:cNvPr id="51" name="正方形/長方形 50"/>
            <p:cNvSpPr/>
            <p:nvPr/>
          </p:nvSpPr>
          <p:spPr>
            <a:xfrm>
              <a:off x="6354957" y="4885267"/>
              <a:ext cx="1093966" cy="611475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tint val="50000"/>
                    <a:satMod val="300000"/>
                  </a:schemeClr>
                </a:gs>
                <a:gs pos="35000">
                  <a:schemeClr val="accent5">
                    <a:tint val="37000"/>
                    <a:satMod val="300000"/>
                  </a:schemeClr>
                </a:gs>
                <a:gs pos="100000">
                  <a:schemeClr val="accent5">
                    <a:tint val="15000"/>
                    <a:satMod val="350000"/>
                  </a:schemeClr>
                </a:gs>
              </a:gsLst>
              <a:lin ang="16200000" scaled="1"/>
              <a:tileRect/>
            </a:gra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altLang="ja-JP" sz="160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20.3%</a:t>
              </a:r>
            </a:p>
          </p:txBody>
        </p:sp>
        <p:sp>
          <p:nvSpPr>
            <p:cNvPr id="55" name="正方形/長方形 54"/>
            <p:cNvSpPr/>
            <p:nvPr/>
          </p:nvSpPr>
          <p:spPr>
            <a:xfrm>
              <a:off x="7448923" y="3662317"/>
              <a:ext cx="1092298" cy="611475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altLang="ja-JP" sz="160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1,207</a:t>
              </a:r>
            </a:p>
          </p:txBody>
        </p:sp>
        <p:sp>
          <p:nvSpPr>
            <p:cNvPr id="56" name="正方形/長方形 55"/>
            <p:cNvSpPr/>
            <p:nvPr/>
          </p:nvSpPr>
          <p:spPr>
            <a:xfrm>
              <a:off x="7448923" y="4273792"/>
              <a:ext cx="1092298" cy="611475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altLang="ja-JP" sz="160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837</a:t>
              </a:r>
            </a:p>
          </p:txBody>
        </p:sp>
        <p:sp>
          <p:nvSpPr>
            <p:cNvPr id="57" name="正方形/長方形 56"/>
            <p:cNvSpPr/>
            <p:nvPr/>
          </p:nvSpPr>
          <p:spPr>
            <a:xfrm>
              <a:off x="7448923" y="4885267"/>
              <a:ext cx="1092298" cy="611475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altLang="ja-JP" sz="160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370</a:t>
              </a:r>
            </a:p>
          </p:txBody>
        </p:sp>
        <p:sp>
          <p:nvSpPr>
            <p:cNvPr id="59" name="正方形/長方形 58"/>
            <p:cNvSpPr/>
            <p:nvPr/>
          </p:nvSpPr>
          <p:spPr>
            <a:xfrm>
              <a:off x="8541222" y="3662317"/>
              <a:ext cx="1092298" cy="611475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altLang="ja-JP" sz="160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9.7%</a:t>
              </a:r>
            </a:p>
          </p:txBody>
        </p:sp>
        <p:sp>
          <p:nvSpPr>
            <p:cNvPr id="60" name="正方形/長方形 59"/>
            <p:cNvSpPr/>
            <p:nvPr/>
          </p:nvSpPr>
          <p:spPr>
            <a:xfrm>
              <a:off x="8541222" y="4273792"/>
              <a:ext cx="1092298" cy="611475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altLang="ja-JP" sz="160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13.5%</a:t>
              </a:r>
            </a:p>
          </p:txBody>
        </p:sp>
        <p:sp>
          <p:nvSpPr>
            <p:cNvPr id="61" name="正方形/長方形 60"/>
            <p:cNvSpPr/>
            <p:nvPr/>
          </p:nvSpPr>
          <p:spPr>
            <a:xfrm>
              <a:off x="8541222" y="4885267"/>
              <a:ext cx="1092298" cy="611475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altLang="ja-JP" sz="160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6.0%</a:t>
              </a:r>
            </a:p>
          </p:txBody>
        </p:sp>
        <p:sp>
          <p:nvSpPr>
            <p:cNvPr id="64" name="正方形/長方形 63"/>
            <p:cNvSpPr/>
            <p:nvPr/>
          </p:nvSpPr>
          <p:spPr bwMode="auto">
            <a:xfrm>
              <a:off x="3076395" y="2889232"/>
              <a:ext cx="2187933" cy="2628000"/>
            </a:xfrm>
            <a:prstGeom prst="rect">
              <a:avLst/>
            </a:prstGeom>
            <a:noFill/>
            <a:ln w="57150">
              <a:solidFill>
                <a:srgbClr val="FF0000"/>
              </a:solidFill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algn="l"/>
              <a:endParaRPr kumimoji="0"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1148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14470</TotalTime>
  <Words>142</Words>
  <Application>Microsoft Office PowerPoint</Application>
  <PresentationFormat>A4 210 x 297 mm</PresentationFormat>
  <Paragraphs>89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blank</vt:lpstr>
      <vt:lpstr>PowerPoint プレゼンテーション</vt:lpstr>
    </vt:vector>
  </TitlesOfParts>
  <Company>METI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media11</cp:lastModifiedBy>
  <cp:revision>748</cp:revision>
  <cp:lastPrinted>2017-03-13T01:59:24Z</cp:lastPrinted>
  <dcterms:created xsi:type="dcterms:W3CDTF">2016-06-08T12:28:48Z</dcterms:created>
  <dcterms:modified xsi:type="dcterms:W3CDTF">2017-06-29T01:18:13Z</dcterms:modified>
</cp:coreProperties>
</file>