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B7FF"/>
    <a:srgbClr val="CC3300"/>
    <a:srgbClr val="FF85FF"/>
    <a:srgbClr val="0070C0"/>
    <a:srgbClr val="FF0000"/>
    <a:srgbClr val="92D050"/>
    <a:srgbClr val="FFBE3C"/>
    <a:srgbClr val="00B050"/>
    <a:srgbClr val="B19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6" autoAdjust="0"/>
    <p:restoredTop sz="99270" autoAdjust="0"/>
  </p:normalViewPr>
  <p:slideViewPr>
    <p:cSldViewPr>
      <p:cViewPr varScale="1">
        <p:scale>
          <a:sx n="78" d="100"/>
          <a:sy n="78" d="100"/>
        </p:scale>
        <p:origin x="54" y="7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74" y="85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CI990001\00&#36039;&#28304;&#12456;&#12493;&#12523;&#12462;&#12540;&#24193;&#30465;&#12456;&#12493;&#12523;&#12462;&#12540;&#12539;&#26032;&#12456;&#12493;&#12523;&#12462;&#12540;&#37096;&#30465;&#12456;&#12493;&#12523;&#12462;&#12540;&#23550;&#31574;&#35506;00\08%20&#21046;&#24230;&#65319;\99%20&#12381;&#12398;&#20182;\&#23448;&#27665;&#23550;&#35441;&#23550;&#24540;\151022_&#29987;&#26989;&#37096;&#38272;&#65291;&#26989;&#21209;&#37096;&#38272;&#12456;&#12493;&#12523;&#12462;&#12540;&#28040;&#36027;&#37327;(&#26989;&#31278;&#21029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98141936054026E-2"/>
          <c:y val="0"/>
          <c:w val="0.96811594202898565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'業務部門＋産業部門（ＥＤＭＣ）'!$B$56</c:f>
              <c:strCache>
                <c:ptCount val="1"/>
                <c:pt idx="0">
                  <c:v>鉄鋼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ja-JP" altLang="en-US" dirty="0" smtClean="0"/>
                      <a:t>鉄鋼</a:t>
                    </a:r>
                  </a:p>
                  <a:p>
                    <a:r>
                      <a:rPr lang="en-US" altLang="ja-JP" dirty="0" smtClean="0"/>
                      <a:t>22</a:t>
                    </a:r>
                    <a:r>
                      <a:rPr lang="ja-JP" altLang="en-US" dirty="0" smtClean="0"/>
                      <a:t>％</a:t>
                    </a:r>
                    <a:endParaRPr lang="ja-JP" altLang="en-US" dirty="0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'業務部門＋産業部門（ＥＤＭＣ）'!$B$56:$C$56</c:f>
              <c:strCache>
                <c:ptCount val="2"/>
                <c:pt idx="0">
                  <c:v>鉄鋼</c:v>
                </c:pt>
                <c:pt idx="1">
                  <c:v>化学</c:v>
                </c:pt>
              </c:strCache>
            </c:strRef>
          </c:cat>
          <c:val>
            <c:numRef>
              <c:f>'業務部門＋産業部門（ＥＤＭＣ）'!$B$58</c:f>
              <c:numCache>
                <c:formatCode>0</c:formatCode>
                <c:ptCount val="1"/>
                <c:pt idx="0">
                  <c:v>1693.4246670000007</c:v>
                </c:pt>
              </c:numCache>
            </c:numRef>
          </c:val>
        </c:ser>
        <c:ser>
          <c:idx val="1"/>
          <c:order val="1"/>
          <c:tx>
            <c:strRef>
              <c:f>'業務部門＋産業部門（ＥＤＭＣ）'!$C$56</c:f>
              <c:strCache>
                <c:ptCount val="1"/>
                <c:pt idx="0">
                  <c:v>化学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ja-JP" altLang="en-US" dirty="0" smtClean="0"/>
                      <a:t>化学</a:t>
                    </a:r>
                  </a:p>
                  <a:p>
                    <a:r>
                      <a:rPr lang="en-US" altLang="ja-JP" dirty="0" smtClean="0"/>
                      <a:t>24%</a:t>
                    </a:r>
                    <a:endParaRPr lang="ja-JP" altLang="en-US" dirty="0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'業務部門＋産業部門（ＥＤＭＣ）'!$C$58</c:f>
              <c:numCache>
                <c:formatCode>0</c:formatCode>
                <c:ptCount val="1"/>
                <c:pt idx="0">
                  <c:v>1887.1132004999995</c:v>
                </c:pt>
              </c:numCache>
            </c:numRef>
          </c:val>
        </c:ser>
        <c:ser>
          <c:idx val="2"/>
          <c:order val="2"/>
          <c:tx>
            <c:strRef>
              <c:f>'業務部門＋産業部門（ＥＤＭＣ）'!$D$56</c:f>
              <c:strCache>
                <c:ptCount val="1"/>
                <c:pt idx="0">
                  <c:v>窯業土石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-4.0084986357259399E-3"/>
                  <c:y val="-2.526000675839544E-4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窯業</a:t>
                    </a:r>
                    <a:r>
                      <a:rPr lang="ja-JP" altLang="en-US" dirty="0" smtClean="0"/>
                      <a:t>土石</a:t>
                    </a:r>
                  </a:p>
                  <a:p>
                    <a:r>
                      <a:rPr lang="en-US" altLang="ja-JP" dirty="0" smtClean="0"/>
                      <a:t>4</a:t>
                    </a:r>
                    <a:r>
                      <a:rPr lang="ja-JP" altLang="en-US" dirty="0" smtClean="0"/>
                      <a:t>％</a:t>
                    </a:r>
                    <a:endParaRPr lang="ja-JP" altLang="en-US" dirty="0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'業務部門＋産業部門（ＥＤＭＣ）'!$D$58</c:f>
              <c:numCache>
                <c:formatCode>0</c:formatCode>
                <c:ptCount val="1"/>
                <c:pt idx="0">
                  <c:v>353.59564349999999</c:v>
                </c:pt>
              </c:numCache>
            </c:numRef>
          </c:val>
        </c:ser>
        <c:ser>
          <c:idx val="3"/>
          <c:order val="3"/>
          <c:tx>
            <c:strRef>
              <c:f>'業務部門＋産業部門（ＥＤＭＣ）'!$E$56</c:f>
              <c:strCache>
                <c:ptCount val="1"/>
                <c:pt idx="0">
                  <c:v>紙パルプ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'業務部門＋産業部門（ＥＤＭＣ）'!$E$58</c:f>
              <c:numCache>
                <c:formatCode>0</c:formatCode>
                <c:ptCount val="1"/>
                <c:pt idx="0">
                  <c:v>229.89786600000011</c:v>
                </c:pt>
              </c:numCache>
            </c:numRef>
          </c:val>
        </c:ser>
        <c:ser>
          <c:idx val="4"/>
          <c:order val="4"/>
          <c:tx>
            <c:strRef>
              <c:f>'業務部門＋産業部門（ＥＤＭＣ）'!$F$56</c:f>
              <c:strCache>
                <c:ptCount val="1"/>
                <c:pt idx="0">
                  <c:v>事務所・ビル</c:v>
                </c:pt>
              </c:strCache>
            </c:strRef>
          </c:tx>
          <c:spPr>
            <a:solidFill>
              <a:srgbClr val="FF5A00"/>
            </a:solidFill>
          </c:spPr>
          <c:invertIfNegative val="0"/>
          <c:val>
            <c:numRef>
              <c:f>'業務部門＋産業部門（ＥＤＭＣ）'!$F$58</c:f>
              <c:numCache>
                <c:formatCode>0</c:formatCode>
                <c:ptCount val="1"/>
                <c:pt idx="0">
                  <c:v>368.20495800000003</c:v>
                </c:pt>
              </c:numCache>
            </c:numRef>
          </c:val>
        </c:ser>
        <c:ser>
          <c:idx val="5"/>
          <c:order val="5"/>
          <c:tx>
            <c:strRef>
              <c:f>'業務部門＋産業部門（ＥＤＭＣ）'!$G$56</c:f>
              <c:strCache>
                <c:ptCount val="1"/>
                <c:pt idx="0">
                  <c:v>卸小売・デパート・スーパー</c:v>
                </c:pt>
              </c:strCache>
            </c:strRef>
          </c:tx>
          <c:spPr>
            <a:solidFill>
              <a:srgbClr val="FFBE3C"/>
            </a:solidFill>
          </c:spPr>
          <c:invertIfNegative val="0"/>
          <c:dLbls>
            <c:dLbl>
              <c:idx val="0"/>
              <c:layout>
                <c:manualLayout>
                  <c:x val="0.11603857105508601"/>
                  <c:y val="-0.38481806412951436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卸小売・デパート</a:t>
                    </a:r>
                    <a:r>
                      <a:rPr lang="ja-JP" altLang="en-US" dirty="0" smtClean="0"/>
                      <a:t>・</a:t>
                    </a:r>
                  </a:p>
                  <a:p>
                    <a:r>
                      <a:rPr lang="ja-JP" altLang="en-US" dirty="0" smtClean="0"/>
                      <a:t>スーパー</a:t>
                    </a:r>
                    <a:endParaRPr lang="ja-JP" altLang="en-US" dirty="0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'業務部門＋産業部門（ＥＤＭＣ）'!$F$58</c:f>
              <c:numCache>
                <c:formatCode>0</c:formatCode>
                <c:ptCount val="1"/>
                <c:pt idx="0">
                  <c:v>368.20495800000003</c:v>
                </c:pt>
              </c:numCache>
            </c:numRef>
          </c:val>
        </c:ser>
        <c:ser>
          <c:idx val="6"/>
          <c:order val="6"/>
          <c:tx>
            <c:strRef>
              <c:f>'業務部門＋産業部門（ＥＤＭＣ）'!$H$56</c:f>
              <c:strCache>
                <c:ptCount val="1"/>
                <c:pt idx="0">
                  <c:v>ホテル・旅館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val>
            <c:numRef>
              <c:f>'業務部門＋産業部門（ＥＤＭＣ）'!$H$58</c:f>
              <c:numCache>
                <c:formatCode>0</c:formatCode>
                <c:ptCount val="1"/>
                <c:pt idx="0">
                  <c:v>174.5164245</c:v>
                </c:pt>
              </c:numCache>
            </c:numRef>
          </c:val>
        </c:ser>
        <c:ser>
          <c:idx val="7"/>
          <c:order val="7"/>
          <c:tx>
            <c:strRef>
              <c:f>'業務部門＋産業部門（ＥＤＭＣ）'!$J$56</c:f>
              <c:strCache>
                <c:ptCount val="1"/>
                <c:pt idx="0">
                  <c:v>その他業務部門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2907072028677691E-3"/>
                  <c:y val="-3.9624692111288884E-2"/>
                </c:manualLayout>
              </c:layout>
              <c:tx>
                <c:rich>
                  <a:bodyPr/>
                  <a:lstStyle/>
                  <a:p>
                    <a:pPr>
                      <a:lnSpc>
                        <a:spcPts val="1200"/>
                      </a:lnSpc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ja-JP" altLang="en-US" dirty="0" smtClean="0">
                        <a:solidFill>
                          <a:schemeClr val="tx1"/>
                        </a:solidFill>
                      </a:rPr>
                      <a:t>その他業務</a:t>
                    </a:r>
                  </a:p>
                  <a:p>
                    <a:pPr>
                      <a:lnSpc>
                        <a:spcPts val="1200"/>
                      </a:lnSpc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ja-JP" altLang="en-US" dirty="0" smtClean="0">
                        <a:solidFill>
                          <a:schemeClr val="tx1"/>
                        </a:solidFill>
                      </a:rPr>
                      <a:t>（</a:t>
                    </a:r>
                    <a:r>
                      <a:rPr lang="ja-JP" altLang="en-US" sz="1100" dirty="0" smtClean="0">
                        <a:solidFill>
                          <a:schemeClr val="tx1"/>
                        </a:solidFill>
                      </a:rPr>
                      <a:t>学校・病院</a:t>
                    </a:r>
                    <a:r>
                      <a:rPr lang="ja-JP" altLang="en-US" dirty="0" smtClean="0">
                        <a:solidFill>
                          <a:schemeClr val="tx1"/>
                        </a:solidFill>
                      </a:rPr>
                      <a:t>）</a:t>
                    </a:r>
                    <a:endParaRPr lang="ja-JP" altLang="en-US" dirty="0"/>
                  </a:p>
                </c:rich>
              </c:tx>
              <c:spPr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'業務部門＋産業部門（ＥＤＭＣ）'!$J$58</c:f>
              <c:numCache>
                <c:formatCode>0</c:formatCode>
                <c:ptCount val="1"/>
                <c:pt idx="0">
                  <c:v>796.10298899999998</c:v>
                </c:pt>
              </c:numCache>
            </c:numRef>
          </c:val>
        </c:ser>
        <c:ser>
          <c:idx val="8"/>
          <c:order val="8"/>
          <c:tx>
            <c:strRef>
              <c:f>'業務部門＋産業部門（ＥＤＭＣ）'!$I$56</c:f>
              <c:strCache>
                <c:ptCount val="1"/>
                <c:pt idx="0">
                  <c:v>その他産業部門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2907072028677691E-3"/>
                  <c:y val="-4.4027435679209879E-2"/>
                </c:manualLayout>
              </c:layout>
              <c:tx>
                <c:rich>
                  <a:bodyPr/>
                  <a:lstStyle/>
                  <a:p>
                    <a:pPr>
                      <a:lnSpc>
                        <a:spcPts val="1200"/>
                      </a:lnSpc>
                      <a:defRPr sz="1200">
                        <a:solidFill>
                          <a:schemeClr val="tx1"/>
                        </a:solidFill>
                      </a:defRPr>
                    </a:pPr>
                    <a:r>
                      <a:rPr lang="ja-JP" altLang="en-US" sz="1200" dirty="0" smtClean="0">
                        <a:solidFill>
                          <a:schemeClr val="tx1"/>
                        </a:solidFill>
                      </a:rPr>
                      <a:t>その他製造・非製造</a:t>
                    </a:r>
                    <a:br>
                      <a:rPr lang="ja-JP" altLang="en-US" sz="1200" dirty="0" smtClean="0">
                        <a:solidFill>
                          <a:schemeClr val="tx1"/>
                        </a:solidFill>
                      </a:rPr>
                    </a:br>
                    <a:r>
                      <a:rPr lang="ja-JP" altLang="en-US" sz="1200" dirty="0" smtClean="0">
                        <a:solidFill>
                          <a:schemeClr val="tx1"/>
                        </a:solidFill>
                      </a:rPr>
                      <a:t>（</a:t>
                    </a:r>
                    <a:r>
                      <a:rPr lang="ja-JP" altLang="en-US" sz="1100" dirty="0" smtClean="0">
                        <a:solidFill>
                          <a:schemeClr val="tx1"/>
                        </a:solidFill>
                      </a:rPr>
                      <a:t>食品・金属機械・農林業</a:t>
                    </a:r>
                    <a:r>
                      <a:rPr lang="ja-JP" altLang="en-US" sz="1200" dirty="0" smtClean="0">
                        <a:solidFill>
                          <a:schemeClr val="tx1"/>
                        </a:solidFill>
                      </a:rPr>
                      <a:t>）</a:t>
                    </a:r>
                    <a:endParaRPr lang="ja-JP" altLang="en-US" dirty="0"/>
                  </a:p>
                </c:rich>
              </c:tx>
              <c:spPr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'業務部門＋産業部門（ＥＤＭＣ）'!$I$58</c:f>
              <c:numCache>
                <c:formatCode>0</c:formatCode>
                <c:ptCount val="1"/>
                <c:pt idx="0">
                  <c:v>1992.4760790000007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8833728"/>
        <c:axId val="408834288"/>
      </c:barChart>
      <c:catAx>
        <c:axId val="40883372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408834288"/>
        <c:crosses val="autoZero"/>
        <c:auto val="1"/>
        <c:lblAlgn val="ctr"/>
        <c:lblOffset val="100"/>
        <c:noMultiLvlLbl val="0"/>
      </c:catAx>
      <c:valAx>
        <c:axId val="408834288"/>
        <c:scaling>
          <c:orientation val="minMax"/>
          <c:max val="7857"/>
        </c:scaling>
        <c:delete val="0"/>
        <c:axPos val="b"/>
        <c:majorGridlines>
          <c:spPr>
            <a:ln>
              <a:noFill/>
            </a:ln>
          </c:spPr>
        </c:majorGridlines>
        <c:numFmt formatCode="0" sourceLinked="1"/>
        <c:majorTickMark val="none"/>
        <c:minorTickMark val="none"/>
        <c:tickLblPos val="none"/>
        <c:spPr>
          <a:ln>
            <a:noFill/>
          </a:ln>
        </c:spPr>
        <c:crossAx val="40883372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200">
          <a:solidFill>
            <a:schemeClr val="bg1"/>
          </a:solidFill>
        </a:defRPr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41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4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8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8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7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12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正方形/長方形 59"/>
          <p:cNvSpPr/>
          <p:nvPr/>
        </p:nvSpPr>
        <p:spPr bwMode="auto">
          <a:xfrm>
            <a:off x="381001" y="4322192"/>
            <a:ext cx="3749673" cy="1376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accent1">
                <a:lumMod val="75000"/>
              </a:schemeClr>
            </a:solidFill>
            <a:prstDash val="sys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dirty="0">
              <a:solidFill>
                <a:srgbClr val="00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4232919" y="4322192"/>
            <a:ext cx="3958581" cy="1376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rgbClr val="FF6600"/>
            </a:solidFill>
            <a:prstDash val="sys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dirty="0">
              <a:solidFill>
                <a:srgbClr val="000000"/>
              </a:solidFill>
            </a:endParaRPr>
          </a:p>
        </p:txBody>
      </p:sp>
      <p:sp>
        <p:nvSpPr>
          <p:cNvPr id="65" name="右矢印 64"/>
          <p:cNvSpPr/>
          <p:nvPr/>
        </p:nvSpPr>
        <p:spPr bwMode="auto">
          <a:xfrm>
            <a:off x="5169024" y="1916832"/>
            <a:ext cx="1432531" cy="893082"/>
          </a:xfrm>
          <a:prstGeom prst="rightArrow">
            <a:avLst>
              <a:gd name="adj1" fmla="val 55665"/>
              <a:gd name="adj2" fmla="val 50000"/>
            </a:avLst>
          </a:prstGeom>
          <a:gradFill flip="none" rotWithShape="1">
            <a:gsLst>
              <a:gs pos="9000">
                <a:schemeClr val="accent6">
                  <a:lumMod val="40000"/>
                  <a:lumOff val="60000"/>
                </a:schemeClr>
              </a:gs>
              <a:gs pos="0">
                <a:schemeClr val="accent6">
                  <a:lumMod val="20000"/>
                  <a:lumOff val="80000"/>
                </a:schemeClr>
              </a:gs>
              <a:gs pos="25000">
                <a:schemeClr val="accent6"/>
              </a:gs>
              <a:gs pos="100000">
                <a:srgbClr val="FF5A00"/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61" name="グラフ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0551587"/>
              </p:ext>
            </p:extLst>
          </p:nvPr>
        </p:nvGraphicFramePr>
        <p:xfrm>
          <a:off x="19635" y="3151212"/>
          <a:ext cx="9505055" cy="1488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6" name="正方形/長方形 65"/>
          <p:cNvSpPr/>
          <p:nvPr/>
        </p:nvSpPr>
        <p:spPr>
          <a:xfrm>
            <a:off x="71989" y="6525344"/>
            <a:ext cx="488101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indent="-108000"/>
            <a:r>
              <a:rPr lang="en-US" altLang="ja-JP" sz="1000" dirty="0">
                <a:solidFill>
                  <a:prstClr val="black"/>
                </a:solidFill>
                <a:cs typeface="Meiryo UI" panose="020B0604030504040204" pitchFamily="50" charset="-128"/>
              </a:rPr>
              <a:t>【</a:t>
            </a:r>
            <a:r>
              <a:rPr lang="ja-JP" altLang="en-US" sz="1000" dirty="0">
                <a:solidFill>
                  <a:prstClr val="black"/>
                </a:solidFill>
                <a:cs typeface="Meiryo UI" panose="020B0604030504040204" pitchFamily="50" charset="-128"/>
              </a:rPr>
              <a:t>出所</a:t>
            </a:r>
            <a:r>
              <a:rPr lang="en-US" altLang="ja-JP" sz="1000" dirty="0">
                <a:solidFill>
                  <a:prstClr val="black"/>
                </a:solidFill>
                <a:cs typeface="Meiryo UI" panose="020B0604030504040204" pitchFamily="50" charset="-128"/>
              </a:rPr>
              <a:t>】</a:t>
            </a:r>
            <a:r>
              <a:rPr lang="ja-JP" altLang="en-US" sz="1000" dirty="0">
                <a:solidFill>
                  <a:prstClr val="black"/>
                </a:solidFill>
                <a:cs typeface="Meiryo UI" panose="020B0604030504040204" pitchFamily="50" charset="-128"/>
              </a:rPr>
              <a:t>（一財）日本エネルギー経済研究所「エネルギー・経済統計要覧</a:t>
            </a:r>
            <a:r>
              <a:rPr lang="en-US" altLang="ja-JP" sz="1000" dirty="0">
                <a:solidFill>
                  <a:prstClr val="black"/>
                </a:solidFill>
                <a:cs typeface="Meiryo UI" panose="020B0604030504040204" pitchFamily="50" charset="-128"/>
              </a:rPr>
              <a:t>2015</a:t>
            </a:r>
            <a:r>
              <a:rPr lang="ja-JP" altLang="en-US" sz="100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」</a:t>
            </a:r>
            <a:endParaRPr lang="ja-JP" altLang="en-US" sz="1000" dirty="0">
              <a:solidFill>
                <a:prstClr val="black"/>
              </a:solidFill>
              <a:cs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329264" y="2834352"/>
            <a:ext cx="25767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2013</a:t>
            </a:r>
            <a:r>
              <a:rPr kumimoji="0" lang="ja-JP" altLang="en-US" sz="1400" kern="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年度</a:t>
            </a:r>
            <a:r>
              <a:rPr kumimoji="0" lang="ja-JP" altLang="en-US" sz="1400" kern="0" dirty="0">
                <a:solidFill>
                  <a:prstClr val="black"/>
                </a:solidFill>
                <a:cs typeface="Meiryo UI" panose="020B0604030504040204" pitchFamily="50" charset="-128"/>
              </a:rPr>
              <a:t>　</a:t>
            </a:r>
            <a:r>
              <a:rPr kumimoji="0" lang="en-US" altLang="ja-JP" sz="1400" kern="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2.03</a:t>
            </a:r>
            <a:r>
              <a:rPr kumimoji="0" lang="ja-JP" altLang="en-US" sz="1400" kern="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億</a:t>
            </a:r>
            <a:r>
              <a:rPr kumimoji="0" lang="en-US" altLang="ja-JP" sz="1400" kern="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kl</a:t>
            </a:r>
          </a:p>
          <a:p>
            <a:pPr algn="ctr">
              <a:defRPr/>
            </a:pPr>
            <a:r>
              <a:rPr kumimoji="0" lang="ja-JP" altLang="en-US" sz="1400" kern="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（産業・業務部門のエネルギー消費量の合計）</a:t>
            </a:r>
            <a:endParaRPr kumimoji="0" lang="en-US" altLang="ja-JP" sz="1400" kern="0" dirty="0" smtClean="0">
              <a:solidFill>
                <a:prstClr val="black"/>
              </a:solidFill>
              <a:cs typeface="Meiryo UI" panose="020B0604030504040204" pitchFamily="50" charset="-128"/>
            </a:endParaRPr>
          </a:p>
        </p:txBody>
      </p:sp>
      <p:grpSp>
        <p:nvGrpSpPr>
          <p:cNvPr id="68" name="グループ化 67"/>
          <p:cNvGrpSpPr/>
          <p:nvPr/>
        </p:nvGrpSpPr>
        <p:grpSpPr>
          <a:xfrm>
            <a:off x="4334894" y="4832916"/>
            <a:ext cx="1093468" cy="370459"/>
            <a:chOff x="878746" y="6372098"/>
            <a:chExt cx="1539052" cy="370459"/>
          </a:xfrm>
          <a:noFill/>
        </p:grpSpPr>
        <p:sp>
          <p:nvSpPr>
            <p:cNvPr id="69" name="線吹き出し 2 (枠付き) 68"/>
            <p:cNvSpPr/>
            <p:nvPr/>
          </p:nvSpPr>
          <p:spPr bwMode="auto">
            <a:xfrm rot="10800000">
              <a:off x="878746" y="6380636"/>
              <a:ext cx="1539052" cy="361921"/>
            </a:xfrm>
            <a:prstGeom prst="borderCallout2">
              <a:avLst>
                <a:gd name="adj1" fmla="val 99188"/>
                <a:gd name="adj2" fmla="val 53755"/>
                <a:gd name="adj3" fmla="val 249057"/>
                <a:gd name="adj4" fmla="val 3172"/>
                <a:gd name="adj5" fmla="val 294043"/>
                <a:gd name="adj6" fmla="val 3216"/>
              </a:avLst>
            </a:prstGeom>
            <a:solidFill>
              <a:schemeClr val="bg1"/>
            </a:solidFill>
            <a:ln w="19050">
              <a:solidFill>
                <a:srgbClr val="C00000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endParaRPr kumimoji="0" lang="ja-JP" altLang="en-US" sz="1600" b="1" dirty="0">
                <a:solidFill>
                  <a:srgbClr val="FF6600"/>
                </a:solidFill>
              </a:endParaRP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878746" y="6372098"/>
              <a:ext cx="1539052" cy="338554"/>
            </a:xfrm>
            <a:prstGeom prst="rect">
              <a:avLst/>
            </a:prstGeom>
            <a:grpFill/>
            <a:ln w="1905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b="1" dirty="0">
                  <a:solidFill>
                    <a:srgbClr val="FF6600"/>
                  </a:solidFill>
                  <a:cs typeface="Meiryo UI" panose="020B0604030504040204" pitchFamily="50" charset="-128"/>
                </a:rPr>
                <a:t>貸</a:t>
              </a:r>
              <a:r>
                <a:rPr lang="ja-JP" altLang="en-US" sz="1600" b="1" dirty="0" smtClean="0">
                  <a:solidFill>
                    <a:srgbClr val="FF6600"/>
                  </a:solidFill>
                  <a:cs typeface="Meiryo UI" panose="020B0604030504040204" pitchFamily="50" charset="-128"/>
                </a:rPr>
                <a:t>事務所</a:t>
              </a:r>
            </a:p>
          </p:txBody>
        </p:sp>
      </p:grpSp>
      <p:sp>
        <p:nvSpPr>
          <p:cNvPr id="71" name="線吹き出し 2 (枠付き) 70"/>
          <p:cNvSpPr/>
          <p:nvPr/>
        </p:nvSpPr>
        <p:spPr bwMode="auto">
          <a:xfrm>
            <a:off x="427094" y="4502552"/>
            <a:ext cx="1250520" cy="361921"/>
          </a:xfrm>
          <a:prstGeom prst="borderCallout2">
            <a:avLst>
              <a:gd name="adj1" fmla="val -7113"/>
              <a:gd name="adj2" fmla="val 49591"/>
              <a:gd name="adj3" fmla="val -47523"/>
              <a:gd name="adj4" fmla="val 73710"/>
              <a:gd name="adj5" fmla="val -110724"/>
              <a:gd name="adj6" fmla="val 73710"/>
            </a:avLst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63617" y="4498304"/>
            <a:ext cx="1259621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高炉・電炉</a:t>
            </a:r>
          </a:p>
        </p:txBody>
      </p:sp>
      <p:sp>
        <p:nvSpPr>
          <p:cNvPr id="73" name="線吹き出し 2 (枠付き) 72"/>
          <p:cNvSpPr/>
          <p:nvPr/>
        </p:nvSpPr>
        <p:spPr bwMode="auto">
          <a:xfrm>
            <a:off x="427094" y="5052191"/>
            <a:ext cx="1584176" cy="361921"/>
          </a:xfrm>
          <a:prstGeom prst="borderCallout2">
            <a:avLst>
              <a:gd name="adj1" fmla="val -5358"/>
              <a:gd name="adj2" fmla="val 72193"/>
              <a:gd name="adj3" fmla="val -222099"/>
              <a:gd name="adj4" fmla="val 140905"/>
              <a:gd name="adj5" fmla="val -270045"/>
              <a:gd name="adj6" fmla="val 141329"/>
            </a:avLst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391182" y="5063874"/>
            <a:ext cx="1656000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エチレン・ソーダ等</a:t>
            </a:r>
          </a:p>
        </p:txBody>
      </p:sp>
      <p:grpSp>
        <p:nvGrpSpPr>
          <p:cNvPr id="75" name="グループ化 74"/>
          <p:cNvGrpSpPr/>
          <p:nvPr/>
        </p:nvGrpSpPr>
        <p:grpSpPr>
          <a:xfrm>
            <a:off x="2297497" y="4618018"/>
            <a:ext cx="999319" cy="366166"/>
            <a:chOff x="4797018" y="2846810"/>
            <a:chExt cx="1656184" cy="366166"/>
          </a:xfrm>
        </p:grpSpPr>
        <p:sp>
          <p:nvSpPr>
            <p:cNvPr id="76" name="線吹き出し 2 (枠付き) 75"/>
            <p:cNvSpPr/>
            <p:nvPr/>
          </p:nvSpPr>
          <p:spPr bwMode="auto">
            <a:xfrm>
              <a:off x="4808984" y="2851055"/>
              <a:ext cx="1644218" cy="361921"/>
            </a:xfrm>
            <a:prstGeom prst="borderCallout2">
              <a:avLst>
                <a:gd name="adj1" fmla="val 26224"/>
                <a:gd name="adj2" fmla="val 102417"/>
                <a:gd name="adj3" fmla="val -111484"/>
                <a:gd name="adj4" fmla="val 239536"/>
                <a:gd name="adj5" fmla="val -137602"/>
                <a:gd name="adj6" fmla="val 240999"/>
              </a:avLst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endParaRPr kumimoji="0" lang="ja-JP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4797018" y="2846810"/>
              <a:ext cx="1656184" cy="338554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dirty="0" smtClean="0">
                  <a:solidFill>
                    <a:prstClr val="black"/>
                  </a:solidFill>
                  <a:cs typeface="Meiryo UI" panose="020B0604030504040204" pitchFamily="50" charset="-128"/>
                </a:rPr>
                <a:t>セメント</a:t>
              </a:r>
            </a:p>
          </p:txBody>
        </p:sp>
      </p:grpSp>
      <p:grpSp>
        <p:nvGrpSpPr>
          <p:cNvPr id="78" name="グループ化 77"/>
          <p:cNvGrpSpPr/>
          <p:nvPr/>
        </p:nvGrpSpPr>
        <p:grpSpPr>
          <a:xfrm>
            <a:off x="2424921" y="5137083"/>
            <a:ext cx="1359778" cy="366166"/>
            <a:chOff x="4797018" y="2846810"/>
            <a:chExt cx="1656184" cy="366166"/>
          </a:xfrm>
        </p:grpSpPr>
        <p:sp>
          <p:nvSpPr>
            <p:cNvPr id="79" name="線吹き出し 2 (枠付き) 78"/>
            <p:cNvSpPr/>
            <p:nvPr/>
          </p:nvSpPr>
          <p:spPr bwMode="auto">
            <a:xfrm>
              <a:off x="4808983" y="2851055"/>
              <a:ext cx="1644219" cy="361921"/>
            </a:xfrm>
            <a:prstGeom prst="borderCallout2">
              <a:avLst>
                <a:gd name="adj1" fmla="val -5358"/>
                <a:gd name="adj2" fmla="val 74305"/>
                <a:gd name="adj3" fmla="val -250274"/>
                <a:gd name="adj4" fmla="val 188823"/>
                <a:gd name="adj5" fmla="val -277704"/>
                <a:gd name="adj6" fmla="val 188917"/>
              </a:avLst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endParaRPr kumimoji="0" lang="ja-JP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4797018" y="2846810"/>
              <a:ext cx="1656184" cy="338554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dirty="0" smtClean="0">
                  <a:solidFill>
                    <a:prstClr val="black"/>
                  </a:solidFill>
                  <a:cs typeface="Meiryo UI" panose="020B0604030504040204" pitchFamily="50" charset="-128"/>
                </a:rPr>
                <a:t>洋紙・板紙</a:t>
              </a: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7254292" y="5264963"/>
            <a:ext cx="867060" cy="370460"/>
            <a:chOff x="7221902" y="5264963"/>
            <a:chExt cx="867060" cy="370460"/>
          </a:xfrm>
        </p:grpSpPr>
        <p:sp>
          <p:nvSpPr>
            <p:cNvPr id="82" name="線吹き出し 2 (枠付き) 81"/>
            <p:cNvSpPr/>
            <p:nvPr/>
          </p:nvSpPr>
          <p:spPr bwMode="auto">
            <a:xfrm rot="10800000">
              <a:off x="7221902" y="5273502"/>
              <a:ext cx="867060" cy="361921"/>
            </a:xfrm>
            <a:prstGeom prst="borderCallout2">
              <a:avLst>
                <a:gd name="adj1" fmla="val 100504"/>
                <a:gd name="adj2" fmla="val 74012"/>
                <a:gd name="adj3" fmla="val 369882"/>
                <a:gd name="adj4" fmla="val 246341"/>
                <a:gd name="adj5" fmla="val 412833"/>
                <a:gd name="adj6" fmla="val 256194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rgbClr val="C00000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endParaRPr kumimoji="0" lang="ja-JP" altLang="en-US" sz="1600" b="1" dirty="0">
                <a:solidFill>
                  <a:srgbClr val="FF6600"/>
                </a:solidFill>
              </a:endParaRP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7221902" y="5264963"/>
              <a:ext cx="867060" cy="338554"/>
            </a:xfrm>
            <a:prstGeom prst="rect">
              <a:avLst/>
            </a:prstGeom>
            <a:noFill/>
            <a:ln w="1905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b="1" dirty="0">
                  <a:solidFill>
                    <a:schemeClr val="bg1"/>
                  </a:solidFill>
                  <a:cs typeface="Meiryo UI" panose="020B0604030504040204" pitchFamily="50" charset="-128"/>
                </a:rPr>
                <a:t>コンビニ</a:t>
              </a:r>
              <a:endParaRPr lang="ja-JP" altLang="en-US" sz="1600" b="1" dirty="0" smtClean="0">
                <a:solidFill>
                  <a:schemeClr val="bg1"/>
                </a:solidFill>
                <a:cs typeface="Meiryo UI" panose="020B0604030504040204" pitchFamily="50" charset="-128"/>
              </a:endParaRPr>
            </a:p>
          </p:txBody>
        </p:sp>
      </p:grpSp>
      <p:sp>
        <p:nvSpPr>
          <p:cNvPr id="85" name="線吹き出し 2 (枠付き) 84"/>
          <p:cNvSpPr/>
          <p:nvPr/>
        </p:nvSpPr>
        <p:spPr bwMode="auto">
          <a:xfrm rot="10800000">
            <a:off x="6253986" y="5273502"/>
            <a:ext cx="927720" cy="361921"/>
          </a:xfrm>
          <a:prstGeom prst="borderCallout2">
            <a:avLst>
              <a:gd name="adj1" fmla="val 100504"/>
              <a:gd name="adj2" fmla="val 23997"/>
              <a:gd name="adj3" fmla="val 366743"/>
              <a:gd name="adj4" fmla="val 152069"/>
              <a:gd name="adj5" fmla="val 414366"/>
              <a:gd name="adj6" fmla="val 152572"/>
            </a:avLst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C00000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endParaRPr kumimoji="0" lang="ja-JP" altLang="en-US" sz="1600" b="1" dirty="0">
              <a:solidFill>
                <a:srgbClr val="FF6600"/>
              </a:solidFill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6253986" y="5264963"/>
            <a:ext cx="927720" cy="338554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cs typeface="Meiryo UI" panose="020B0604030504040204" pitchFamily="50" charset="-128"/>
              </a:rPr>
              <a:t>百貨店</a:t>
            </a:r>
            <a:endParaRPr lang="ja-JP" altLang="en-US" sz="1600" b="1" dirty="0" smtClean="0">
              <a:solidFill>
                <a:schemeClr val="bg1"/>
              </a:solidFill>
              <a:cs typeface="Meiryo UI" panose="020B0604030504040204" pitchFamily="50" charset="-128"/>
            </a:endParaRPr>
          </a:p>
        </p:txBody>
      </p:sp>
      <p:grpSp>
        <p:nvGrpSpPr>
          <p:cNvPr id="87" name="グループ化 86"/>
          <p:cNvGrpSpPr/>
          <p:nvPr/>
        </p:nvGrpSpPr>
        <p:grpSpPr>
          <a:xfrm>
            <a:off x="5600662" y="4832914"/>
            <a:ext cx="1034506" cy="584775"/>
            <a:chOff x="644763" y="6372098"/>
            <a:chExt cx="1739086" cy="584775"/>
          </a:xfrm>
          <a:noFill/>
        </p:grpSpPr>
        <p:sp>
          <p:nvSpPr>
            <p:cNvPr id="88" name="線吹き出し 2 (枠付き) 87"/>
            <p:cNvSpPr/>
            <p:nvPr/>
          </p:nvSpPr>
          <p:spPr bwMode="auto">
            <a:xfrm rot="10800000">
              <a:off x="701269" y="6380637"/>
              <a:ext cx="1682580" cy="361921"/>
            </a:xfrm>
            <a:prstGeom prst="borderCallout2">
              <a:avLst>
                <a:gd name="adj1" fmla="val 100524"/>
                <a:gd name="adj2" fmla="val 50663"/>
                <a:gd name="adj3" fmla="val 244030"/>
                <a:gd name="adj4" fmla="val 92819"/>
                <a:gd name="adj5" fmla="val 293570"/>
                <a:gd name="adj6" fmla="val 92919"/>
              </a:avLst>
            </a:prstGeom>
            <a:solidFill>
              <a:schemeClr val="bg1"/>
            </a:solidFill>
            <a:ln w="19050">
              <a:solidFill>
                <a:srgbClr val="C00000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endParaRPr kumimoji="0" lang="ja-JP" altLang="en-US" sz="1600" b="1" dirty="0">
                <a:solidFill>
                  <a:srgbClr val="FF6600"/>
                </a:solidFill>
              </a:endParaRPr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644763" y="6372098"/>
              <a:ext cx="1682580" cy="584775"/>
            </a:xfrm>
            <a:prstGeom prst="rect">
              <a:avLst/>
            </a:prstGeom>
            <a:grpFill/>
            <a:ln w="1905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b="1" dirty="0" smtClean="0">
                  <a:solidFill>
                    <a:srgbClr val="FF6600"/>
                  </a:solidFill>
                  <a:cs typeface="Meiryo UI" panose="020B0604030504040204" pitchFamily="50" charset="-128"/>
                </a:rPr>
                <a:t>スーパー</a:t>
              </a:r>
            </a:p>
          </p:txBody>
        </p:sp>
      </p:grpSp>
      <p:sp>
        <p:nvSpPr>
          <p:cNvPr id="91" name="線吹き出し 2 (枠付き) 90"/>
          <p:cNvSpPr/>
          <p:nvPr/>
        </p:nvSpPr>
        <p:spPr bwMode="auto">
          <a:xfrm rot="10800000">
            <a:off x="6393611" y="4411289"/>
            <a:ext cx="864096" cy="361921"/>
          </a:xfrm>
          <a:prstGeom prst="borderCallout2">
            <a:avLst>
              <a:gd name="adj1" fmla="val 102078"/>
              <a:gd name="adj2" fmla="val 63147"/>
              <a:gd name="adj3" fmla="val 135404"/>
              <a:gd name="adj4" fmla="val 126325"/>
              <a:gd name="adj5" fmla="val 176875"/>
              <a:gd name="adj6" fmla="val 136943"/>
            </a:avLst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C00000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endParaRPr kumimoji="0" lang="ja-JP" altLang="en-US" sz="1600" b="1" dirty="0">
              <a:solidFill>
                <a:srgbClr val="FFFFFF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6393610" y="4409407"/>
            <a:ext cx="864096" cy="338554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cs typeface="Meiryo UI" panose="020B0604030504040204" pitchFamily="50" charset="-128"/>
              </a:rPr>
              <a:t>ホテル</a:t>
            </a: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474693" y="3952527"/>
            <a:ext cx="690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10</a:t>
            </a:r>
            <a:r>
              <a:rPr lang="ja-JP" altLang="en-US" sz="120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％</a:t>
            </a: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8049344" y="3954333"/>
            <a:ext cx="690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cs typeface="Meiryo UI" panose="020B0604030504040204" pitchFamily="50" charset="-128"/>
              </a:rPr>
              <a:t>25</a:t>
            </a:r>
            <a:r>
              <a:rPr lang="ja-JP" altLang="en-US" sz="120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％</a:t>
            </a:r>
          </a:p>
        </p:txBody>
      </p:sp>
      <p:grpSp>
        <p:nvGrpSpPr>
          <p:cNvPr id="100" name="グループ化 99"/>
          <p:cNvGrpSpPr/>
          <p:nvPr/>
        </p:nvGrpSpPr>
        <p:grpSpPr>
          <a:xfrm>
            <a:off x="4334894" y="5264962"/>
            <a:ext cx="1986258" cy="370460"/>
            <a:chOff x="3686822" y="6494888"/>
            <a:chExt cx="1986258" cy="370460"/>
          </a:xfrm>
          <a:noFill/>
        </p:grpSpPr>
        <p:sp>
          <p:nvSpPr>
            <p:cNvPr id="101" name="線吹き出し 2 (枠付き) 100"/>
            <p:cNvSpPr/>
            <p:nvPr/>
          </p:nvSpPr>
          <p:spPr bwMode="auto">
            <a:xfrm rot="10800000">
              <a:off x="3933799" y="6503427"/>
              <a:ext cx="1492305" cy="361921"/>
            </a:xfrm>
            <a:prstGeom prst="borderCallout2">
              <a:avLst>
                <a:gd name="adj1" fmla="val 96138"/>
                <a:gd name="adj2" fmla="val 38675"/>
                <a:gd name="adj3" fmla="val 361893"/>
                <a:gd name="adj4" fmla="val 28899"/>
                <a:gd name="adj5" fmla="val 412882"/>
                <a:gd name="adj6" fmla="val 28799"/>
              </a:avLst>
            </a:prstGeom>
            <a:solidFill>
              <a:schemeClr val="bg1"/>
            </a:solidFill>
            <a:ln w="19050">
              <a:solidFill>
                <a:srgbClr val="C00000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endParaRPr kumimoji="0" lang="ja-JP" altLang="en-US" sz="1600" b="1" dirty="0">
                <a:solidFill>
                  <a:srgbClr val="FF6600"/>
                </a:solidFill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3686822" y="6494888"/>
              <a:ext cx="1986258" cy="338554"/>
            </a:xfrm>
            <a:prstGeom prst="rect">
              <a:avLst/>
            </a:prstGeom>
            <a:grpFill/>
            <a:ln w="1905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b="1" dirty="0" smtClean="0">
                  <a:solidFill>
                    <a:srgbClr val="FF6600"/>
                  </a:solidFill>
                  <a:cs typeface="Meiryo UI" panose="020B0604030504040204" pitchFamily="50" charset="-128"/>
                </a:rPr>
                <a:t>ｼｮｯﾋﾟﾝｸﾞｾﾝﾀｰ</a:t>
              </a: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1424608" y="2041103"/>
            <a:ext cx="369949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kumimoji="0" lang="ja-JP" altLang="en-US" sz="1400" kern="0" dirty="0" smtClean="0">
                <a:solidFill>
                  <a:prstClr val="white"/>
                </a:solidFill>
                <a:cs typeface="Meiryo UI" panose="020B0604030504040204" pitchFamily="50" charset="-128"/>
              </a:rPr>
              <a:t>全産業の７割を対象とすることを目指す</a:t>
            </a:r>
            <a:endParaRPr kumimoji="0" lang="en-US" altLang="ja-JP" sz="1400" kern="0" dirty="0" smtClean="0">
              <a:solidFill>
                <a:prstClr val="white"/>
              </a:solidFill>
              <a:cs typeface="Meiryo UI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016896" y="3097946"/>
            <a:ext cx="864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紙ﾊﾟﾙﾌﾟ</a:t>
            </a:r>
            <a:endParaRPr lang="en-US" altLang="ja-JP" sz="1200" dirty="0" smtClean="0">
              <a:solidFill>
                <a:prstClr val="black"/>
              </a:solidFill>
              <a:cs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prstClr val="black"/>
                </a:solidFill>
                <a:cs typeface="Meiryo UI" panose="020B0604030504040204" pitchFamily="50" charset="-128"/>
              </a:rPr>
              <a:t>3</a:t>
            </a:r>
            <a:r>
              <a:rPr lang="ja-JP" altLang="en-US" sz="120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％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664506" y="3097946"/>
            <a:ext cx="1080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rgbClr val="FF6600"/>
                </a:solidFill>
                <a:cs typeface="Meiryo UI" panose="020B0604030504040204" pitchFamily="50" charset="-128"/>
              </a:rPr>
              <a:t>事務所・ビル</a:t>
            </a:r>
            <a:r>
              <a:rPr lang="en-US" altLang="ja-JP" sz="1200" b="1" dirty="0">
                <a:solidFill>
                  <a:srgbClr val="FF6600"/>
                </a:solidFill>
                <a:cs typeface="Meiryo UI" panose="020B0604030504040204" pitchFamily="50" charset="-128"/>
              </a:rPr>
              <a:t>5</a:t>
            </a:r>
            <a:r>
              <a:rPr lang="ja-JP" altLang="en-US" sz="1200" b="1" dirty="0" smtClean="0">
                <a:solidFill>
                  <a:srgbClr val="FF6600"/>
                </a:solidFill>
                <a:cs typeface="Meiryo UI" panose="020B0604030504040204" pitchFamily="50" charset="-128"/>
              </a:rPr>
              <a:t>％</a:t>
            </a: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5313040" y="2902827"/>
            <a:ext cx="1368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rgbClr val="FF6600"/>
                </a:solidFill>
                <a:cs typeface="Meiryo UI" panose="020B0604030504040204" pitchFamily="50" charset="-128"/>
              </a:rPr>
              <a:t>卸小売・デパート・スーパー</a:t>
            </a:r>
            <a:endParaRPr lang="en-US" altLang="ja-JP" sz="1200" b="1" dirty="0" smtClean="0">
              <a:solidFill>
                <a:srgbClr val="FF6600"/>
              </a:solidFill>
              <a:cs typeface="Meiryo UI" panose="020B0604030504040204" pitchFamily="50" charset="-128"/>
            </a:endParaRPr>
          </a:p>
          <a:p>
            <a:pPr algn="ctr"/>
            <a:r>
              <a:rPr lang="en-US" altLang="ja-JP" sz="1200" b="1" dirty="0">
                <a:solidFill>
                  <a:srgbClr val="FF6600"/>
                </a:solidFill>
                <a:cs typeface="Meiryo UI" panose="020B0604030504040204" pitchFamily="50" charset="-128"/>
              </a:rPr>
              <a:t>5</a:t>
            </a:r>
            <a:r>
              <a:rPr lang="ja-JP" altLang="en-US" sz="1200" b="1" dirty="0" smtClean="0">
                <a:solidFill>
                  <a:srgbClr val="FF6600"/>
                </a:solidFill>
                <a:cs typeface="Meiryo UI" panose="020B0604030504040204" pitchFamily="50" charset="-128"/>
              </a:rPr>
              <a:t>％</a:t>
            </a:r>
          </a:p>
        </p:txBody>
      </p:sp>
      <p:cxnSp>
        <p:nvCxnSpPr>
          <p:cNvPr id="62" name="直線コネクタ 61"/>
          <p:cNvCxnSpPr/>
          <p:nvPr/>
        </p:nvCxnSpPr>
        <p:spPr>
          <a:xfrm>
            <a:off x="4693920" y="3341295"/>
            <a:ext cx="317377" cy="32635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5385048" y="3342248"/>
            <a:ext cx="0" cy="32539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>
            <a:off x="5817558" y="3342248"/>
            <a:ext cx="0" cy="32539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6134722" y="3348915"/>
            <a:ext cx="304178" cy="31873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6248682" y="3097946"/>
            <a:ext cx="1080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rgbClr val="FF6600"/>
                </a:solidFill>
                <a:cs typeface="Meiryo UI" panose="020B0604030504040204" pitchFamily="50" charset="-128"/>
              </a:rPr>
              <a:t>ホテル・旅館</a:t>
            </a:r>
            <a:r>
              <a:rPr lang="en-US" altLang="ja-JP" sz="1200" b="1" dirty="0" smtClean="0">
                <a:solidFill>
                  <a:srgbClr val="FF6600"/>
                </a:solidFill>
                <a:cs typeface="Meiryo UI" panose="020B0604030504040204" pitchFamily="50" charset="-128"/>
              </a:rPr>
              <a:t>2</a:t>
            </a:r>
            <a:r>
              <a:rPr lang="ja-JP" altLang="en-US" sz="1200" b="1" dirty="0" smtClean="0">
                <a:solidFill>
                  <a:srgbClr val="FF6600"/>
                </a:solidFill>
                <a:cs typeface="Meiryo UI" panose="020B0604030504040204" pitchFamily="50" charset="-128"/>
              </a:rPr>
              <a:t>％</a:t>
            </a:r>
          </a:p>
        </p:txBody>
      </p:sp>
      <p:sp>
        <p:nvSpPr>
          <p:cNvPr id="116" name="正方形/長方形 115"/>
          <p:cNvSpPr/>
          <p:nvPr/>
        </p:nvSpPr>
        <p:spPr bwMode="auto">
          <a:xfrm>
            <a:off x="5114925" y="3556560"/>
            <a:ext cx="1139061" cy="681038"/>
          </a:xfrm>
          <a:prstGeom prst="rect">
            <a:avLst/>
          </a:prstGeom>
          <a:noFill/>
          <a:ln w="25400">
            <a:solidFill>
              <a:srgbClr val="FF6600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dirty="0">
              <a:solidFill>
                <a:srgbClr val="000000"/>
              </a:solidFill>
            </a:endParaRPr>
          </a:p>
        </p:txBody>
      </p:sp>
      <p:sp>
        <p:nvSpPr>
          <p:cNvPr id="58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10641632" y="5830957"/>
            <a:ext cx="9473749" cy="798443"/>
          </a:xfrm>
          <a:solidFill>
            <a:schemeClr val="accent3">
              <a:lumMod val="75000"/>
            </a:schemeClr>
          </a:solidFill>
        </p:spPr>
        <p:txBody>
          <a:bodyPr lIns="72000" tIns="72000" rIns="72000" bIns="72000" anchor="ctr">
            <a:noAutofit/>
          </a:bodyPr>
          <a:lstStyle/>
          <a:p>
            <a:pPr marL="180975" indent="0" algn="just">
              <a:spcBef>
                <a:spcPts val="0"/>
              </a:spcBef>
              <a:buNone/>
            </a:pPr>
            <a:r>
              <a:rPr lang="ja-JP" altLang="en-US" sz="2000" dirty="0" smtClean="0">
                <a:solidFill>
                  <a:schemeClr val="bg1"/>
                </a:solidFill>
              </a:rPr>
              <a:t>平成２８年４月</a:t>
            </a:r>
            <a:r>
              <a:rPr lang="en-US" altLang="ja-JP" sz="2000" dirty="0">
                <a:solidFill>
                  <a:schemeClr val="bg1"/>
                </a:solidFill>
              </a:rPr>
              <a:t>『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エネルギー革新戦略</a:t>
            </a:r>
            <a:r>
              <a:rPr lang="en-US" altLang="ja-JP" sz="2000" b="1" dirty="0" smtClean="0">
                <a:solidFill>
                  <a:schemeClr val="bg1"/>
                </a:solidFill>
              </a:rPr>
              <a:t>』</a:t>
            </a:r>
            <a:r>
              <a:rPr lang="ja-JP" altLang="en-US" sz="2000" dirty="0" smtClean="0">
                <a:solidFill>
                  <a:schemeClr val="bg1"/>
                </a:solidFill>
              </a:rPr>
              <a:t>の中で徹底した省エネ</a:t>
            </a:r>
            <a:r>
              <a:rPr lang="ja-JP" altLang="en-US" sz="2000" dirty="0">
                <a:solidFill>
                  <a:schemeClr val="bg1"/>
                </a:solidFill>
              </a:rPr>
              <a:t>を</a:t>
            </a:r>
            <a:r>
              <a:rPr lang="ja-JP" altLang="en-US" sz="2000" dirty="0" smtClean="0">
                <a:solidFill>
                  <a:schemeClr val="bg1"/>
                </a:solidFill>
              </a:rPr>
              <a:t>実現するための具体的</a:t>
            </a:r>
            <a:r>
              <a:rPr lang="ja-JP" altLang="en-US" sz="2000" dirty="0">
                <a:solidFill>
                  <a:schemeClr val="bg1"/>
                </a:solidFill>
              </a:rPr>
              <a:t>施策</a:t>
            </a:r>
            <a:r>
              <a:rPr lang="ja-JP" altLang="en-US" sz="2000" dirty="0" smtClean="0">
                <a:solidFill>
                  <a:schemeClr val="bg1"/>
                </a:solidFill>
              </a:rPr>
              <a:t>として、「</a:t>
            </a:r>
            <a:r>
              <a:rPr lang="ja-JP" altLang="en-US" sz="2000" b="1" u="sng" dirty="0" smtClean="0">
                <a:solidFill>
                  <a:schemeClr val="bg1"/>
                </a:solidFill>
              </a:rPr>
              <a:t>全産業のエネルギー消費の７割をカバーすることを目指す」</a:t>
            </a:r>
            <a:r>
              <a:rPr lang="ja-JP" altLang="en-US" sz="2000" u="sng" dirty="0" smtClean="0">
                <a:solidFill>
                  <a:schemeClr val="bg1"/>
                </a:solidFill>
              </a:rPr>
              <a:t>ことが示された。</a:t>
            </a:r>
            <a:endParaRPr lang="en-US" altLang="ja-JP" sz="2000" u="sng" dirty="0">
              <a:solidFill>
                <a:schemeClr val="bg1"/>
              </a:solidFill>
            </a:endParaRPr>
          </a:p>
        </p:txBody>
      </p:sp>
      <p:sp>
        <p:nvSpPr>
          <p:cNvPr id="94" name="右矢印 93"/>
          <p:cNvSpPr/>
          <p:nvPr/>
        </p:nvSpPr>
        <p:spPr bwMode="auto">
          <a:xfrm>
            <a:off x="381001" y="1916832"/>
            <a:ext cx="4788024" cy="893082"/>
          </a:xfrm>
          <a:prstGeom prst="rightArrow">
            <a:avLst>
              <a:gd name="adj1" fmla="val 55665"/>
              <a:gd name="adj2" fmla="val 50000"/>
            </a:avLst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dirty="0">
              <a:solidFill>
                <a:prstClr val="black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681192" y="1916832"/>
            <a:ext cx="2736304" cy="892552"/>
          </a:xfrm>
          <a:prstGeom prst="rect">
            <a:avLst/>
          </a:prstGeom>
          <a:solidFill>
            <a:srgbClr val="FF5A00"/>
          </a:solidFill>
          <a:ln w="2540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rgbClr val="FFFFFF"/>
                </a:solidFill>
                <a:cs typeface="Meiryo UI" panose="020B0604030504040204" pitchFamily="50" charset="-128"/>
              </a:rPr>
              <a:t>全産業の</a:t>
            </a:r>
            <a:r>
              <a:rPr lang="ja-JP" altLang="en-US" sz="3200" b="1" dirty="0" smtClean="0">
                <a:solidFill>
                  <a:srgbClr val="FFFFFF"/>
                </a:solidFill>
                <a:cs typeface="Meiryo UI" panose="020B0604030504040204" pitchFamily="50" charset="-128"/>
              </a:rPr>
              <a:t>７割</a:t>
            </a:r>
            <a:r>
              <a:rPr lang="ja-JP" altLang="en-US" sz="2000" b="1" dirty="0" smtClean="0">
                <a:solidFill>
                  <a:srgbClr val="FFFFFF"/>
                </a:solidFill>
                <a:cs typeface="Meiryo UI" panose="020B0604030504040204" pitchFamily="50" charset="-128"/>
              </a:rPr>
              <a:t>を対象とすることを目指す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904612" y="2204864"/>
            <a:ext cx="675603" cy="338554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ja-JP" altLang="en-US" sz="1600" b="1" kern="0" dirty="0">
                <a:solidFill>
                  <a:srgbClr val="FFFFFF"/>
                </a:solidFill>
                <a:cs typeface="Meiryo UI" panose="020B0604030504040204" pitchFamily="50" charset="-128"/>
              </a:rPr>
              <a:t>製造</a:t>
            </a:r>
            <a:endParaRPr kumimoji="0" lang="en-US" altLang="ja-JP" sz="1600" b="1" kern="0" dirty="0" smtClean="0">
              <a:solidFill>
                <a:srgbClr val="FFFFFF"/>
              </a:solidFill>
              <a:cs typeface="Meiryo UI" panose="020B0604030504040204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5213501" y="2204864"/>
            <a:ext cx="675603" cy="338554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ja-JP" altLang="en-US" sz="1600" b="1" kern="0" dirty="0" smtClean="0">
                <a:solidFill>
                  <a:srgbClr val="FFFFFF"/>
                </a:solidFill>
                <a:cs typeface="Meiryo UI" panose="020B0604030504040204" pitchFamily="50" charset="-128"/>
              </a:rPr>
              <a:t>業務</a:t>
            </a:r>
            <a:endParaRPr kumimoji="0" lang="en-US" altLang="ja-JP" sz="1600" b="1" kern="0" dirty="0" smtClean="0">
              <a:solidFill>
                <a:srgbClr val="FFFFFF"/>
              </a:solidFill>
              <a:cs typeface="Meiryo UI" panose="020B0604030504040204" pitchFamily="50" charset="-128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1689218" y="2132856"/>
            <a:ext cx="3163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prstClr val="white"/>
                </a:solidFill>
                <a:cs typeface="Meiryo UI" panose="020B0604030504040204" pitchFamily="50" charset="-128"/>
              </a:rPr>
              <a:t>現状で</a:t>
            </a:r>
            <a:r>
              <a:rPr lang="en-US" altLang="ja-JP" sz="2400" dirty="0" smtClean="0">
                <a:solidFill>
                  <a:prstClr val="white"/>
                </a:solidFill>
                <a:cs typeface="Meiryo UI" panose="020B0604030504040204" pitchFamily="50" charset="-128"/>
              </a:rPr>
              <a:t>53</a:t>
            </a:r>
            <a:r>
              <a:rPr lang="ja-JP" altLang="en-US" sz="2400" dirty="0" smtClean="0">
                <a:solidFill>
                  <a:prstClr val="white"/>
                </a:solidFill>
                <a:cs typeface="Meiryo UI" panose="020B0604030504040204" pitchFamily="50" charset="-128"/>
              </a:rPr>
              <a:t>％をカバー</a:t>
            </a:r>
          </a:p>
        </p:txBody>
      </p:sp>
      <p:sp>
        <p:nvSpPr>
          <p:cNvPr id="3" name="上矢印吹き出し 2"/>
          <p:cNvSpPr/>
          <p:nvPr/>
        </p:nvSpPr>
        <p:spPr bwMode="auto">
          <a:xfrm>
            <a:off x="379474" y="5733256"/>
            <a:ext cx="3751200" cy="724694"/>
          </a:xfrm>
          <a:prstGeom prst="upArrowCallout">
            <a:avLst>
              <a:gd name="adj1" fmla="val 74383"/>
              <a:gd name="adj2" fmla="val 72032"/>
              <a:gd name="adj3" fmla="val 25000"/>
              <a:gd name="adj4" fmla="val 64977"/>
            </a:avLst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700" dirty="0" smtClean="0">
                <a:solidFill>
                  <a:schemeClr val="bg1"/>
                </a:solidFill>
              </a:rPr>
              <a:t>① 産業部門：目指すべき水準の見直し</a:t>
            </a:r>
            <a:endParaRPr kumimoji="0" lang="ja-JP" altLang="en-US" sz="1700" dirty="0">
              <a:solidFill>
                <a:schemeClr val="bg1"/>
              </a:solidFill>
            </a:endParaRPr>
          </a:p>
        </p:txBody>
      </p:sp>
      <p:sp>
        <p:nvSpPr>
          <p:cNvPr id="108" name="上矢印吹き出し 107"/>
          <p:cNvSpPr/>
          <p:nvPr/>
        </p:nvSpPr>
        <p:spPr bwMode="auto">
          <a:xfrm>
            <a:off x="4232919" y="5733256"/>
            <a:ext cx="3958582" cy="724694"/>
          </a:xfrm>
          <a:prstGeom prst="upArrowCallout">
            <a:avLst>
              <a:gd name="adj1" fmla="val 74383"/>
              <a:gd name="adj2" fmla="val 72032"/>
              <a:gd name="adj3" fmla="val 25000"/>
              <a:gd name="adj4" fmla="val 6497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700" dirty="0" smtClean="0">
                <a:solidFill>
                  <a:schemeClr val="bg1"/>
                </a:solidFill>
              </a:rPr>
              <a:t>② 業務部門：対象業種の拡大</a:t>
            </a:r>
            <a:endParaRPr kumimoji="0" lang="ja-JP" altLang="en-US" sz="1700" dirty="0">
              <a:solidFill>
                <a:schemeClr val="bg1"/>
              </a:solidFill>
            </a:endParaRPr>
          </a:p>
        </p:txBody>
      </p:sp>
      <p:sp>
        <p:nvSpPr>
          <p:cNvPr id="110" name="角丸四角形吹き出し 109"/>
          <p:cNvSpPr/>
          <p:nvPr/>
        </p:nvSpPr>
        <p:spPr bwMode="auto">
          <a:xfrm>
            <a:off x="7943464" y="5733256"/>
            <a:ext cx="1906080" cy="636094"/>
          </a:xfrm>
          <a:prstGeom prst="wedgeRoundRectCallout">
            <a:avLst>
              <a:gd name="adj1" fmla="val -49992"/>
              <a:gd name="adj2" fmla="val -73448"/>
              <a:gd name="adj3" fmla="val 16667"/>
            </a:avLst>
          </a:prstGeom>
          <a:solidFill>
            <a:schemeClr val="bg1"/>
          </a:solidFill>
          <a:ln>
            <a:solidFill>
              <a:srgbClr val="FF3300"/>
            </a:solidFill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l"/>
            <a:r>
              <a:rPr kumimoji="0"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0"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kumimoji="0"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0"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kumimoji="0"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kumimoji="0"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業務部門のトップバッター</a:t>
            </a:r>
            <a:r>
              <a:rPr kumimoji="0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kumimoji="0"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して導入</a:t>
            </a:r>
            <a:endParaRPr kumimoji="0"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角丸四角形吹き出し 62"/>
          <p:cNvSpPr/>
          <p:nvPr/>
        </p:nvSpPr>
        <p:spPr bwMode="auto">
          <a:xfrm>
            <a:off x="7617296" y="4523407"/>
            <a:ext cx="1188000" cy="540000"/>
          </a:xfrm>
          <a:prstGeom prst="wedgeRoundRectCallout">
            <a:avLst>
              <a:gd name="adj1" fmla="val -101304"/>
              <a:gd name="adj2" fmla="val 95885"/>
              <a:gd name="adj3" fmla="val 16667"/>
            </a:avLst>
          </a:prstGeom>
          <a:solidFill>
            <a:schemeClr val="bg1"/>
          </a:solidFill>
          <a:ln>
            <a:solidFill>
              <a:schemeClr val="accent6"/>
            </a:solidFill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l"/>
            <a:r>
              <a:rPr kumimoji="0" lang="ja-JP" altLang="en-US" sz="1200" b="1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0" lang="en-US" altLang="ja-JP" sz="1200" b="1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kumimoji="0" lang="ja-JP" altLang="en-US" sz="1200" b="1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en-US" altLang="ja-JP" sz="1200" b="1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0" lang="ja-JP" altLang="en-US" sz="1200" b="1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kumimoji="0" lang="en-US" altLang="ja-JP" sz="1200" b="1" dirty="0" smtClean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kumimoji="0" lang="ja-JP" altLang="en-US" sz="1200" b="1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制度導入予定</a:t>
            </a:r>
            <a:endParaRPr kumimoji="0" lang="en-US" altLang="ja-JP" sz="1200" b="1" dirty="0" smtClean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6" name="角丸四角形吹き出し 95"/>
          <p:cNvSpPr/>
          <p:nvPr/>
        </p:nvSpPr>
        <p:spPr bwMode="auto">
          <a:xfrm>
            <a:off x="7617296" y="4523407"/>
            <a:ext cx="1188000" cy="540000"/>
          </a:xfrm>
          <a:prstGeom prst="wedgeRoundRectCallout">
            <a:avLst>
              <a:gd name="adj1" fmla="val -90310"/>
              <a:gd name="adj2" fmla="val -33130"/>
              <a:gd name="adj3" fmla="val 16667"/>
            </a:avLst>
          </a:prstGeom>
          <a:solidFill>
            <a:schemeClr val="bg1"/>
          </a:solidFill>
          <a:ln>
            <a:solidFill>
              <a:schemeClr val="accent6"/>
            </a:solidFill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l"/>
            <a:r>
              <a:rPr kumimoji="0" lang="ja-JP" altLang="en-US" sz="1200" b="1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0" lang="en-US" altLang="ja-JP" sz="1200" b="1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kumimoji="0" lang="ja-JP" altLang="en-US" sz="1200" b="1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en-US" altLang="ja-JP" sz="1200" b="1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0" lang="ja-JP" altLang="en-US" sz="1200" b="1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kumimoji="0" lang="en-US" altLang="ja-JP" sz="1200" b="1" dirty="0" smtClean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kumimoji="0" lang="ja-JP" altLang="en-US" sz="1200" b="1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制度導入予定</a:t>
            </a:r>
            <a:endParaRPr kumimoji="0" lang="en-US" altLang="ja-JP" sz="1200" b="1" dirty="0" smtClean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円/楕円 80"/>
          <p:cNvSpPr/>
          <p:nvPr/>
        </p:nvSpPr>
        <p:spPr bwMode="auto">
          <a:xfrm>
            <a:off x="7600701" y="4853336"/>
            <a:ext cx="87120" cy="878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84" name="円/楕円 83"/>
          <p:cNvSpPr/>
          <p:nvPr/>
        </p:nvSpPr>
        <p:spPr bwMode="auto">
          <a:xfrm>
            <a:off x="7594006" y="4911608"/>
            <a:ext cx="87120" cy="5912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9087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14482</TotalTime>
  <Words>208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media11</cp:lastModifiedBy>
  <cp:revision>749</cp:revision>
  <cp:lastPrinted>2017-03-13T01:59:24Z</cp:lastPrinted>
  <dcterms:created xsi:type="dcterms:W3CDTF">2016-06-08T12:28:48Z</dcterms:created>
  <dcterms:modified xsi:type="dcterms:W3CDTF">2017-06-29T01:16:22Z</dcterms:modified>
</cp:coreProperties>
</file>