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9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B7FF"/>
    <a:srgbClr val="CC3300"/>
    <a:srgbClr val="FF85FF"/>
    <a:srgbClr val="0070C0"/>
    <a:srgbClr val="FF0000"/>
    <a:srgbClr val="92D050"/>
    <a:srgbClr val="FFBE3C"/>
    <a:srgbClr val="00B050"/>
    <a:srgbClr val="B19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6" autoAdjust="0"/>
    <p:restoredTop sz="99270" autoAdjust="0"/>
  </p:normalViewPr>
  <p:slideViewPr>
    <p:cSldViewPr>
      <p:cViewPr varScale="1">
        <p:scale>
          <a:sx n="80" d="100"/>
          <a:sy n="80" d="100"/>
        </p:scale>
        <p:origin x="684" y="8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74" y="85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41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3" y="188641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4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6" y="3104968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8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6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7" y="274639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12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2017/6/29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40"/>
          <p:cNvSpPr txBox="1"/>
          <p:nvPr/>
        </p:nvSpPr>
        <p:spPr>
          <a:xfrm>
            <a:off x="1677336" y="4649357"/>
            <a:ext cx="6300000" cy="65454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txBody>
          <a:bodyPr wrap="square" tIns="0" bIns="0" rtlCol="0" anchor="ctr" anchorCtr="0">
            <a:no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省エネ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を契機とする省エネ好循環を創出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企業の自発的な省エネ投資を政策的に引き出す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経済成長と省エネの両立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 bwMode="auto">
          <a:xfrm>
            <a:off x="1541621" y="1487479"/>
            <a:ext cx="6435715" cy="327273"/>
          </a:xfrm>
          <a:prstGeom prst="rect">
            <a:avLst/>
          </a:prstGeom>
          <a:solidFill>
            <a:srgbClr val="FFBE3C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0" tIns="0" rIns="0" bIns="0" rtlCol="0" anchor="ctr" anchorCtr="0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を契機とする持続的な省エネ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 bwMode="auto">
          <a:xfrm>
            <a:off x="3944888" y="2204864"/>
            <a:ext cx="2160000" cy="654618"/>
          </a:xfrm>
          <a:prstGeom prst="rect">
            <a:avLst/>
          </a:prstGeom>
          <a:solidFill>
            <a:srgbClr val="FFBE3C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</a:t>
            </a:r>
            <a:r>
              <a:rPr kumimoji="0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</a:t>
            </a:r>
            <a:r>
              <a:rPr kumimoji="0"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 bwMode="auto">
          <a:xfrm>
            <a:off x="2288704" y="3857342"/>
            <a:ext cx="2160000" cy="654618"/>
          </a:xfrm>
          <a:prstGeom prst="rect">
            <a:avLst/>
          </a:prstGeom>
          <a:solidFill>
            <a:srgbClr val="FFBE3C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原単位　</a:t>
            </a:r>
            <a:endParaRPr kumimoji="0"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5745328" y="3857342"/>
            <a:ext cx="2160000" cy="654618"/>
          </a:xfrm>
          <a:prstGeom prst="rect">
            <a:avLst/>
          </a:prstGeom>
          <a:solidFill>
            <a:srgbClr val="FFBE3C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企業収益</a:t>
            </a:r>
            <a:r>
              <a:rPr kumimoji="0"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0" lang="ja-JP" altLang="en-US" sz="1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319385" y="3383177"/>
            <a:ext cx="1569719" cy="3357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好循環創出</a:t>
            </a:r>
            <a:endParaRPr kumimoji="1" lang="en-US" altLang="ja-JP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下矢印 46"/>
          <p:cNvSpPr/>
          <p:nvPr/>
        </p:nvSpPr>
        <p:spPr bwMode="auto">
          <a:xfrm rot="1328461">
            <a:off x="3986890" y="2899763"/>
            <a:ext cx="432048" cy="916364"/>
          </a:xfrm>
          <a:prstGeom prst="downArrow">
            <a:avLst/>
          </a:prstGeom>
          <a:solidFill>
            <a:srgbClr val="FFBE3C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下矢印 47"/>
          <p:cNvSpPr/>
          <p:nvPr/>
        </p:nvSpPr>
        <p:spPr bwMode="auto">
          <a:xfrm rot="16200000">
            <a:off x="4908973" y="3680651"/>
            <a:ext cx="392771" cy="1008000"/>
          </a:xfrm>
          <a:prstGeom prst="downArrow">
            <a:avLst/>
          </a:prstGeom>
          <a:solidFill>
            <a:srgbClr val="FFBE3C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下矢印 48"/>
          <p:cNvSpPr/>
          <p:nvPr/>
        </p:nvSpPr>
        <p:spPr bwMode="auto">
          <a:xfrm rot="9158799">
            <a:off x="5802639" y="2875127"/>
            <a:ext cx="432048" cy="916364"/>
          </a:xfrm>
          <a:prstGeom prst="downArrow">
            <a:avLst/>
          </a:prstGeom>
          <a:solidFill>
            <a:srgbClr val="FFBE3C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下矢印 49"/>
          <p:cNvSpPr/>
          <p:nvPr/>
        </p:nvSpPr>
        <p:spPr bwMode="auto">
          <a:xfrm rot="1328461">
            <a:off x="4091569" y="2918381"/>
            <a:ext cx="432048" cy="411373"/>
          </a:xfrm>
          <a:prstGeom prst="downArrow">
            <a:avLst/>
          </a:prstGeom>
          <a:solidFill>
            <a:schemeClr val="accent2">
              <a:alpha val="8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1748872" y="1847519"/>
            <a:ext cx="2052000" cy="1953028"/>
            <a:chOff x="3553929" y="3618718"/>
            <a:chExt cx="2052000" cy="1953028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3553929" y="4133518"/>
              <a:ext cx="2052000" cy="1438228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tIns="0" bIns="0" rtlCol="0" anchor="ctr" anchorCtr="0">
              <a:noAutofit/>
            </a:bodyPr>
            <a:lstStyle/>
            <a:p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＜手法＞</a:t>
              </a:r>
              <a:endPara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266700" indent="-266700"/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</a:t>
              </a:r>
              <a:r>
                <a: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	</a:t>
              </a:r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インセンティブ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強化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266700" indent="-266700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	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エネルギー管理の実態に合った規制や補助</a:t>
              </a:r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制度の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構築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266700" indent="-266700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</a:t>
              </a:r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	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サードパーティーの活用</a:t>
              </a: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553929" y="3618718"/>
              <a:ext cx="2052000" cy="5148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0">
              <a:spAutoFit/>
            </a:bodyPr>
            <a:lstStyle/>
            <a:p>
              <a:pPr algn="ctr"/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企業の自発的な</a:t>
              </a:r>
              <a:endPara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省エネ</a:t>
              </a: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取組</a:t>
              </a:r>
              <a:r>
                <a:rPr lang="ja-JP" altLang="en-US" sz="14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を引き出す</a:t>
              </a:r>
              <a:endPara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55" name="下矢印 54"/>
          <p:cNvSpPr/>
          <p:nvPr/>
        </p:nvSpPr>
        <p:spPr bwMode="auto">
          <a:xfrm flipV="1">
            <a:off x="5565336" y="2398562"/>
            <a:ext cx="251760" cy="264535"/>
          </a:xfrm>
          <a:prstGeom prst="downArrow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56" name="下矢印 55"/>
          <p:cNvSpPr/>
          <p:nvPr/>
        </p:nvSpPr>
        <p:spPr bwMode="auto">
          <a:xfrm flipV="1">
            <a:off x="3728864" y="4039804"/>
            <a:ext cx="251760" cy="264535"/>
          </a:xfrm>
          <a:prstGeom prst="downArrow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57" name="下矢印 56"/>
          <p:cNvSpPr/>
          <p:nvPr/>
        </p:nvSpPr>
        <p:spPr bwMode="auto">
          <a:xfrm flipV="1">
            <a:off x="7257256" y="4047426"/>
            <a:ext cx="251760" cy="264535"/>
          </a:xfrm>
          <a:prstGeom prst="downArrow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59" name="円形吹き出し 58"/>
          <p:cNvSpPr/>
          <p:nvPr/>
        </p:nvSpPr>
        <p:spPr bwMode="auto">
          <a:xfrm>
            <a:off x="2000760" y="3832406"/>
            <a:ext cx="792000" cy="327273"/>
          </a:xfrm>
          <a:prstGeom prst="wedgeEllipseCallout">
            <a:avLst>
              <a:gd name="adj1" fmla="val 39710"/>
              <a:gd name="adj2" fmla="val 5940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</a:t>
            </a:r>
          </a:p>
        </p:txBody>
      </p:sp>
    </p:spTree>
    <p:extLst>
      <p:ext uri="{BB962C8B-B14F-4D97-AF65-F5344CB8AC3E}">
        <p14:creationId xmlns:p14="http://schemas.microsoft.com/office/powerpoint/2010/main" val="290985983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14470</TotalTime>
  <Words>58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media11</cp:lastModifiedBy>
  <cp:revision>748</cp:revision>
  <cp:lastPrinted>2017-03-13T01:59:24Z</cp:lastPrinted>
  <dcterms:created xsi:type="dcterms:W3CDTF">2016-06-08T12:28:48Z</dcterms:created>
  <dcterms:modified xsi:type="dcterms:W3CDTF">2017-06-29T01:02:41Z</dcterms:modified>
</cp:coreProperties>
</file>