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2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0064C8"/>
    <a:srgbClr val="FF5A00"/>
    <a:srgbClr val="0098D0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87" autoAdjust="0"/>
    <p:restoredTop sz="94647" autoAdjust="0"/>
  </p:normalViewPr>
  <p:slideViewPr>
    <p:cSldViewPr>
      <p:cViewPr varScale="1">
        <p:scale>
          <a:sx n="70" d="100"/>
          <a:sy n="70" d="100"/>
        </p:scale>
        <p:origin x="-972" y="-10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FCI990003\00&#30465;&#20869;&#20849;&#26377;00\DIRGROUP\&#36039;&#12456;&#24193;&#25126;&#30053;&#20225;&#30011;&#23460;\04%20&#35430;&#31639;&#32080;&#26524;\150526_&#12456;&#12493;&#30740;&#8594;&#12456;&#12493;&#24193;\&#32207;&#25324;052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17252453866071"/>
          <c:y val="2.80848623853211E-2"/>
          <c:w val="0.85809520267707828"/>
          <c:h val="0.88298725790010191"/>
        </c:manualLayout>
      </c:layout>
      <c:scatterChart>
        <c:scatterStyle val="lineMarker"/>
        <c:varyColors val="0"/>
        <c:ser>
          <c:idx val="0"/>
          <c:order val="0"/>
          <c:tx>
            <c:strRef>
              <c:f>エネルギー効率!$S$73</c:f>
              <c:strCache>
                <c:ptCount val="1"/>
                <c:pt idx="0">
                  <c:v>1970-1990</c:v>
                </c:pt>
              </c:strCache>
            </c:strRef>
          </c:tx>
          <c:marker>
            <c:symbol val="diamond"/>
            <c:size val="6"/>
          </c:marker>
          <c:xVal>
            <c:numRef>
              <c:f>エネルギー効率!$O$74:$O$94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エネルギー効率!$S$74:$S$94</c:f>
              <c:numCache>
                <c:formatCode>#,##0_);[Red]\(#,##0\)</c:formatCode>
                <c:ptCount val="21"/>
                <c:pt idx="0">
                  <c:v>100</c:v>
                </c:pt>
                <c:pt idx="1">
                  <c:v>102.32048538786034</c:v>
                </c:pt>
                <c:pt idx="2">
                  <c:v>99.492439801925698</c:v>
                </c:pt>
                <c:pt idx="3">
                  <c:v>103.7870217956488</c:v>
                </c:pt>
                <c:pt idx="4">
                  <c:v>100.92562462133672</c:v>
                </c:pt>
                <c:pt idx="5">
                  <c:v>93.588058299986145</c:v>
                </c:pt>
                <c:pt idx="6">
                  <c:v>95.76902145635998</c:v>
                </c:pt>
                <c:pt idx="7">
                  <c:v>90.981023078486018</c:v>
                </c:pt>
                <c:pt idx="8">
                  <c:v>88.524024632816207</c:v>
                </c:pt>
                <c:pt idx="9">
                  <c:v>87.101199621836457</c:v>
                </c:pt>
                <c:pt idx="10">
                  <c:v>81.527857890535941</c:v>
                </c:pt>
                <c:pt idx="11">
                  <c:v>76.047020579489356</c:v>
                </c:pt>
                <c:pt idx="12">
                  <c:v>71.366422473175589</c:v>
                </c:pt>
                <c:pt idx="13">
                  <c:v>72.034739960446188</c:v>
                </c:pt>
                <c:pt idx="14">
                  <c:v>70.647456328975395</c:v>
                </c:pt>
                <c:pt idx="15">
                  <c:v>67.311739470692672</c:v>
                </c:pt>
                <c:pt idx="16">
                  <c:v>66.099101497063089</c:v>
                </c:pt>
                <c:pt idx="17">
                  <c:v>65.367263970618467</c:v>
                </c:pt>
                <c:pt idx="18">
                  <c:v>64.861814664210499</c:v>
                </c:pt>
                <c:pt idx="19">
                  <c:v>64.255256663712402</c:v>
                </c:pt>
                <c:pt idx="20">
                  <c:v>63.041676460044727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エネルギー効率!$T$73</c:f>
              <c:strCache>
                <c:ptCount val="1"/>
                <c:pt idx="0">
                  <c:v>1990-2010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5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xVal>
            <c:numRef>
              <c:f>エネルギー効率!$O$74:$O$94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エネルギー効率!$T$74:$T$94</c:f>
              <c:numCache>
                <c:formatCode>#,##0_);[Red]\(#,##0\)</c:formatCode>
                <c:ptCount val="21"/>
                <c:pt idx="0">
                  <c:v>100</c:v>
                </c:pt>
                <c:pt idx="1">
                  <c:v>98.968598596180769</c:v>
                </c:pt>
                <c:pt idx="2">
                  <c:v>99.18050574881579</c:v>
                </c:pt>
                <c:pt idx="3">
                  <c:v>100.44188507010108</c:v>
                </c:pt>
                <c:pt idx="4">
                  <c:v>103.04725360269238</c:v>
                </c:pt>
                <c:pt idx="5">
                  <c:v>103.55495873985802</c:v>
                </c:pt>
                <c:pt idx="6">
                  <c:v>102.47493846105023</c:v>
                </c:pt>
                <c:pt idx="7">
                  <c:v>102.95850100282222</c:v>
                </c:pt>
                <c:pt idx="8">
                  <c:v>103.25904362451493</c:v>
                </c:pt>
                <c:pt idx="9">
                  <c:v>105.2495241039982</c:v>
                </c:pt>
                <c:pt idx="10">
                  <c:v>104.32309233609946</c:v>
                </c:pt>
                <c:pt idx="11">
                  <c:v>103.43220290286013</c:v>
                </c:pt>
                <c:pt idx="12">
                  <c:v>103.80657543924447</c:v>
                </c:pt>
                <c:pt idx="13">
                  <c:v>100.56485058548385</c:v>
                </c:pt>
                <c:pt idx="14">
                  <c:v>100.41245742712992</c:v>
                </c:pt>
                <c:pt idx="15">
                  <c:v>98.158802491244501</c:v>
                </c:pt>
                <c:pt idx="16">
                  <c:v>96.609210105852924</c:v>
                </c:pt>
                <c:pt idx="17">
                  <c:v>93.382013179708139</c:v>
                </c:pt>
                <c:pt idx="18">
                  <c:v>90.186891235045962</c:v>
                </c:pt>
                <c:pt idx="19">
                  <c:v>90.331652612348933</c:v>
                </c:pt>
                <c:pt idx="20">
                  <c:v>91.120883678690987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エネルギー効率!$U$73</c:f>
              <c:strCache>
                <c:ptCount val="1"/>
                <c:pt idx="0">
                  <c:v>2012-2030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marker>
            <c:symbol val="none"/>
          </c:marker>
          <c:dPt>
            <c:idx val="0"/>
            <c:marker>
              <c:symbol val="triangle"/>
              <c:size val="6"/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ysDash"/>
              </a:ln>
            </c:spPr>
          </c:dPt>
          <c:dPt>
            <c:idx val="1"/>
            <c:marker>
              <c:symbol val="triangle"/>
              <c:size val="7"/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</c:dPt>
          <c:dPt>
            <c:idx val="2"/>
            <c:bubble3D val="0"/>
            <c:spPr>
              <a:ln>
                <a:solidFill>
                  <a:srgbClr val="FF0000"/>
                </a:solidFill>
                <a:prstDash val="sysDash"/>
              </a:ln>
            </c:spPr>
          </c:dPt>
          <c:dPt>
            <c:idx val="3"/>
            <c:bubble3D val="0"/>
            <c:spPr>
              <a:ln>
                <a:solidFill>
                  <a:srgbClr val="FF0000"/>
                </a:solidFill>
                <a:prstDash val="sysDash"/>
              </a:ln>
            </c:spPr>
          </c:dPt>
          <c:dPt>
            <c:idx val="18"/>
            <c:marker>
              <c:symbol val="triangle"/>
              <c:size val="7"/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</c:dPt>
          <c:dPt>
            <c:idx val="20"/>
            <c:marker>
              <c:symbol val="triangle"/>
              <c:size val="6"/>
            </c:marker>
            <c:bubble3D val="0"/>
          </c:dPt>
          <c:xVal>
            <c:numRef>
              <c:f>エネルギー効率!$O$74:$O$94</c:f>
              <c:numCache>
                <c:formatCode>General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エネルギー効率!$U$74:$U$94</c:f>
              <c:numCache>
                <c:formatCode>#,##0_);[Red]\(#,##0\)</c:formatCode>
                <c:ptCount val="21"/>
                <c:pt idx="0">
                  <c:v>100</c:v>
                </c:pt>
                <c:pt idx="1">
                  <c:v>96.954877527610179</c:v>
                </c:pt>
                <c:pt idx="2">
                  <c:v>95.103934290534056</c:v>
                </c:pt>
                <c:pt idx="3">
                  <c:v>93.252991053457933</c:v>
                </c:pt>
                <c:pt idx="4">
                  <c:v>91.40204781638181</c:v>
                </c:pt>
                <c:pt idx="5">
                  <c:v>89.551104579305687</c:v>
                </c:pt>
                <c:pt idx="6">
                  <c:v>87.700161342229563</c:v>
                </c:pt>
                <c:pt idx="7">
                  <c:v>85.84921810515344</c:v>
                </c:pt>
                <c:pt idx="8">
                  <c:v>83.998274868077317</c:v>
                </c:pt>
                <c:pt idx="9">
                  <c:v>82.147331631001194</c:v>
                </c:pt>
                <c:pt idx="10">
                  <c:v>80.296388393925071</c:v>
                </c:pt>
                <c:pt idx="11">
                  <c:v>78.445445156848947</c:v>
                </c:pt>
                <c:pt idx="12">
                  <c:v>76.594501919772824</c:v>
                </c:pt>
                <c:pt idx="13">
                  <c:v>74.743558682696701</c:v>
                </c:pt>
                <c:pt idx="14">
                  <c:v>72.892615445620578</c:v>
                </c:pt>
                <c:pt idx="15">
                  <c:v>71.041672208544455</c:v>
                </c:pt>
                <c:pt idx="16">
                  <c:v>69.190728971468332</c:v>
                </c:pt>
                <c:pt idx="17">
                  <c:v>67.339785734392208</c:v>
                </c:pt>
                <c:pt idx="18">
                  <c:v>65.488842497316142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0920064"/>
        <c:axId val="110921600"/>
      </c:scatterChart>
      <c:valAx>
        <c:axId val="110920064"/>
        <c:scaling>
          <c:orientation val="minMax"/>
          <c:max val="2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10921600"/>
        <c:crosses val="autoZero"/>
        <c:crossBetween val="midCat"/>
      </c:valAx>
      <c:valAx>
        <c:axId val="110921600"/>
        <c:scaling>
          <c:orientation val="minMax"/>
          <c:min val="60"/>
        </c:scaling>
        <c:delete val="0"/>
        <c:axPos val="l"/>
        <c:numFmt formatCode="#,##0_);[Red]\(#,##0\)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10920064"/>
        <c:crosses val="autoZero"/>
        <c:crossBetween val="midCat"/>
        <c:majorUnit val="10"/>
      </c:valAx>
      <c:spPr>
        <a:noFill/>
        <a:ln>
          <a:solidFill>
            <a:schemeClr val="bg1">
              <a:lumMod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12576206968964052"/>
          <c:y val="0.67760448521916417"/>
          <c:w val="0.33688930596069494"/>
          <c:h val="0.20470412844036698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/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96913" y="739775"/>
            <a:ext cx="5341937" cy="36988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xfrm>
            <a:off x="3814945" y="9371023"/>
            <a:ext cx="2919734" cy="49296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C7E601A-D515-4859-838D-3CA4BA72391A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0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370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6506" y="116632"/>
            <a:ext cx="8915400" cy="360040"/>
          </a:xfrm>
        </p:spPr>
        <p:txBody>
          <a:bodyPr/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F9AFD-570D-4875-A5F7-194F5B2E8B9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2017/4/19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 10"/>
          <p:cNvSpPr>
            <a:spLocks noGrp="1"/>
          </p:cNvSpPr>
          <p:nvPr>
            <p:ph type="sldNum" sz="quarter" idx="4"/>
          </p:nvPr>
        </p:nvSpPr>
        <p:spPr>
          <a:xfrm>
            <a:off x="7634548" y="648938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 baseline="0">
                <a:solidFill>
                  <a:schemeClr val="tx1">
                    <a:tint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fld id="{F93BBD5F-2765-4267-9487-9672B0A6ABF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74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2017/4/19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6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7187643" y="5520935"/>
            <a:ext cx="897650" cy="261459"/>
          </a:xfrm>
          <a:prstGeom prst="rect">
            <a:avLst/>
          </a:prstGeom>
          <a:noFill/>
        </p:spPr>
        <p:txBody>
          <a:bodyPr wrap="square" lIns="91284" tIns="45645" rIns="91284" bIns="45645" rtlCol="0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</a:t>
            </a:r>
            <a:endParaRPr lang="ja-JP" altLang="en-US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1" name="グラフ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855901"/>
              </p:ext>
            </p:extLst>
          </p:nvPr>
        </p:nvGraphicFramePr>
        <p:xfrm>
          <a:off x="2867163" y="1811891"/>
          <a:ext cx="4702351" cy="3792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2939707" y="5701635"/>
            <a:ext cx="4824000" cy="430736"/>
          </a:xfrm>
          <a:prstGeom prst="rect">
            <a:avLst/>
          </a:prstGeom>
        </p:spPr>
        <p:txBody>
          <a:bodyPr lIns="91284" tIns="45645" rIns="91284" bIns="45645">
            <a:spAutoFit/>
          </a:bodyPr>
          <a:lstStyle/>
          <a:p>
            <a:pPr marL="171450" indent="-171450">
              <a:buFont typeface="Meiryo UI" panose="020B0604030504040204" pitchFamily="50" charset="-128"/>
              <a:buChar char="※"/>
            </a:pP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縦軸は</a:t>
            </a:r>
            <a:r>
              <a:rPr lang="en-US" altLang="ja-JP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1970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年、</a:t>
            </a:r>
            <a:r>
              <a:rPr lang="en-US" altLang="ja-JP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1990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年、</a:t>
            </a:r>
            <a:r>
              <a:rPr lang="en-US" altLang="ja-JP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2012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年のエネルギー消費効率を</a:t>
            </a:r>
            <a:r>
              <a:rPr lang="en-US" altLang="ja-JP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とした場合の各年のエネルギー消費効率</a:t>
            </a:r>
            <a:endParaRPr lang="ja-JP" altLang="en-US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521425" y="3325264"/>
            <a:ext cx="1809697" cy="446125"/>
          </a:xfrm>
          <a:prstGeom prst="rect">
            <a:avLst/>
          </a:prstGeom>
        </p:spPr>
        <p:txBody>
          <a:bodyPr wrap="square" lIns="91284" tIns="45645" rIns="91284" bIns="45645">
            <a:spAutoFit/>
          </a:bodyPr>
          <a:lstStyle/>
          <a:p>
            <a:pPr algn="ctr"/>
            <a:r>
              <a:rPr lang="ja-JP" altLang="en-US" b="1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３５％改善</a:t>
            </a:r>
            <a:endParaRPr lang="en-US" altLang="ja-JP" b="1" dirty="0" smtClean="0">
              <a:solidFill>
                <a:srgbClr val="FF0000"/>
              </a:solidFill>
              <a:uFill>
                <a:solidFill>
                  <a:srgbClr val="FF0000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500" dirty="0">
              <a:solidFill>
                <a:srgbClr val="FF0000"/>
              </a:solidFill>
              <a:uFill>
                <a:solidFill>
                  <a:srgbClr val="FF0000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5909545" y="3687881"/>
            <a:ext cx="226212" cy="57458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55"/>
          <p:cNvSpPr/>
          <p:nvPr/>
        </p:nvSpPr>
        <p:spPr bwMode="auto">
          <a:xfrm>
            <a:off x="2901552" y="1235907"/>
            <a:ext cx="4608000" cy="36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0" tIns="0" rIns="0" bIns="0" rtlCol="0" anchor="ctr" anchorCtr="0"/>
          <a:lstStyle/>
          <a:p>
            <a:pPr algn="ctr"/>
            <a:r>
              <a:rPr lang="en-US" altLang="ja-JP" sz="1400" b="1" dirty="0" smtClean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b="1" dirty="0" smtClean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400" b="1" dirty="0" smtClean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122-1-2】</a:t>
            </a:r>
            <a:r>
              <a:rPr lang="ja-JP" altLang="en-US" sz="1400" b="1" dirty="0" smtClean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エネルギー</a:t>
            </a:r>
            <a:r>
              <a:rPr lang="ja-JP" altLang="en-US" sz="1400" b="1" dirty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消費効率の改善</a:t>
            </a:r>
            <a:endParaRPr lang="en-US" altLang="ja-JP" sz="1400" b="1" dirty="0">
              <a:solidFill>
                <a:prstClr val="black"/>
              </a:solidFill>
              <a:uFill>
                <a:solidFill>
                  <a:srgbClr val="FF0000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3902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5770</TotalTime>
  <Words>39</Words>
  <Application>Microsoft Office PowerPoint</Application>
  <PresentationFormat>A4 210 x 297 mm</PresentationFormat>
  <Paragraphs>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360</cp:revision>
  <cp:lastPrinted>2017-04-02T09:23:52Z</cp:lastPrinted>
  <dcterms:created xsi:type="dcterms:W3CDTF">2016-04-10T07:32:19Z</dcterms:created>
  <dcterms:modified xsi:type="dcterms:W3CDTF">2017-04-19T04:08:06Z</dcterms:modified>
</cp:coreProperties>
</file>