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9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814945" y="9371024"/>
            <a:ext cx="2919734" cy="49296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7E601A-D515-4859-838D-3CA4BA72391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370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0024" y="800712"/>
            <a:ext cx="9469499" cy="202629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779-E3A4-4983-AB37-5192917BA684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9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64983" y="1915651"/>
            <a:ext cx="4799088" cy="4897726"/>
            <a:chOff x="164983" y="1700890"/>
            <a:chExt cx="4799088" cy="4897726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3146518" y="3352637"/>
              <a:ext cx="181755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300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最終ｴﾈﾙｷﾞｰ消費</a:t>
              </a:r>
              <a:endParaRPr lang="en-US" altLang="ja-JP" sz="13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416496" y="2238110"/>
              <a:ext cx="4251788" cy="4360506"/>
              <a:chOff x="350769" y="2348769"/>
              <a:chExt cx="4354818" cy="4466169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2072680" y="6279039"/>
                <a:ext cx="1727200" cy="53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2030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年度</a:t>
                </a:r>
                <a:endParaRPr lang="en-US" altLang="ja-JP" sz="1400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algn="ctr"/>
                <a:r>
                  <a:rPr lang="ja-JP" altLang="en-US" sz="1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（省エネ対策後）</a:t>
                </a:r>
                <a:endParaRPr lang="ja-JP" altLang="en-US" sz="14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350769" y="6279039"/>
                <a:ext cx="1727200" cy="53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2013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年度</a:t>
                </a:r>
                <a:endParaRPr lang="en-US" altLang="ja-JP" sz="1400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algn="ctr"/>
                <a:r>
                  <a:rPr lang="ja-JP" altLang="en-US" sz="1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（実績）</a:t>
                </a:r>
                <a:endParaRPr lang="ja-JP" altLang="en-US" sz="14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39" name="直線コネクタ 38"/>
              <p:cNvCxnSpPr/>
              <p:nvPr/>
            </p:nvCxnSpPr>
            <p:spPr>
              <a:xfrm>
                <a:off x="2072680" y="2905213"/>
                <a:ext cx="0" cy="354812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テキスト ボックス 42"/>
              <p:cNvSpPr txBox="1"/>
              <p:nvPr/>
            </p:nvSpPr>
            <p:spPr>
              <a:xfrm>
                <a:off x="449032" y="2746811"/>
                <a:ext cx="1460500" cy="283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3.61</a:t>
                </a:r>
                <a:r>
                  <a:rPr lang="ja-JP" altLang="en-US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億</a:t>
                </a:r>
                <a:r>
                  <a:rPr lang="en-US" altLang="ja-JP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kl</a:t>
                </a:r>
              </a:p>
            </p:txBody>
          </p:sp>
          <p:cxnSp>
            <p:nvCxnSpPr>
              <p:cNvPr id="44" name="直線矢印コネクタ 43"/>
              <p:cNvCxnSpPr/>
              <p:nvPr/>
            </p:nvCxnSpPr>
            <p:spPr>
              <a:xfrm flipV="1">
                <a:off x="1701742" y="2944188"/>
                <a:ext cx="791111" cy="12511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下矢印 47"/>
              <p:cNvSpPr/>
              <p:nvPr/>
            </p:nvSpPr>
            <p:spPr>
              <a:xfrm>
                <a:off x="2614564" y="3020696"/>
                <a:ext cx="698500" cy="339918"/>
              </a:xfrm>
              <a:prstGeom prst="downArrow">
                <a:avLst>
                  <a:gd name="adj1" fmla="val 50000"/>
                  <a:gd name="adj2" fmla="val 33636"/>
                </a:avLst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1657225" y="2348769"/>
                <a:ext cx="1446957" cy="535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経済成長</a:t>
                </a:r>
                <a:endParaRPr lang="en-US" altLang="ja-JP" sz="14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en-US" altLang="ja-JP" sz="14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1.7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％／年</a:t>
                </a:r>
                <a:endParaRPr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2480965" y="2955924"/>
                <a:ext cx="959553" cy="404689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ja-JP" sz="14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52" name="直線コネクタ 51"/>
              <p:cNvCxnSpPr/>
              <p:nvPr/>
            </p:nvCxnSpPr>
            <p:spPr>
              <a:xfrm>
                <a:off x="3150260" y="3441858"/>
                <a:ext cx="1440470" cy="1354"/>
              </a:xfrm>
              <a:prstGeom prst="line">
                <a:avLst/>
              </a:prstGeom>
              <a:ln w="22225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テキスト ボックス 52"/>
              <p:cNvSpPr txBox="1"/>
              <p:nvPr/>
            </p:nvSpPr>
            <p:spPr>
              <a:xfrm>
                <a:off x="3523129" y="3728065"/>
                <a:ext cx="1182458" cy="2837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3.26</a:t>
                </a:r>
                <a:r>
                  <a:rPr lang="ja-JP" altLang="en-US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億</a:t>
                </a:r>
                <a:r>
                  <a:rPr lang="en-US" altLang="ja-JP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kl</a:t>
                </a:r>
                <a:r>
                  <a:rPr lang="ja-JP" altLang="en-US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程度</a:t>
                </a:r>
                <a:endParaRPr lang="en-US" altLang="ja-JP" sz="1200" b="1" u="sng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3241691" y="2904743"/>
                <a:ext cx="1460500" cy="283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3.76</a:t>
                </a:r>
                <a:r>
                  <a:rPr lang="ja-JP" altLang="en-US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億</a:t>
                </a:r>
                <a:r>
                  <a:rPr lang="en-US" altLang="ja-JP" sz="1200" b="1" u="sng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kl</a:t>
                </a:r>
              </a:p>
            </p:txBody>
          </p:sp>
        </p:grpSp>
        <p:sp>
          <p:nvSpPr>
            <p:cNvPr id="55" name="正方形/長方形 54"/>
            <p:cNvSpPr/>
            <p:nvPr/>
          </p:nvSpPr>
          <p:spPr bwMode="auto">
            <a:xfrm>
              <a:off x="164983" y="1700890"/>
              <a:ext cx="4608000" cy="360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lIns="0" tIns="0" rIns="0" bIns="0" rtlCol="0" anchor="ctr" anchorCtr="0"/>
            <a:lstStyle/>
            <a:p>
              <a:pPr algn="ctr"/>
              <a:r>
                <a:rPr lang="ja-JP" altLang="en-US" sz="1300" b="1" dirty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長期エネルギー需給見通しに</a:t>
              </a:r>
              <a:r>
                <a:rPr lang="ja-JP" altLang="en-US" sz="1300" b="1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おける最終エネルギー</a:t>
              </a:r>
              <a:r>
                <a:rPr lang="ja-JP" altLang="en-US" sz="1300" b="1" dirty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需要</a:t>
              </a:r>
              <a:endParaRPr lang="en-US" altLang="ja-JP" sz="1300" b="1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7" name="円形吹き出し 56"/>
            <p:cNvSpPr/>
            <p:nvPr/>
          </p:nvSpPr>
          <p:spPr bwMode="auto">
            <a:xfrm>
              <a:off x="2967719" y="2168914"/>
              <a:ext cx="1805257" cy="504000"/>
            </a:xfrm>
            <a:prstGeom prst="wedgeEllipseCallout">
              <a:avLst>
                <a:gd name="adj1" fmla="val -43507"/>
                <a:gd name="adj2" fmla="val 108570"/>
              </a:avLst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defTabSz="914400"/>
              <a:r>
                <a:rPr kumimoji="0" lang="ja-JP" altLang="en-US" sz="1300" b="1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徹底した省エネ</a:t>
              </a:r>
            </a:p>
            <a:p>
              <a:pPr algn="ctr" defTabSz="914400"/>
              <a:r>
                <a:rPr kumimoji="0" lang="en-US" altLang="ja-JP" sz="1300" b="1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5,030</a:t>
              </a:r>
              <a:r>
                <a:rPr kumimoji="0" lang="ja-JP" altLang="en-US" sz="1300" b="1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万</a:t>
              </a:r>
              <a:r>
                <a:rPr kumimoji="0" lang="en-US" altLang="ja-JP" sz="1300" b="1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kl</a:t>
              </a:r>
              <a:r>
                <a:rPr kumimoji="0" lang="ja-JP" altLang="en-US" sz="1300" b="1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程度削減</a:t>
              </a:r>
              <a:endParaRPr kumimoji="0" lang="ja-JP" altLang="en-US" sz="13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770275" y="4605734"/>
              <a:ext cx="942364" cy="1484946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lIns="48035" tIns="77252" rIns="48035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産業</a:t>
              </a:r>
              <a:endParaRPr kumimoji="0" lang="en-US" altLang="ja-JP" sz="1400" b="1" kern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45%</a:t>
              </a: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770275" y="3996638"/>
              <a:ext cx="942365" cy="609096"/>
            </a:xfrm>
            <a:prstGeom prst="roundRect">
              <a:avLst>
                <a:gd name="adj" fmla="val 0"/>
              </a:avLst>
            </a:prstGeom>
            <a:solidFill>
              <a:srgbClr val="00B050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業務</a:t>
              </a:r>
              <a:endParaRPr kumimoji="0" lang="en-US" altLang="ja-JP" sz="1400" b="1" kern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18%</a:t>
              </a: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770273" y="3296321"/>
              <a:ext cx="942365" cy="735413"/>
            </a:xfrm>
            <a:prstGeom prst="roundRect">
              <a:avLst>
                <a:gd name="adj" fmla="val 0"/>
              </a:avLst>
            </a:prstGeom>
            <a:solidFill>
              <a:srgbClr val="0098D0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運輸</a:t>
              </a:r>
              <a:endParaRPr kumimoji="0" lang="en-US" altLang="ja-JP" sz="1400" b="1" kern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23%</a:t>
              </a: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770276" y="2903735"/>
              <a:ext cx="942362" cy="402926"/>
            </a:xfrm>
            <a:prstGeom prst="roundRect">
              <a:avLst>
                <a:gd name="adj" fmla="val 0"/>
              </a:avLst>
            </a:prstGeom>
            <a:solidFill>
              <a:srgbClr val="B197D3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家庭</a:t>
              </a:r>
              <a:endParaRPr kumimoji="0" lang="en-US" altLang="ja-JP" sz="1400" b="1" kern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14%</a:t>
              </a:r>
            </a:p>
          </p:txBody>
        </p:sp>
        <p:sp>
          <p:nvSpPr>
            <p:cNvPr id="50" name="角丸四角形 49"/>
            <p:cNvSpPr/>
            <p:nvPr/>
          </p:nvSpPr>
          <p:spPr>
            <a:xfrm>
              <a:off x="2496537" y="4513479"/>
              <a:ext cx="942364" cy="1561917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lIns="48035" tIns="77252" rIns="48035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産業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52%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2495921" y="4031734"/>
              <a:ext cx="942833" cy="481744"/>
            </a:xfrm>
            <a:prstGeom prst="roundRect">
              <a:avLst>
                <a:gd name="adj" fmla="val 0"/>
              </a:avLst>
            </a:prstGeom>
            <a:solidFill>
              <a:srgbClr val="00B050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業務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17%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9" name="角丸四角形 58"/>
            <p:cNvSpPr/>
            <p:nvPr/>
          </p:nvSpPr>
          <p:spPr>
            <a:xfrm>
              <a:off x="2495921" y="3579267"/>
              <a:ext cx="942980" cy="497807"/>
            </a:xfrm>
            <a:prstGeom prst="roundRect">
              <a:avLst>
                <a:gd name="adj" fmla="val 0"/>
              </a:avLst>
            </a:prstGeom>
            <a:solidFill>
              <a:srgbClr val="0098D0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運輸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19%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0" name="角丸四角形 59"/>
            <p:cNvSpPr/>
            <p:nvPr/>
          </p:nvSpPr>
          <p:spPr>
            <a:xfrm>
              <a:off x="2496537" y="3226016"/>
              <a:ext cx="942364" cy="358757"/>
            </a:xfrm>
            <a:prstGeom prst="roundRect">
              <a:avLst>
                <a:gd name="adj" fmla="val 0"/>
              </a:avLst>
            </a:prstGeom>
            <a:solidFill>
              <a:srgbClr val="B197D3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400" b="1" kern="0" dirty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家庭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400" b="1" kern="0" dirty="0" smtClea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12%</a:t>
              </a:r>
              <a:endParaRPr kumimoji="0" lang="en-US" altLang="ja-JP" sz="1400" b="1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239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14470</TotalTime>
  <Words>69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2017-06-29T01:00:26Z</dcterms:modified>
</cp:coreProperties>
</file>