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59" r:id="rId2"/>
  </p:sldIdLst>
  <p:sldSz cx="9906000" cy="6858000" type="A4"/>
  <p:notesSz cx="9866313" cy="14295438"/>
  <p:defaultTextStyle>
    <a:defPPr>
      <a:defRPr lang="ja-JP"/>
    </a:defPPr>
    <a:lvl1pPr marL="0" algn="l" defTabSz="914070" rtl="0" eaLnBrk="1" latinLnBrk="0" hangingPunct="1">
      <a:defRPr kumimoji="1" sz="1800" kern="1200">
        <a:solidFill>
          <a:schemeClr val="tx1"/>
        </a:solidFill>
        <a:latin typeface="+mn-lt"/>
        <a:ea typeface="+mn-ea"/>
        <a:cs typeface="+mn-cs"/>
      </a:defRPr>
    </a:lvl1pPr>
    <a:lvl2pPr marL="457034" algn="l" defTabSz="914070" rtl="0" eaLnBrk="1" latinLnBrk="0" hangingPunct="1">
      <a:defRPr kumimoji="1" sz="1800" kern="1200">
        <a:solidFill>
          <a:schemeClr val="tx1"/>
        </a:solidFill>
        <a:latin typeface="+mn-lt"/>
        <a:ea typeface="+mn-ea"/>
        <a:cs typeface="+mn-cs"/>
      </a:defRPr>
    </a:lvl2pPr>
    <a:lvl3pPr marL="914070" algn="l" defTabSz="914070" rtl="0" eaLnBrk="1" latinLnBrk="0" hangingPunct="1">
      <a:defRPr kumimoji="1" sz="1800" kern="1200">
        <a:solidFill>
          <a:schemeClr val="tx1"/>
        </a:solidFill>
        <a:latin typeface="+mn-lt"/>
        <a:ea typeface="+mn-ea"/>
        <a:cs typeface="+mn-cs"/>
      </a:defRPr>
    </a:lvl3pPr>
    <a:lvl4pPr marL="1371106" algn="l" defTabSz="914070" rtl="0" eaLnBrk="1" latinLnBrk="0" hangingPunct="1">
      <a:defRPr kumimoji="1" sz="1800" kern="1200">
        <a:solidFill>
          <a:schemeClr val="tx1"/>
        </a:solidFill>
        <a:latin typeface="+mn-lt"/>
        <a:ea typeface="+mn-ea"/>
        <a:cs typeface="+mn-cs"/>
      </a:defRPr>
    </a:lvl4pPr>
    <a:lvl5pPr marL="1828140" algn="l" defTabSz="914070" rtl="0" eaLnBrk="1" latinLnBrk="0" hangingPunct="1">
      <a:defRPr kumimoji="1" sz="1800" kern="1200">
        <a:solidFill>
          <a:schemeClr val="tx1"/>
        </a:solidFill>
        <a:latin typeface="+mn-lt"/>
        <a:ea typeface="+mn-ea"/>
        <a:cs typeface="+mn-cs"/>
      </a:defRPr>
    </a:lvl5pPr>
    <a:lvl6pPr marL="2285176" algn="l" defTabSz="914070" rtl="0" eaLnBrk="1" latinLnBrk="0" hangingPunct="1">
      <a:defRPr kumimoji="1" sz="1800" kern="1200">
        <a:solidFill>
          <a:schemeClr val="tx1"/>
        </a:solidFill>
        <a:latin typeface="+mn-lt"/>
        <a:ea typeface="+mn-ea"/>
        <a:cs typeface="+mn-cs"/>
      </a:defRPr>
    </a:lvl6pPr>
    <a:lvl7pPr marL="2742211" algn="l" defTabSz="914070" rtl="0" eaLnBrk="1" latinLnBrk="0" hangingPunct="1">
      <a:defRPr kumimoji="1" sz="1800" kern="1200">
        <a:solidFill>
          <a:schemeClr val="tx1"/>
        </a:solidFill>
        <a:latin typeface="+mn-lt"/>
        <a:ea typeface="+mn-ea"/>
        <a:cs typeface="+mn-cs"/>
      </a:defRPr>
    </a:lvl7pPr>
    <a:lvl8pPr marL="3199246" algn="l" defTabSz="914070" rtl="0" eaLnBrk="1" latinLnBrk="0" hangingPunct="1">
      <a:defRPr kumimoji="1" sz="1800" kern="1200">
        <a:solidFill>
          <a:schemeClr val="tx1"/>
        </a:solidFill>
        <a:latin typeface="+mn-lt"/>
        <a:ea typeface="+mn-ea"/>
        <a:cs typeface="+mn-cs"/>
      </a:defRPr>
    </a:lvl8pPr>
    <a:lvl9pPr marL="3656281" algn="l" defTabSz="91407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242" autoAdjust="0"/>
    <p:restoredTop sz="94647" autoAdjust="0"/>
  </p:normalViewPr>
  <p:slideViewPr>
    <p:cSldViewPr>
      <p:cViewPr>
        <p:scale>
          <a:sx n="90" d="100"/>
          <a:sy n="90" d="100"/>
        </p:scale>
        <p:origin x="-1026" y="-534"/>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4503"/>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0"/>
            <a:ext cx="4275403" cy="714772"/>
          </a:xfrm>
          <a:prstGeom prst="rect">
            <a:avLst/>
          </a:prstGeom>
        </p:spPr>
        <p:txBody>
          <a:bodyPr vert="horz" lIns="133020" tIns="66510" rIns="133020" bIns="66510"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588636" y="0"/>
            <a:ext cx="4275403" cy="714772"/>
          </a:xfrm>
          <a:prstGeom prst="rect">
            <a:avLst/>
          </a:prstGeom>
        </p:spPr>
        <p:txBody>
          <a:bodyPr vert="horz" lIns="133020" tIns="66510" rIns="133020" bIns="66510" rtlCol="0"/>
          <a:lstStyle>
            <a:lvl1pPr algn="r">
              <a:defRPr sz="1700"/>
            </a:lvl1pPr>
          </a:lstStyle>
          <a:p>
            <a:r>
              <a:rPr lang="ja-JP" altLang="en-US" sz="20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9" y="13578185"/>
            <a:ext cx="4275403" cy="714772"/>
          </a:xfrm>
          <a:prstGeom prst="rect">
            <a:avLst/>
          </a:prstGeom>
        </p:spPr>
        <p:txBody>
          <a:bodyPr vert="horz" lIns="133020" tIns="66510" rIns="133020" bIns="66510"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588636" y="13578185"/>
            <a:ext cx="4275403" cy="714772"/>
          </a:xfrm>
          <a:prstGeom prst="rect">
            <a:avLst/>
          </a:prstGeom>
        </p:spPr>
        <p:txBody>
          <a:bodyPr vert="horz" lIns="133020" tIns="66510" rIns="133020" bIns="66510" rtlCol="0" anchor="b"/>
          <a:lstStyle>
            <a:lvl1pPr algn="r">
              <a:defRPr sz="17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0"/>
            <a:ext cx="4275403" cy="714772"/>
          </a:xfrm>
          <a:prstGeom prst="rect">
            <a:avLst/>
          </a:prstGeom>
        </p:spPr>
        <p:txBody>
          <a:bodyPr vert="horz" lIns="133020" tIns="66510" rIns="133020" bIns="66510"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36" y="0"/>
            <a:ext cx="4275403" cy="714772"/>
          </a:xfrm>
          <a:prstGeom prst="rect">
            <a:avLst/>
          </a:prstGeom>
        </p:spPr>
        <p:txBody>
          <a:bodyPr vert="horz" lIns="133020" tIns="66510" rIns="133020" bIns="66510" rtlCol="0"/>
          <a:lstStyle>
            <a:lvl1pPr algn="r">
              <a:defRPr sz="20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1060450" y="1071563"/>
            <a:ext cx="7745413" cy="5362575"/>
          </a:xfrm>
          <a:prstGeom prst="rect">
            <a:avLst/>
          </a:prstGeom>
          <a:noFill/>
          <a:ln w="12700">
            <a:solidFill>
              <a:prstClr val="black"/>
            </a:solidFill>
          </a:ln>
        </p:spPr>
        <p:txBody>
          <a:bodyPr vert="horz" lIns="133020" tIns="66510" rIns="133020" bIns="66510" rtlCol="0" anchor="ctr"/>
          <a:lstStyle/>
          <a:p>
            <a:endParaRPr lang="ja-JP" altLang="en-US"/>
          </a:p>
        </p:txBody>
      </p:sp>
      <p:sp>
        <p:nvSpPr>
          <p:cNvPr id="5" name="ノート プレースホルダー 4"/>
          <p:cNvSpPr>
            <a:spLocks noGrp="1"/>
          </p:cNvSpPr>
          <p:nvPr>
            <p:ph type="body" sz="quarter" idx="3"/>
          </p:nvPr>
        </p:nvSpPr>
        <p:spPr>
          <a:xfrm>
            <a:off x="986632" y="6790343"/>
            <a:ext cx="7893050" cy="6432947"/>
          </a:xfrm>
          <a:prstGeom prst="rect">
            <a:avLst/>
          </a:prstGeom>
        </p:spPr>
        <p:txBody>
          <a:bodyPr vert="horz" lIns="133020" tIns="66510" rIns="133020" bIns="665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9" y="13578185"/>
            <a:ext cx="4275403" cy="714772"/>
          </a:xfrm>
          <a:prstGeom prst="rect">
            <a:avLst/>
          </a:prstGeom>
        </p:spPr>
        <p:txBody>
          <a:bodyPr vert="horz" lIns="133020" tIns="66510" rIns="133020" bIns="6651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36" y="13578185"/>
            <a:ext cx="4275403" cy="714772"/>
          </a:xfrm>
          <a:prstGeom prst="rect">
            <a:avLst/>
          </a:prstGeom>
        </p:spPr>
        <p:txBody>
          <a:bodyPr vert="horz" lIns="133020" tIns="66510" rIns="133020" bIns="66510" rtlCol="0" anchor="b"/>
          <a:lstStyle>
            <a:lvl1pPr algn="r">
              <a:defRPr sz="17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070" rtl="0" eaLnBrk="1" latinLnBrk="0" hangingPunct="1">
      <a:defRPr kumimoji="1" sz="1200" kern="1200">
        <a:solidFill>
          <a:schemeClr val="tx1"/>
        </a:solidFill>
        <a:latin typeface="+mn-lt"/>
        <a:ea typeface="+mn-ea"/>
        <a:cs typeface="+mn-cs"/>
      </a:defRPr>
    </a:lvl1pPr>
    <a:lvl2pPr marL="457034" algn="l" defTabSz="914070" rtl="0" eaLnBrk="1" latinLnBrk="0" hangingPunct="1">
      <a:defRPr kumimoji="1" sz="1200" kern="1200">
        <a:solidFill>
          <a:schemeClr val="tx1"/>
        </a:solidFill>
        <a:latin typeface="+mn-lt"/>
        <a:ea typeface="+mn-ea"/>
        <a:cs typeface="+mn-cs"/>
      </a:defRPr>
    </a:lvl2pPr>
    <a:lvl3pPr marL="914070" algn="l" defTabSz="914070" rtl="0" eaLnBrk="1" latinLnBrk="0" hangingPunct="1">
      <a:defRPr kumimoji="1" sz="1200" kern="1200">
        <a:solidFill>
          <a:schemeClr val="tx1"/>
        </a:solidFill>
        <a:latin typeface="+mn-lt"/>
        <a:ea typeface="+mn-ea"/>
        <a:cs typeface="+mn-cs"/>
      </a:defRPr>
    </a:lvl3pPr>
    <a:lvl4pPr marL="1371106" algn="l" defTabSz="914070" rtl="0" eaLnBrk="1" latinLnBrk="0" hangingPunct="1">
      <a:defRPr kumimoji="1" sz="1200" kern="1200">
        <a:solidFill>
          <a:schemeClr val="tx1"/>
        </a:solidFill>
        <a:latin typeface="+mn-lt"/>
        <a:ea typeface="+mn-ea"/>
        <a:cs typeface="+mn-cs"/>
      </a:defRPr>
    </a:lvl4pPr>
    <a:lvl5pPr marL="1828140" algn="l" defTabSz="914070" rtl="0" eaLnBrk="1" latinLnBrk="0" hangingPunct="1">
      <a:defRPr kumimoji="1" sz="1200" kern="1200">
        <a:solidFill>
          <a:schemeClr val="tx1"/>
        </a:solidFill>
        <a:latin typeface="+mn-lt"/>
        <a:ea typeface="+mn-ea"/>
        <a:cs typeface="+mn-cs"/>
      </a:defRPr>
    </a:lvl5pPr>
    <a:lvl6pPr marL="2285176" algn="l" defTabSz="914070" rtl="0" eaLnBrk="1" latinLnBrk="0" hangingPunct="1">
      <a:defRPr kumimoji="1" sz="1200" kern="1200">
        <a:solidFill>
          <a:schemeClr val="tx1"/>
        </a:solidFill>
        <a:latin typeface="+mn-lt"/>
        <a:ea typeface="+mn-ea"/>
        <a:cs typeface="+mn-cs"/>
      </a:defRPr>
    </a:lvl6pPr>
    <a:lvl7pPr marL="2742211" algn="l" defTabSz="914070" rtl="0" eaLnBrk="1" latinLnBrk="0" hangingPunct="1">
      <a:defRPr kumimoji="1" sz="1200" kern="1200">
        <a:solidFill>
          <a:schemeClr val="tx1"/>
        </a:solidFill>
        <a:latin typeface="+mn-lt"/>
        <a:ea typeface="+mn-ea"/>
        <a:cs typeface="+mn-cs"/>
      </a:defRPr>
    </a:lvl7pPr>
    <a:lvl8pPr marL="3199246" algn="l" defTabSz="914070" rtl="0" eaLnBrk="1" latinLnBrk="0" hangingPunct="1">
      <a:defRPr kumimoji="1" sz="1200" kern="1200">
        <a:solidFill>
          <a:schemeClr val="tx1"/>
        </a:solidFill>
        <a:latin typeface="+mn-lt"/>
        <a:ea typeface="+mn-ea"/>
        <a:cs typeface="+mn-cs"/>
      </a:defRPr>
    </a:lvl8pPr>
    <a:lvl9pPr marL="3656281" algn="l" defTabSz="91407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8"/>
            <a:ext cx="6934200" cy="3693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41" y="1520789"/>
            <a:ext cx="7423989" cy="646298"/>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2017/4/7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2017/4/7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3" y="188656"/>
            <a:ext cx="9505503" cy="461633"/>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2"/>
            <a:ext cx="9396722" cy="153888"/>
          </a:xfrm>
          <a:noFill/>
        </p:spPr>
        <p:txBody>
          <a:bodyPr wrap="squar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3" y="4365105"/>
            <a:ext cx="1053173" cy="153888"/>
          </a:xfrm>
          <a:noFill/>
        </p:spPr>
        <p:txBody>
          <a:bodyPr wrap="none" lIns="0" tIns="0" rIns="0" bIns="0">
            <a:spAutoFit/>
          </a:bodyPr>
          <a:lstStyle>
            <a:lvl1pPr marL="0" indent="0">
              <a:spcBef>
                <a:spcPts val="0"/>
              </a:spcBef>
              <a:spcAft>
                <a:spcPts val="0"/>
              </a:spcAft>
              <a:buNone/>
              <a:defRPr sz="1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5"/>
            <a:ext cx="9505950" cy="525807"/>
          </a:xfrm>
          <a:solidFill>
            <a:srgbClr val="99D6EC"/>
          </a:solidFill>
          <a:ln>
            <a:noFill/>
          </a:ln>
        </p:spPr>
        <p:txBody>
          <a:bodyPr vert="horz" wrap="square" lIns="215922" tIns="107961" rIns="215922" bIns="107961"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082" lvl="0" indent="-257082">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00024" y="800709"/>
            <a:ext cx="9469499" cy="201852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78A51-8596-46BE-B4B3-A2BF20046D7E}" type="datetime1">
              <a:rPr kumimoji="1" lang="ja-JP" altLang="en-US" smtClean="0"/>
              <a:t>2017/4/7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11266209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7" y="274639"/>
            <a:ext cx="9469499" cy="382587"/>
          </a:xfrm>
          <a:prstGeom prst="rect">
            <a:avLst/>
          </a:prstGeom>
        </p:spPr>
        <p:txBody>
          <a:bodyPr vert="horz" lIns="91407" tIns="45704" rIns="91407" bIns="45704"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9"/>
            <a:ext cx="9469499" cy="1202916"/>
          </a:xfrm>
          <a:prstGeom prst="rect">
            <a:avLst/>
          </a:prstGeom>
          <a:noFill/>
        </p:spPr>
        <p:txBody>
          <a:bodyPr vert="horz" wrap="square" lIns="215922" tIns="107961" rIns="215922" bIns="107961"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2"/>
            <a:ext cx="2311400" cy="365125"/>
          </a:xfrm>
          <a:prstGeom prst="rect">
            <a:avLst/>
          </a:prstGeom>
        </p:spPr>
        <p:txBody>
          <a:bodyPr vert="horz" lIns="91407" tIns="45704" rIns="91407" bIns="45704"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2017/4/7</a:t>
            </a:fld>
            <a:endParaRPr lang="ja-JP" altLang="en-US" dirty="0"/>
          </a:p>
        </p:txBody>
      </p:sp>
      <p:sp>
        <p:nvSpPr>
          <p:cNvPr id="5" name="フッター プレースホルダー 4"/>
          <p:cNvSpPr>
            <a:spLocks noGrp="1"/>
          </p:cNvSpPr>
          <p:nvPr>
            <p:ph type="ftr" sz="quarter" idx="3"/>
          </p:nvPr>
        </p:nvSpPr>
        <p:spPr>
          <a:xfrm>
            <a:off x="3392827" y="6525347"/>
            <a:ext cx="3136900" cy="365125"/>
          </a:xfrm>
          <a:prstGeom prst="rect">
            <a:avLst/>
          </a:prstGeom>
        </p:spPr>
        <p:txBody>
          <a:bodyPr vert="horz" lIns="91407" tIns="45704" rIns="91407" bIns="45704"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7"/>
            <a:ext cx="2311400" cy="365125"/>
          </a:xfrm>
          <a:prstGeom prst="rect">
            <a:avLst/>
          </a:prstGeom>
        </p:spPr>
        <p:txBody>
          <a:bodyPr vert="horz" lIns="91407" tIns="45704" rIns="91407" bIns="45704"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 id="2147483660" r:id="rId4"/>
  </p:sldLayoutIdLst>
  <p:timing>
    <p:tnLst>
      <p:par>
        <p:cTn id="1" dur="indefinite" restart="never" nodeType="tmRoot"/>
      </p:par>
    </p:tnLst>
  </p:timing>
  <p:hf hdr="0" ftr="0" dt="0"/>
  <p:txStyles>
    <p:titleStyle>
      <a:lvl1pPr algn="l" defTabSz="91407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776" indent="-342776" algn="l" defTabSz="91407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682" indent="-285648" algn="l" defTabSz="91407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2588" indent="-228517" algn="l" defTabSz="914070" rtl="0" eaLnBrk="1" latinLnBrk="0" hangingPunct="1">
        <a:spcBef>
          <a:spcPts val="600"/>
        </a:spcBef>
        <a:spcAft>
          <a:spcPts val="600"/>
        </a:spcAft>
        <a:buFont typeface="Arial" pitchFamily="34" charset="0"/>
        <a:buChar char="•"/>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599622" indent="-228517" algn="l" defTabSz="91407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6658" indent="-228517" algn="l" defTabSz="91407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3694" indent="-228517" algn="l" defTabSz="91407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728" indent="-228517" algn="l" defTabSz="91407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764" indent="-228517" algn="l" defTabSz="91407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4798" indent="-228517" algn="l" defTabSz="91407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070" rtl="0" eaLnBrk="1" latinLnBrk="0" hangingPunct="1">
        <a:defRPr kumimoji="1" sz="1800" kern="1200">
          <a:solidFill>
            <a:schemeClr val="tx1"/>
          </a:solidFill>
          <a:latin typeface="+mn-lt"/>
          <a:ea typeface="+mn-ea"/>
          <a:cs typeface="+mn-cs"/>
        </a:defRPr>
      </a:lvl1pPr>
      <a:lvl2pPr marL="457034" algn="l" defTabSz="914070" rtl="0" eaLnBrk="1" latinLnBrk="0" hangingPunct="1">
        <a:defRPr kumimoji="1" sz="1800" kern="1200">
          <a:solidFill>
            <a:schemeClr val="tx1"/>
          </a:solidFill>
          <a:latin typeface="+mn-lt"/>
          <a:ea typeface="+mn-ea"/>
          <a:cs typeface="+mn-cs"/>
        </a:defRPr>
      </a:lvl2pPr>
      <a:lvl3pPr marL="914070" algn="l" defTabSz="914070" rtl="0" eaLnBrk="1" latinLnBrk="0" hangingPunct="1">
        <a:defRPr kumimoji="1" sz="1800" kern="1200">
          <a:solidFill>
            <a:schemeClr val="tx1"/>
          </a:solidFill>
          <a:latin typeface="+mn-lt"/>
          <a:ea typeface="+mn-ea"/>
          <a:cs typeface="+mn-cs"/>
        </a:defRPr>
      </a:lvl3pPr>
      <a:lvl4pPr marL="1371106" algn="l" defTabSz="914070" rtl="0" eaLnBrk="1" latinLnBrk="0" hangingPunct="1">
        <a:defRPr kumimoji="1" sz="1800" kern="1200">
          <a:solidFill>
            <a:schemeClr val="tx1"/>
          </a:solidFill>
          <a:latin typeface="+mn-lt"/>
          <a:ea typeface="+mn-ea"/>
          <a:cs typeface="+mn-cs"/>
        </a:defRPr>
      </a:lvl4pPr>
      <a:lvl5pPr marL="1828140" algn="l" defTabSz="914070" rtl="0" eaLnBrk="1" latinLnBrk="0" hangingPunct="1">
        <a:defRPr kumimoji="1" sz="1800" kern="1200">
          <a:solidFill>
            <a:schemeClr val="tx1"/>
          </a:solidFill>
          <a:latin typeface="+mn-lt"/>
          <a:ea typeface="+mn-ea"/>
          <a:cs typeface="+mn-cs"/>
        </a:defRPr>
      </a:lvl5pPr>
      <a:lvl6pPr marL="2285176" algn="l" defTabSz="914070" rtl="0" eaLnBrk="1" latinLnBrk="0" hangingPunct="1">
        <a:defRPr kumimoji="1" sz="1800" kern="1200">
          <a:solidFill>
            <a:schemeClr val="tx1"/>
          </a:solidFill>
          <a:latin typeface="+mn-lt"/>
          <a:ea typeface="+mn-ea"/>
          <a:cs typeface="+mn-cs"/>
        </a:defRPr>
      </a:lvl6pPr>
      <a:lvl7pPr marL="2742211" algn="l" defTabSz="914070" rtl="0" eaLnBrk="1" latinLnBrk="0" hangingPunct="1">
        <a:defRPr kumimoji="1" sz="1800" kern="1200">
          <a:solidFill>
            <a:schemeClr val="tx1"/>
          </a:solidFill>
          <a:latin typeface="+mn-lt"/>
          <a:ea typeface="+mn-ea"/>
          <a:cs typeface="+mn-cs"/>
        </a:defRPr>
      </a:lvl7pPr>
      <a:lvl8pPr marL="3199246" algn="l" defTabSz="914070" rtl="0" eaLnBrk="1" latinLnBrk="0" hangingPunct="1">
        <a:defRPr kumimoji="1" sz="1800" kern="1200">
          <a:solidFill>
            <a:schemeClr val="tx1"/>
          </a:solidFill>
          <a:latin typeface="+mn-lt"/>
          <a:ea typeface="+mn-ea"/>
          <a:cs typeface="+mn-cs"/>
        </a:defRPr>
      </a:lvl8pPr>
      <a:lvl9pPr marL="3656281" algn="l" defTabSz="91407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6456" y="6381908"/>
            <a:ext cx="9574810" cy="215444"/>
          </a:xfrm>
          <a:prstGeom prst="rect">
            <a:avLst/>
          </a:prstGeom>
          <a:noFill/>
        </p:spPr>
        <p:txBody>
          <a:bodyPr wrap="square" lIns="71974" tIns="0" rIns="35988" bIns="0" rtlCol="0">
            <a:spAutoFit/>
          </a:bodyPr>
          <a:lstStyle/>
          <a:p>
            <a:pPr indent="85694">
              <a:spcBef>
                <a:spcPct val="0"/>
              </a:spcBef>
            </a:pPr>
            <a:r>
              <a:rPr lang="ja-JP" altLang="en-US" sz="1350" spc="-80" dirty="0">
                <a:latin typeface="Meiryo UI" panose="020B0604030504040204" pitchFamily="50" charset="-128"/>
                <a:ea typeface="Meiryo UI" panose="020B0604030504040204" pitchFamily="50" charset="-128"/>
                <a:cs typeface="Meiryo UI" panose="020B0604030504040204" pitchFamily="50" charset="-128"/>
              </a:rPr>
              <a:t>積立金の額の認可等にあたり必要な場合に、経済産業省又は機構の職員が事故事業者の本社や現場等へ立入検査を行うことを可能とする。</a:t>
            </a:r>
            <a:endParaRPr lang="en-US" altLang="ja-JP" sz="1350" spc="-8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28464" y="4646778"/>
            <a:ext cx="4961231" cy="1446518"/>
          </a:xfrm>
          <a:prstGeom prst="rect">
            <a:avLst/>
          </a:prstGeom>
          <a:noFill/>
        </p:spPr>
        <p:txBody>
          <a:bodyPr wrap="square" lIns="91407" tIns="45704" rIns="91407" bIns="45704" rtlCol="0">
            <a:spAutoFit/>
          </a:bodyPr>
          <a:lstStyle/>
          <a:p>
            <a:pPr marL="182563" indent="-182563">
              <a:spcBef>
                <a:spcPct val="0"/>
              </a:spcBef>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事故事業者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1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を経由して、</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経済産業大臣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に廃炉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の実施計画</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を届け出なければならない。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marL="182563" indent="-182563">
              <a:spcBef>
                <a:spcPct val="0"/>
              </a:spcBef>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その実施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経済産業大臣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の認可を受けて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、毎年度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、積立金の額を定め、</a:t>
            </a:r>
            <a:r>
              <a:rPr lang="ja-JP" altLang="en-US" sz="11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事故事業者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は同額を</a:t>
            </a:r>
            <a:r>
              <a:rPr lang="ja-JP" altLang="en-US" sz="11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積み立てなければ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ならない。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②③④</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182563" indent="-182563">
              <a:spcBef>
                <a:spcPct val="0"/>
              </a:spcBef>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事故事業者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は、廃炉の実施に必要な資金の取戻しをする際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rPr>
              <a:t>機構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共同して取戻し計画を作成し、</a:t>
            </a:r>
            <a:r>
              <a:rPr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経済産業大臣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の承認を受けなければならない。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⑤</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a:p>
            <a:pPr marL="182563" indent="-182563">
              <a:spcBef>
                <a:spcPct val="0"/>
              </a:spcBef>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承認を受けた取戻し計画に基づき、</a:t>
            </a:r>
            <a:r>
              <a:rPr lang="ja-JP" altLang="en-US" sz="11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事故事業者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炉の実施に必要な資金の取戻しを行い、着実に廃炉を実施する。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⑥⑦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テキスト ボックス 8"/>
          <p:cNvSpPr txBox="1"/>
          <p:nvPr/>
        </p:nvSpPr>
        <p:spPr>
          <a:xfrm>
            <a:off x="128464" y="6597352"/>
            <a:ext cx="9744304" cy="230800"/>
          </a:xfrm>
          <a:prstGeom prst="rect">
            <a:avLst/>
          </a:prstGeom>
          <a:noFill/>
        </p:spPr>
        <p:txBody>
          <a:bodyPr wrap="square" lIns="91407" tIns="45704" rIns="91407" bIns="45704" rtlCol="0">
            <a:spAutoFit/>
          </a:bodyPr>
          <a:lstStyle/>
          <a:p>
            <a:pPr algn="just"/>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施行</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から５年後に、必要に応じて管理型積立金制度について検討を加え</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結果に基づいて必要な措置を講ずる。</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56456" y="4201924"/>
            <a:ext cx="9811894" cy="507831"/>
          </a:xfrm>
          <a:prstGeom prst="rect">
            <a:avLst/>
          </a:prstGeom>
          <a:noFill/>
        </p:spPr>
        <p:txBody>
          <a:bodyPr wrap="square" rtlCol="0">
            <a:spAutoFit/>
          </a:bodyPr>
          <a:lstStyle/>
          <a:p>
            <a:r>
              <a:rPr lang="ja-JP" altLang="en-US" sz="1350" spc="-80" dirty="0">
                <a:latin typeface="Meiryo UI" panose="020B0604030504040204" pitchFamily="50" charset="-128"/>
                <a:ea typeface="Meiryo UI" panose="020B0604030504040204" pitchFamily="50" charset="-128"/>
                <a:cs typeface="Meiryo UI" panose="020B0604030504040204" pitchFamily="50" charset="-128"/>
              </a:rPr>
              <a:t>　事故事業者に対して、事故炉廃炉に充てるために必要な資金を毎年度機構に</a:t>
            </a:r>
            <a:r>
              <a:rPr lang="ja-JP" altLang="en-US" sz="1350" spc="-80" dirty="0" smtClean="0">
                <a:latin typeface="Meiryo UI" panose="020B0604030504040204" pitchFamily="50" charset="-128"/>
                <a:ea typeface="Meiryo UI" panose="020B0604030504040204" pitchFamily="50" charset="-128"/>
                <a:cs typeface="Meiryo UI" panose="020B0604030504040204" pitchFamily="50" charset="-128"/>
              </a:rPr>
              <a:t>積み立て、着実に廃炉を実施するための資金計画</a:t>
            </a:r>
            <a:r>
              <a:rPr lang="en-US" altLang="ja-JP" sz="1350" spc="-8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50" spc="-80" dirty="0" smtClean="0">
                <a:latin typeface="Meiryo UI" panose="020B0604030504040204" pitchFamily="50" charset="-128"/>
                <a:ea typeface="Meiryo UI" panose="020B0604030504040204" pitchFamily="50" charset="-128"/>
                <a:cs typeface="Meiryo UI" panose="020B0604030504040204" pitchFamily="50" charset="-128"/>
              </a:rPr>
              <a:t>取戻し計画</a:t>
            </a:r>
            <a:r>
              <a:rPr lang="en-US" altLang="ja-JP" sz="1350" spc="-8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50" spc="-80" dirty="0" smtClean="0">
                <a:latin typeface="Meiryo UI" panose="020B0604030504040204" pitchFamily="50" charset="-128"/>
                <a:ea typeface="Meiryo UI" panose="020B0604030504040204" pitchFamily="50" charset="-128"/>
                <a:cs typeface="Meiryo UI" panose="020B0604030504040204" pitchFamily="50" charset="-128"/>
              </a:rPr>
              <a:t>の承認を受けなければならない等の義務を</a:t>
            </a:r>
            <a:r>
              <a:rPr lang="ja-JP" altLang="en-US" sz="1350" spc="-80" dirty="0">
                <a:latin typeface="Meiryo UI" panose="020B0604030504040204" pitchFamily="50" charset="-128"/>
                <a:ea typeface="Meiryo UI" panose="020B0604030504040204" pitchFamily="50" charset="-128"/>
                <a:cs typeface="Meiryo UI" panose="020B0604030504040204" pitchFamily="50" charset="-128"/>
              </a:rPr>
              <a:t>課す</a:t>
            </a:r>
            <a:r>
              <a:rPr lang="ja-JP" altLang="en-US" sz="1350" spc="-8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50" spc="-8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5385048" y="4565505"/>
            <a:ext cx="4371002" cy="1527791"/>
            <a:chOff x="5601072" y="4736209"/>
            <a:chExt cx="4371002" cy="1527791"/>
          </a:xfrm>
        </p:grpSpPr>
        <p:grpSp>
          <p:nvGrpSpPr>
            <p:cNvPr id="3" name="グループ化 2"/>
            <p:cNvGrpSpPr/>
            <p:nvPr/>
          </p:nvGrpSpPr>
          <p:grpSpPr>
            <a:xfrm>
              <a:off x="5601072" y="4736209"/>
              <a:ext cx="4226986" cy="1527791"/>
              <a:chOff x="599254" y="5263177"/>
              <a:chExt cx="4226986" cy="1527791"/>
            </a:xfrm>
          </p:grpSpPr>
          <p:grpSp>
            <p:nvGrpSpPr>
              <p:cNvPr id="44" name="グループ化 43"/>
              <p:cNvGrpSpPr/>
              <p:nvPr/>
            </p:nvGrpSpPr>
            <p:grpSpPr>
              <a:xfrm>
                <a:off x="743270" y="5263177"/>
                <a:ext cx="4079166" cy="1233428"/>
                <a:chOff x="1584244" y="1796165"/>
                <a:chExt cx="6293180" cy="1966268"/>
              </a:xfrm>
            </p:grpSpPr>
            <p:sp>
              <p:nvSpPr>
                <p:cNvPr id="46" name="右矢印 45"/>
                <p:cNvSpPr/>
                <p:nvPr/>
              </p:nvSpPr>
              <p:spPr bwMode="auto">
                <a:xfrm>
                  <a:off x="4013199" y="1891428"/>
                  <a:ext cx="3419860" cy="526407"/>
                </a:xfrm>
                <a:prstGeom prst="rightArrow">
                  <a:avLst/>
                </a:prstGeom>
                <a:solidFill>
                  <a:schemeClr val="accent6">
                    <a:lumMod val="40000"/>
                    <a:lumOff val="60000"/>
                  </a:schemeClr>
                </a:solidFill>
                <a:ln w="9525">
                  <a:noFill/>
                  <a:miter lim="800000"/>
                  <a:headEnd/>
                  <a:tailEnd/>
                </a:ln>
                <a:effectLst/>
                <a:extLst/>
              </p:spPr>
              <p:txBody>
                <a:bodyPr wrap="none" rtlCol="0" anchor="ctr"/>
                <a:lstStyle/>
                <a:p>
                  <a:endParaRPr kumimoji="0"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a:spLocks noChangeAspect="1"/>
                </p:cNvSpPr>
                <p:nvPr/>
              </p:nvSpPr>
              <p:spPr bwMode="auto">
                <a:xfrm>
                  <a:off x="5560730" y="1918562"/>
                  <a:ext cx="428144" cy="1720557"/>
                </a:xfrm>
                <a:prstGeom prst="rect">
                  <a:avLst/>
                </a:prstGeom>
                <a:solidFill>
                  <a:schemeClr val="lt1">
                    <a:alpha val="50000"/>
                  </a:schemeClr>
                </a:solidFill>
                <a:ln/>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0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機構</a:t>
                  </a:r>
                  <a:endParaRPr lang="en-US" altLang="ja-JP" sz="10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1584244" y="1918562"/>
                  <a:ext cx="522308" cy="1720554"/>
                </a:xfrm>
                <a:prstGeom prst="rect">
                  <a:avLst/>
                </a:prstGeom>
                <a:ln/>
              </p:spPr>
              <p:style>
                <a:lnRef idx="2">
                  <a:schemeClr val="dk1"/>
                </a:lnRef>
                <a:fillRef idx="1">
                  <a:schemeClr val="lt1"/>
                </a:fillRef>
                <a:effectRef idx="0">
                  <a:schemeClr val="dk1"/>
                </a:effectRef>
                <a:fontRef idx="minor">
                  <a:schemeClr val="dk1"/>
                </a:fontRef>
              </p:style>
              <p:txBody>
                <a:bodyPr vert="eaVert" wrap="square" anchor="ctr" anchorCtr="1">
                  <a:spAutoFit/>
                </a:bodyPr>
                <a:lstStyle/>
                <a:p>
                  <a:pPr algn="ct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事故炉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１Ｆ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62" name="右矢印 61"/>
                <p:cNvSpPr/>
                <p:nvPr/>
              </p:nvSpPr>
              <p:spPr bwMode="auto">
                <a:xfrm>
                  <a:off x="4028250" y="2783967"/>
                  <a:ext cx="1437334" cy="526407"/>
                </a:xfrm>
                <a:prstGeom prst="rightArrow">
                  <a:avLst/>
                </a:prstGeom>
                <a:solidFill>
                  <a:schemeClr val="tx2">
                    <a:lumMod val="20000"/>
                    <a:lumOff val="80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endParaRPr kumimoji="0"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右矢印 65"/>
                <p:cNvSpPr/>
                <p:nvPr/>
              </p:nvSpPr>
              <p:spPr bwMode="auto">
                <a:xfrm rot="10800000">
                  <a:off x="2139698" y="3195571"/>
                  <a:ext cx="3325880" cy="526407"/>
                </a:xfrm>
                <a:prstGeom prst="rightArrow">
                  <a:avLst/>
                </a:prstGeom>
                <a:solidFill>
                  <a:schemeClr val="tx2">
                    <a:lumMod val="20000"/>
                    <a:lumOff val="80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endParaRPr kumimoji="0"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3806068" y="3290305"/>
                  <a:ext cx="1978969" cy="392513"/>
                </a:xfrm>
                <a:prstGeom prst="rect">
                  <a:avLst/>
                </a:prstGeom>
                <a:noFill/>
                <a:ln>
                  <a:noFill/>
                </a:ln>
              </p:spPr>
              <p:txBody>
                <a:bodyPr wrap="square" rtlCol="0" anchor="ctr">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取戻し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3806068" y="2821694"/>
                  <a:ext cx="1927415" cy="367981"/>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積立て</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p:cNvSpPr>
                  <a:spLocks noChangeAspect="1"/>
                </p:cNvSpPr>
                <p:nvPr/>
              </p:nvSpPr>
              <p:spPr bwMode="auto">
                <a:xfrm>
                  <a:off x="7457841" y="1918562"/>
                  <a:ext cx="419583" cy="1720557"/>
                </a:xfrm>
                <a:prstGeom prst="rect">
                  <a:avLst/>
                </a:prstGeom>
                <a:ln/>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経済産業大臣</a:t>
                  </a:r>
                </a:p>
              </p:txBody>
            </p:sp>
            <p:sp>
              <p:nvSpPr>
                <p:cNvPr id="70" name="右矢印 69"/>
                <p:cNvSpPr/>
                <p:nvPr/>
              </p:nvSpPr>
              <p:spPr bwMode="auto">
                <a:xfrm rot="10800000">
                  <a:off x="4028249" y="2335979"/>
                  <a:ext cx="1416694" cy="525599"/>
                </a:xfrm>
                <a:prstGeom prst="rightArrow">
                  <a:avLst/>
                </a:prstGeom>
                <a:solidFill>
                  <a:schemeClr val="accent6">
                    <a:lumMod val="40000"/>
                    <a:lumOff val="60000"/>
                  </a:schemeClr>
                </a:solidFill>
                <a:ln w="9525">
                  <a:noFill/>
                  <a:miter lim="800000"/>
                  <a:headEnd/>
                  <a:tailEnd/>
                </a:ln>
                <a:effectLst/>
                <a:extLst/>
              </p:spPr>
              <p:txBody>
                <a:bodyPr wrap="none" rtlCol="0" anchor="ctr"/>
                <a:lstStyle/>
                <a:p>
                  <a:pPr algn="l"/>
                  <a:endParaRPr kumimoji="0"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4013199" y="2439967"/>
                  <a:ext cx="1792510" cy="367981"/>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積立額の通知</a:t>
                  </a:r>
                </a:p>
              </p:txBody>
            </p:sp>
            <p:sp>
              <p:nvSpPr>
                <p:cNvPr id="72" name="テキスト ボックス 71"/>
                <p:cNvSpPr txBox="1"/>
                <p:nvPr/>
              </p:nvSpPr>
              <p:spPr>
                <a:xfrm>
                  <a:off x="3651357" y="1896144"/>
                  <a:ext cx="2376534" cy="588770"/>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廃炉の実施</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計画</a:t>
                  </a:r>
                  <a:r>
                    <a:rPr lang="en-US" altLang="ja-JP" sz="9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aseline="30000" dirty="0" smtClean="0">
                      <a:latin typeface="Meiryo UI" panose="020B0604030504040204" pitchFamily="50" charset="-128"/>
                      <a:ea typeface="Meiryo UI" panose="020B0604030504040204" pitchFamily="50" charset="-128"/>
                      <a:cs typeface="Meiryo UI" panose="020B0604030504040204" pitchFamily="50" charset="-128"/>
                    </a:rPr>
                    <a:t>１</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届出</a:t>
                  </a:r>
                </a:p>
              </p:txBody>
            </p:sp>
            <p:sp>
              <p:nvSpPr>
                <p:cNvPr id="73" name="テキスト ボックス 72"/>
                <p:cNvSpPr txBox="1"/>
                <p:nvPr/>
              </p:nvSpPr>
              <p:spPr>
                <a:xfrm>
                  <a:off x="3787723" y="1796165"/>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①</a:t>
                  </a:r>
                </a:p>
              </p:txBody>
            </p:sp>
            <p:sp>
              <p:nvSpPr>
                <p:cNvPr id="74" name="テキスト ボックス 73"/>
                <p:cNvSpPr txBox="1"/>
                <p:nvPr/>
              </p:nvSpPr>
              <p:spPr>
                <a:xfrm>
                  <a:off x="3787723" y="2299621"/>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③</a:t>
                  </a:r>
                </a:p>
              </p:txBody>
            </p:sp>
            <p:sp>
              <p:nvSpPr>
                <p:cNvPr id="75" name="テキスト ボックス 74"/>
                <p:cNvSpPr txBox="1"/>
                <p:nvPr/>
              </p:nvSpPr>
              <p:spPr>
                <a:xfrm>
                  <a:off x="3787723" y="2719020"/>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④</a:t>
                  </a:r>
                </a:p>
              </p:txBody>
            </p:sp>
            <p:sp>
              <p:nvSpPr>
                <p:cNvPr id="76" name="テキスト ボックス 75"/>
                <p:cNvSpPr txBox="1"/>
                <p:nvPr/>
              </p:nvSpPr>
              <p:spPr>
                <a:xfrm>
                  <a:off x="3787723" y="3155147"/>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⑥</a:t>
                  </a:r>
                </a:p>
              </p:txBody>
            </p:sp>
            <p:sp>
              <p:nvSpPr>
                <p:cNvPr id="77" name="テキスト ボックス 76"/>
                <p:cNvSpPr txBox="1"/>
                <p:nvPr/>
              </p:nvSpPr>
              <p:spPr>
                <a:xfrm>
                  <a:off x="2049621" y="3041232"/>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⑦</a:t>
                  </a:r>
                </a:p>
              </p:txBody>
            </p:sp>
            <p:sp>
              <p:nvSpPr>
                <p:cNvPr id="78" name="左右矢印 77"/>
                <p:cNvSpPr/>
                <p:nvPr/>
              </p:nvSpPr>
              <p:spPr>
                <a:xfrm>
                  <a:off x="6033156" y="2431539"/>
                  <a:ext cx="1368001" cy="576000"/>
                </a:xfrm>
                <a:prstGeom prst="leftRightArrow">
                  <a:avLst/>
                </a:prstGeom>
                <a:solidFill>
                  <a:schemeClr val="accent6">
                    <a:lumMod val="40000"/>
                    <a:lumOff val="60000"/>
                  </a:schemeClr>
                </a:solidFill>
                <a:ln w="9525">
                  <a:noFill/>
                  <a:miter lim="800000"/>
                  <a:headEnd/>
                  <a:tailEnd/>
                </a:ln>
                <a:effectLst/>
              </p:spPr>
              <p:txBody>
                <a:bodyPr wrap="none" rtlCol="0" anchor="ctr"/>
                <a:lstStyle/>
                <a:p>
                  <a:endParaRPr kumimoji="0"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6091863" y="2432353"/>
                  <a:ext cx="1192823" cy="588770"/>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積立額の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申請・認可</a:t>
                  </a:r>
                </a:p>
              </p:txBody>
            </p:sp>
            <p:sp>
              <p:nvSpPr>
                <p:cNvPr id="80" name="テキスト ボックス 79"/>
                <p:cNvSpPr txBox="1"/>
                <p:nvPr/>
              </p:nvSpPr>
              <p:spPr>
                <a:xfrm>
                  <a:off x="5952001" y="2237692"/>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②</a:t>
                  </a:r>
                </a:p>
              </p:txBody>
            </p:sp>
            <p:sp>
              <p:nvSpPr>
                <p:cNvPr id="81" name="左右矢印 80"/>
                <p:cNvSpPr/>
                <p:nvPr/>
              </p:nvSpPr>
              <p:spPr>
                <a:xfrm>
                  <a:off x="6065059" y="3039190"/>
                  <a:ext cx="1368001" cy="576000"/>
                </a:xfrm>
                <a:prstGeom prst="leftRightArrow">
                  <a:avLst/>
                </a:prstGeom>
                <a:solidFill>
                  <a:schemeClr val="accent6">
                    <a:lumMod val="40000"/>
                    <a:lumOff val="60000"/>
                  </a:schemeClr>
                </a:solidFill>
                <a:ln w="9525">
                  <a:noFill/>
                  <a:miter lim="800000"/>
                  <a:headEnd/>
                  <a:tailEnd/>
                </a:ln>
                <a:effectLst/>
              </p:spPr>
              <p:txBody>
                <a:bodyPr wrap="none" rtlCol="0" anchor="ctr"/>
                <a:lstStyle/>
                <a:p>
                  <a:endParaRPr kumimoji="0"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5877783" y="3061498"/>
                  <a:ext cx="1689509" cy="588770"/>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取戻し計画</a:t>
                  </a:r>
                  <a:r>
                    <a:rPr lang="en-US" altLang="ja-JP" sz="900"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aseline="30000"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申請・承認</a:t>
                  </a:r>
                </a:p>
              </p:txBody>
            </p:sp>
            <p:sp>
              <p:nvSpPr>
                <p:cNvPr id="83" name="テキスト ボックス 82"/>
                <p:cNvSpPr txBox="1"/>
                <p:nvPr/>
              </p:nvSpPr>
              <p:spPr>
                <a:xfrm>
                  <a:off x="5952001" y="2771899"/>
                  <a:ext cx="736274" cy="441578"/>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⑤</a:t>
                  </a:r>
                </a:p>
              </p:txBody>
            </p:sp>
            <p:sp>
              <p:nvSpPr>
                <p:cNvPr id="84" name="正方形/長方形 83"/>
                <p:cNvSpPr>
                  <a:spLocks/>
                </p:cNvSpPr>
                <p:nvPr/>
              </p:nvSpPr>
              <p:spPr bwMode="auto">
                <a:xfrm>
                  <a:off x="3217893" y="1925800"/>
                  <a:ext cx="693734" cy="1713320"/>
                </a:xfrm>
                <a:prstGeom prst="rect">
                  <a:avLst/>
                </a:prstGeom>
                <a:solidFill>
                  <a:schemeClr val="lt1">
                    <a:alpha val="50000"/>
                  </a:schemeClr>
                </a:solidFill>
                <a:ln/>
              </p:spPr>
              <p:style>
                <a:lnRef idx="2">
                  <a:schemeClr val="dk1"/>
                </a:lnRef>
                <a:fillRef idx="1">
                  <a:schemeClr val="lt1"/>
                </a:fillRef>
                <a:effectRef idx="0">
                  <a:schemeClr val="dk1"/>
                </a:effectRef>
                <a:fontRef idx="minor">
                  <a:schemeClr val="dk1"/>
                </a:fontRef>
              </p:style>
              <p:txBody>
                <a:bodyPr vert="eaVert" anchor="ctr"/>
                <a:lstStyle/>
                <a:p>
                  <a:pPr algn="ctr">
                    <a:defRPr/>
                  </a:pPr>
                  <a:r>
                    <a:rPr lang="ja-JP" altLang="en-US"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事故事業者</a:t>
                  </a:r>
                  <a:endParaRPr lang="en-US" altLang="ja-JP"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en-US" altLang="ja-JP"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東京電力</a:t>
                  </a:r>
                  <a:r>
                    <a:rPr lang="en-US" altLang="ja-JP"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b="1" dirty="0">
                    <a:solidFill>
                      <a:schemeClr val="accent5">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2028609" y="3173663"/>
                  <a:ext cx="1354106" cy="588770"/>
                </a:xfrm>
                <a:prstGeom prst="rect">
                  <a:avLst/>
                </a:prstGeom>
                <a:noFill/>
                <a:ln>
                  <a:noFill/>
                </a:ln>
              </p:spPr>
              <p:txBody>
                <a:bodyPr wrap="square" rtlCol="0">
                  <a:spAutoFit/>
                </a:bodyPr>
                <a:lstStyle/>
                <a:p>
                  <a:pPr algn="ctr"/>
                  <a:r>
                    <a:rPr lang="ja-JP" altLang="en-US" sz="900" dirty="0">
                      <a:latin typeface="Meiryo UI" panose="020B0604030504040204" pitchFamily="50" charset="-128"/>
                      <a:ea typeface="Meiryo UI" panose="020B0604030504040204" pitchFamily="50" charset="-128"/>
                      <a:cs typeface="Meiryo UI" panose="020B0604030504040204" pitchFamily="50" charset="-128"/>
                    </a:rPr>
                    <a:t>着実</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廃</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炉の実施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7" name="テキスト ボックス 86"/>
              <p:cNvSpPr txBox="1"/>
              <p:nvPr/>
            </p:nvSpPr>
            <p:spPr>
              <a:xfrm>
                <a:off x="599254" y="6574968"/>
                <a:ext cx="4226986" cy="216000"/>
              </a:xfrm>
              <a:prstGeom prst="rect">
                <a:avLst/>
              </a:prstGeom>
              <a:noFill/>
            </p:spPr>
            <p:txBody>
              <a:bodyPr wrap="square" lIns="91407" tIns="45704" rIns="91407" bIns="45704" rtlCol="0">
                <a:spAutoFit/>
              </a:bodyPr>
              <a:lstStyle/>
              <a:p>
                <a:pPr marL="1073150" indent="-1073150"/>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取戻し</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計画：事故事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業者と機構が</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共同で作成</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。数年</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単位の資金計画を記載。</a:t>
                </a:r>
              </a:p>
            </p:txBody>
          </p:sp>
        </p:grpSp>
        <p:sp>
          <p:nvSpPr>
            <p:cNvPr id="56" name="テキスト ボックス 55"/>
            <p:cNvSpPr txBox="1"/>
            <p:nvPr/>
          </p:nvSpPr>
          <p:spPr>
            <a:xfrm>
              <a:off x="5601072" y="5904000"/>
              <a:ext cx="4371002" cy="216000"/>
            </a:xfrm>
            <a:prstGeom prst="rect">
              <a:avLst/>
            </a:prstGeom>
            <a:noFill/>
          </p:spPr>
          <p:txBody>
            <a:bodyPr wrap="square" lIns="91407" tIns="45704" rIns="91407" bIns="45704" rtlCol="0">
              <a:spAutoFit/>
            </a:bodyPr>
            <a:lstStyle/>
            <a:p>
              <a:pPr marL="1073150" indent="-1073150"/>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廃</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炉の実施計画：「中長期ロードマップ」の内容を具体化したもの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5" name="Rectangle 46"/>
          <p:cNvSpPr>
            <a:spLocks noChangeArrowheads="1"/>
          </p:cNvSpPr>
          <p:nvPr/>
        </p:nvSpPr>
        <p:spPr bwMode="auto">
          <a:xfrm>
            <a:off x="32795" y="3933055"/>
            <a:ext cx="9835556" cy="2880321"/>
          </a:xfrm>
          <a:prstGeom prst="rect">
            <a:avLst/>
          </a:prstGeom>
          <a:noFill/>
          <a:ln w="25400" cmpd="dbl">
            <a:solidFill>
              <a:schemeClr val="tx1"/>
            </a:solidFill>
            <a:miter lim="800000"/>
            <a:headEnd/>
            <a:tailEnd/>
          </a:ln>
        </p:spPr>
        <p:txBody>
          <a:bodyPr wrap="none" lIns="65306" tIns="32653" rIns="65306" bIns="32653" anchor="ctr"/>
          <a:lstStyle/>
          <a:p>
            <a:pPr fontAlgn="base">
              <a:spcBef>
                <a:spcPct val="0"/>
              </a:spcBef>
              <a:spcAft>
                <a:spcPct val="0"/>
              </a:spcAft>
            </a:pPr>
            <a:endParaRPr lang="en-US" altLang="ja-JP" sz="1100"/>
          </a:p>
        </p:txBody>
      </p:sp>
      <p:sp>
        <p:nvSpPr>
          <p:cNvPr id="94" name="角丸四角形 93"/>
          <p:cNvSpPr/>
          <p:nvPr/>
        </p:nvSpPr>
        <p:spPr>
          <a:xfrm>
            <a:off x="82402" y="3769319"/>
            <a:ext cx="1798310" cy="216000"/>
          </a:xfrm>
          <a:prstGeom prst="roundRect">
            <a:avLst/>
          </a:prstGeom>
          <a:solidFill>
            <a:srgbClr val="FCFBC5"/>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anchor="ctr"/>
          <a:lstStyle/>
          <a:p>
            <a:pPr defTabSz="914290">
              <a:defRPr/>
            </a:pPr>
            <a:r>
              <a:rPr lang="ja-JP" altLang="en-US" sz="13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３．措置</a:t>
            </a:r>
            <a:r>
              <a:rPr lang="ja-JP" altLang="en-US" sz="13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事項の概要</a:t>
            </a:r>
          </a:p>
        </p:txBody>
      </p:sp>
      <p:sp>
        <p:nvSpPr>
          <p:cNvPr id="12" name="テキスト ボックス 11"/>
          <p:cNvSpPr txBox="1"/>
          <p:nvPr/>
        </p:nvSpPr>
        <p:spPr>
          <a:xfrm>
            <a:off x="56456" y="3985319"/>
            <a:ext cx="2870351" cy="307777"/>
          </a:xfrm>
          <a:prstGeom prst="rect">
            <a:avLst/>
          </a:prstGeom>
          <a:noFill/>
        </p:spPr>
        <p:txBody>
          <a:bodyPr wrap="square" rtlCol="0">
            <a:spAutoFit/>
          </a:bodyPr>
          <a:lstStyle/>
          <a:p>
            <a:r>
              <a:rPr lang="en-US" altLang="ja-JP" sz="13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3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cs typeface="Meiryo UI" panose="020B0604030504040204" pitchFamily="50" charset="-128"/>
              </a:rPr>
              <a:t>積立金制度の</a:t>
            </a:r>
            <a:r>
              <a:rPr lang="ja-JP" altLang="en-US" sz="1350" b="1" dirty="0" smtClean="0">
                <a:latin typeface="Meiryo UI" panose="020B0604030504040204" pitchFamily="50" charset="-128"/>
                <a:ea typeface="Meiryo UI" panose="020B0604030504040204" pitchFamily="50" charset="-128"/>
                <a:cs typeface="Meiryo UI" panose="020B0604030504040204" pitchFamily="50" charset="-128"/>
              </a:rPr>
              <a:t>創設</a:t>
            </a:r>
            <a:endParaRPr lang="en-US" altLang="ja-JP" sz="13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13048" y="6067933"/>
            <a:ext cx="3600400" cy="307777"/>
          </a:xfrm>
          <a:prstGeom prst="rect">
            <a:avLst/>
          </a:prstGeom>
          <a:noFill/>
        </p:spPr>
        <p:txBody>
          <a:bodyPr wrap="square" rtlCol="0">
            <a:spAutoFit/>
          </a:bodyPr>
          <a:lstStyle>
            <a:defPPr>
              <a:defRPr lang="ja-JP"/>
            </a:defPPr>
            <a:lvl1pPr>
              <a:defRPr sz="1400" b="1">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350" dirty="0"/>
              <a:t>(</a:t>
            </a:r>
            <a:r>
              <a:rPr lang="ja-JP" altLang="en-US" sz="1350" dirty="0"/>
              <a:t>２</a:t>
            </a:r>
            <a:r>
              <a:rPr lang="en-US" altLang="ja-JP" sz="1350" dirty="0"/>
              <a:t>)</a:t>
            </a:r>
            <a:r>
              <a:rPr lang="ja-JP" altLang="en-US" sz="1350" dirty="0"/>
              <a:t>事故事業者に対する</a:t>
            </a:r>
            <a:r>
              <a:rPr lang="ja-JP" altLang="en-US" sz="1350" dirty="0" smtClean="0"/>
              <a:t>立入検査</a:t>
            </a:r>
            <a:endParaRPr lang="en-US" altLang="ja-JP" sz="1350" dirty="0"/>
          </a:p>
        </p:txBody>
      </p:sp>
    </p:spTree>
    <p:extLst>
      <p:ext uri="{BB962C8B-B14F-4D97-AF65-F5344CB8AC3E}">
        <p14:creationId xmlns:p14="http://schemas.microsoft.com/office/powerpoint/2010/main" val="247800068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2959</TotalTime>
  <Words>336</Words>
  <Application>Microsoft Office PowerPoint</Application>
  <PresentationFormat>A4 210 x 297 mm</PresentationFormat>
  <Paragraphs>35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blank</vt:lpstr>
      <vt:lpstr>PowerPoint プレゼンテーション</vt:lpstr>
    </vt:vector>
  </TitlesOfParts>
  <Company>METI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METI</cp:lastModifiedBy>
  <cp:revision>89</cp:revision>
  <cp:lastPrinted>2017-01-26T01:50:47Z</cp:lastPrinted>
  <dcterms:created xsi:type="dcterms:W3CDTF">2016-01-17T10:24:48Z</dcterms:created>
  <dcterms:modified xsi:type="dcterms:W3CDTF">2017-04-07T11:16:23Z</dcterms:modified>
</cp:coreProperties>
</file>