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2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9" r:id="rId2"/>
  </p:sldIdLst>
  <p:sldSz cx="9906000" cy="6858000" type="A4"/>
  <p:notesSz cx="6735763" cy="9866313"/>
  <p:defaultTextStyle>
    <a:defPPr>
      <a:defRPr lang="ja-JP"/>
    </a:defPPr>
    <a:lvl1pPr marL="0" algn="l" defTabSz="9099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4978" algn="l" defTabSz="9099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09959" algn="l" defTabSz="9099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64935" algn="l" defTabSz="9099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19915" algn="l" defTabSz="9099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74898" algn="l" defTabSz="9099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29874" algn="l" defTabSz="9099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84849" algn="l" defTabSz="9099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39831" algn="l" defTabSz="9099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73">
          <p15:clr>
            <a:srgbClr val="A4A3A4"/>
          </p15:clr>
        </p15:guide>
        <p15:guide id="2" pos="122">
          <p15:clr>
            <a:srgbClr val="A4A3A4"/>
          </p15:clr>
        </p15:guide>
        <p15:guide id="3" orient="horz" pos="580">
          <p15:clr>
            <a:srgbClr val="A4A3A4"/>
          </p15:clr>
        </p15:guide>
        <p15:guide id="4" pos="163">
          <p15:clr>
            <a:srgbClr val="A4A3A4"/>
          </p15:clr>
        </p15:guide>
        <p15:guide id="5" pos="121">
          <p15:clr>
            <a:srgbClr val="A4A3A4"/>
          </p15:clr>
        </p15:guide>
        <p15:guide id="6" orient="horz" pos="552">
          <p15:clr>
            <a:srgbClr val="A4A3A4"/>
          </p15:clr>
        </p15:guide>
        <p15:guide id="7" orient="horz" pos="414">
          <p15:clr>
            <a:srgbClr val="A4A3A4"/>
          </p15:clr>
        </p15:guide>
        <p15:guide id="8" pos="371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4503">
          <p15:clr>
            <a:srgbClr val="A4A3A4"/>
          </p15:clr>
        </p15:guide>
        <p15:guide id="2" pos="3108">
          <p15:clr>
            <a:srgbClr val="A4A3A4"/>
          </p15:clr>
        </p15:guide>
        <p15:guide id="3" orient="horz" pos="3108">
          <p15:clr>
            <a:srgbClr val="A4A3A4"/>
          </p15:clr>
        </p15:guide>
        <p15:guide id="4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5968"/>
    <a:srgbClr val="0064C8"/>
    <a:srgbClr val="99D6EC"/>
    <a:srgbClr val="FF5A00"/>
    <a:srgbClr val="0098D0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3891" autoAdjust="0"/>
  </p:normalViewPr>
  <p:slideViewPr>
    <p:cSldViewPr>
      <p:cViewPr>
        <p:scale>
          <a:sx n="75" d="100"/>
          <a:sy n="75" d="100"/>
        </p:scale>
        <p:origin x="-978" y="-360"/>
      </p:cViewPr>
      <p:guideLst>
        <p:guide orient="horz" pos="773"/>
        <p:guide orient="horz" pos="580"/>
        <p:guide orient="horz" pos="552"/>
        <p:guide orient="horz" pos="414"/>
        <p:guide pos="121"/>
        <p:guide pos="163"/>
        <p:guide pos="3709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4503"/>
        <p:guide orient="horz" pos="3108"/>
        <p:guide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18831" cy="493316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371285"/>
            <a:ext cx="2918831" cy="493316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18831" cy="493316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1" rIns="91423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2"/>
            <a:ext cx="5388610" cy="4439841"/>
          </a:xfrm>
          <a:prstGeom prst="rect">
            <a:avLst/>
          </a:prstGeom>
        </p:spPr>
        <p:txBody>
          <a:bodyPr vert="horz" lIns="91423" tIns="45711" rIns="91423" bIns="4571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285"/>
            <a:ext cx="2918831" cy="493316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099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4978" algn="l" defTabSz="9099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09959" algn="l" defTabSz="9099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64935" algn="l" defTabSz="9099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19915" algn="l" defTabSz="9099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74898" algn="l" defTabSz="9099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29874" algn="l" defTabSz="9099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84849" algn="l" defTabSz="9099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39831" algn="l" defTabSz="9099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40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8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66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5" y="1520801"/>
            <a:ext cx="7423989" cy="645878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645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501" y="188885"/>
            <a:ext cx="9505503" cy="461212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3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802" y="3104969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4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5" y="4365108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6" y="764717"/>
            <a:ext cx="9505950" cy="524818"/>
          </a:xfrm>
          <a:solidFill>
            <a:srgbClr val="99D6EC"/>
          </a:solidFill>
          <a:ln>
            <a:noFill/>
          </a:ln>
        </p:spPr>
        <p:txBody>
          <a:bodyPr vert="horz" wrap="square" lIns="214947" tIns="107471" rIns="214947" bIns="10747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5927" lvl="0" indent="-255927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88663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30" y="274639"/>
            <a:ext cx="9469499" cy="382587"/>
          </a:xfrm>
          <a:prstGeom prst="rect">
            <a:avLst/>
          </a:prstGeom>
        </p:spPr>
        <p:txBody>
          <a:bodyPr vert="horz" lIns="90992" tIns="45496" rIns="90992" bIns="45496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30" y="800719"/>
            <a:ext cx="9469499" cy="1201926"/>
          </a:xfrm>
          <a:prstGeom prst="rect">
            <a:avLst/>
          </a:prstGeom>
          <a:noFill/>
        </p:spPr>
        <p:txBody>
          <a:bodyPr vert="horz" wrap="square" lIns="214947" tIns="107471" rIns="214947" bIns="107471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89"/>
            <a:ext cx="2311400" cy="365125"/>
          </a:xfrm>
          <a:prstGeom prst="rect">
            <a:avLst/>
          </a:prstGeom>
        </p:spPr>
        <p:txBody>
          <a:bodyPr vert="horz" lIns="90992" tIns="45496" rIns="90992" bIns="4549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74"/>
            <a:ext cx="3136900" cy="365125"/>
          </a:xfrm>
          <a:prstGeom prst="rect">
            <a:avLst/>
          </a:prstGeom>
        </p:spPr>
        <p:txBody>
          <a:bodyPr vert="horz" lIns="90992" tIns="45496" rIns="90992" bIns="4549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74"/>
            <a:ext cx="2311400" cy="365125"/>
          </a:xfrm>
          <a:prstGeom prst="rect">
            <a:avLst/>
          </a:prstGeom>
        </p:spPr>
        <p:txBody>
          <a:bodyPr vert="horz" lIns="90992" tIns="45496" rIns="90992" bIns="45496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66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909959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1232" indent="-341232" algn="l" defTabSz="909959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39338" indent="-284367" algn="l" defTabSz="909959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37453" indent="-227491" algn="l" defTabSz="909959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592425" indent="-227491" algn="l" defTabSz="909959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47404" indent="-227491" algn="l" defTabSz="909959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02386" indent="-227491" algn="l" defTabSz="90995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57364" indent="-227491" algn="l" defTabSz="90995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2346" indent="-227491" algn="l" defTabSz="90995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67320" indent="-227491" algn="l" defTabSz="90995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99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978" algn="l" defTabSz="9099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9959" algn="l" defTabSz="9099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4935" algn="l" defTabSz="9099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9915" algn="l" defTabSz="9099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4898" algn="l" defTabSz="9099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9874" algn="l" defTabSz="9099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4849" algn="l" defTabSz="9099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9831" algn="l" defTabSz="9099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テキスト ボックス 30"/>
          <p:cNvSpPr txBox="1"/>
          <p:nvPr/>
        </p:nvSpPr>
        <p:spPr>
          <a:xfrm>
            <a:off x="17608505" y="2804658"/>
            <a:ext cx="6420834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国民負担増が生じないよう、更に以下の効果や措置あり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476384" y="404666"/>
            <a:ext cx="6492843" cy="8280919"/>
            <a:chOff x="476383" y="404666"/>
            <a:chExt cx="6492843" cy="8280919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476383" y="404666"/>
              <a:ext cx="6465237" cy="8280919"/>
              <a:chOff x="476381" y="404665"/>
              <a:chExt cx="6465237" cy="8280919"/>
            </a:xfrm>
          </p:grpSpPr>
          <p:sp>
            <p:nvSpPr>
              <p:cNvPr id="20" name="L 字 19"/>
              <p:cNvSpPr/>
              <p:nvPr/>
            </p:nvSpPr>
            <p:spPr bwMode="auto">
              <a:xfrm>
                <a:off x="2700887" y="803701"/>
                <a:ext cx="1944000" cy="2877234"/>
              </a:xfrm>
              <a:prstGeom prst="corner">
                <a:avLst>
                  <a:gd name="adj1" fmla="val 100000"/>
                  <a:gd name="adj2" fmla="val 158183"/>
                </a:avLst>
              </a:prstGeom>
              <a:solidFill>
                <a:schemeClr val="accent5">
                  <a:lumMod val="20000"/>
                  <a:lumOff val="80000"/>
                  <a:alpha val="54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square" lIns="36000" tIns="34208" rIns="36000" bIns="36000" rtlCol="0" anchor="t" anchorCtr="0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0953">
                  <a:defRPr/>
                </a:pPr>
                <a:endParaRPr kumimoji="0" lang="en-US" altLang="ja-JP" sz="3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680953">
                  <a:spcBef>
                    <a:spcPts val="800"/>
                  </a:spcBef>
                  <a:defRPr/>
                </a:pPr>
                <a:r>
                  <a:rPr kumimoji="0" lang="ja-JP" altLang="en-US" sz="16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８兆円</a:t>
                </a:r>
                <a:endParaRPr kumimoji="0" lang="en-US" altLang="ja-JP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203200" indent="-203200" defTabSz="680953">
                  <a:spcBef>
                    <a:spcPts val="800"/>
                  </a:spcBef>
                  <a:defRPr/>
                </a:pPr>
                <a:endParaRPr lang="en-US" altLang="ja-JP" sz="1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179388" indent="-179388" defTabSz="680953">
                  <a:spcBef>
                    <a:spcPts val="800"/>
                  </a:spcBef>
                  <a:defRPr/>
                </a:pPr>
                <a:r>
                  <a:rPr lang="ja-JP" altLang="en-US" sz="14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○</a:t>
                </a:r>
                <a:r>
                  <a:rPr lang="ja-JP" altLang="en-US" sz="14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賠償への準備不足分（約</a:t>
                </a:r>
                <a:r>
                  <a:rPr lang="en-US" altLang="ja-JP" sz="14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2.4</a:t>
                </a:r>
                <a:r>
                  <a:rPr lang="ja-JP" altLang="en-US" sz="14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兆円）については、制度不備を反省しつつ、全需要家に公平な負担を求める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が（新電力分 年額</a:t>
                </a:r>
                <a:r>
                  <a:rPr lang="en-US" altLang="ja-JP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60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億円、</a:t>
                </a:r>
                <a:r>
                  <a:rPr lang="en-US" altLang="ja-JP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18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円</a:t>
                </a:r>
                <a:r>
                  <a:rPr lang="en-US" altLang="ja-JP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/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月相当）、</a:t>
                </a:r>
                <a:r>
                  <a:rPr lang="ja-JP" altLang="en-US" sz="1400" b="1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送配電部門の合理化</a:t>
                </a:r>
                <a:r>
                  <a:rPr lang="ja-JP" altLang="en-US" sz="14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等により、</a:t>
                </a:r>
                <a:r>
                  <a:rPr lang="ja-JP" altLang="en-US" sz="1400" b="1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料金値上げを回避する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。</a:t>
                </a:r>
                <a:endParaRPr lang="en-US" altLang="ja-JP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6" name="L 字 15"/>
              <p:cNvSpPr/>
              <p:nvPr/>
            </p:nvSpPr>
            <p:spPr bwMode="auto">
              <a:xfrm>
                <a:off x="476381" y="800885"/>
                <a:ext cx="1944000" cy="2720794"/>
              </a:xfrm>
              <a:prstGeom prst="corner">
                <a:avLst>
                  <a:gd name="adj1" fmla="val 100000"/>
                  <a:gd name="adj2" fmla="val 158183"/>
                </a:avLst>
              </a:prstGeom>
              <a:solidFill>
                <a:schemeClr val="accent2">
                  <a:lumMod val="20000"/>
                  <a:lumOff val="80000"/>
                  <a:alpha val="58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lIns="68415" tIns="34208" rIns="68415" bIns="34208" rtlCol="0" anchor="t" anchorCtr="0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0953">
                  <a:defRPr/>
                </a:pPr>
                <a:endParaRPr kumimoji="0" lang="en-US" altLang="ja-JP" sz="3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680953">
                  <a:spcBef>
                    <a:spcPts val="800"/>
                  </a:spcBef>
                  <a:defRPr/>
                </a:pPr>
                <a:r>
                  <a:rPr kumimoji="0" lang="en-US" altLang="ja-JP" sz="16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8</a:t>
                </a:r>
                <a:r>
                  <a:rPr kumimoji="0" lang="ja-JP" altLang="en-US" sz="16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兆円</a:t>
                </a:r>
                <a:endParaRPr kumimoji="0" lang="en-US" altLang="ja-JP" sz="16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476382" y="404665"/>
                <a:ext cx="1944000" cy="396000"/>
              </a:xfrm>
              <a:prstGeom prst="rect">
                <a:avLst/>
              </a:prstGeom>
              <a:solidFill>
                <a:srgbClr val="C00000"/>
              </a:solidFill>
            </p:spPr>
            <p:txBody>
              <a:bodyPr wrap="square" lIns="68391" tIns="34196" rIns="68391" bIns="34196" rtlCol="0" anchor="ctr" anchorCtr="0">
                <a:noAutofit/>
              </a:bodyPr>
              <a:lstStyle/>
              <a:p>
                <a:pPr algn="ctr">
                  <a:spcAft>
                    <a:spcPts val="449"/>
                  </a:spcAft>
                </a:pPr>
                <a:r>
                  <a:rPr lang="ja-JP" altLang="en-US" sz="1500" b="1" dirty="0" smtClean="0">
                    <a:solidFill>
                      <a:prstClr val="white"/>
                    </a:solidFill>
                    <a:latin typeface="メイリオ" panose="020B0604030504040204" pitchFamily="50" charset="-128"/>
                    <a:cs typeface="メイリオ" panose="020B0604030504040204" pitchFamily="50" charset="-128"/>
                  </a:rPr>
                  <a:t>１</a:t>
                </a:r>
                <a:r>
                  <a:rPr lang="en-US" altLang="ja-JP" sz="1500" b="1" dirty="0" smtClean="0">
                    <a:solidFill>
                      <a:prstClr val="white"/>
                    </a:solidFill>
                    <a:latin typeface="メイリオ" panose="020B0604030504040204" pitchFamily="50" charset="-128"/>
                    <a:cs typeface="メイリオ" panose="020B0604030504040204" pitchFamily="50" charset="-128"/>
                  </a:rPr>
                  <a:t>F</a:t>
                </a:r>
                <a:r>
                  <a:rPr lang="ja-JP" altLang="en-US" sz="1500" b="1" dirty="0" smtClean="0">
                    <a:solidFill>
                      <a:prstClr val="white"/>
                    </a:solidFill>
                    <a:latin typeface="メイリオ" panose="020B0604030504040204" pitchFamily="50" charset="-128"/>
                    <a:cs typeface="メイリオ" panose="020B0604030504040204" pitchFamily="50" charset="-128"/>
                  </a:rPr>
                  <a:t>廃</a:t>
                </a:r>
                <a:r>
                  <a:rPr lang="ja-JP" altLang="en-US" sz="1500" b="1" dirty="0">
                    <a:solidFill>
                      <a:prstClr val="white"/>
                    </a:solidFill>
                    <a:latin typeface="メイリオ" panose="020B0604030504040204" pitchFamily="50" charset="-128"/>
                    <a:cs typeface="メイリオ" panose="020B0604030504040204" pitchFamily="50" charset="-128"/>
                  </a:rPr>
                  <a:t>炉・汚染水</a:t>
                </a:r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4997617" y="404665"/>
                <a:ext cx="1944000" cy="3960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txBody>
              <a:bodyPr wrap="square" lIns="68391" tIns="34196" rIns="68391" bIns="34196" rtlCol="0" anchor="ctr">
                <a:noAutofit/>
              </a:bodyPr>
              <a:lstStyle/>
              <a:p>
                <a:pPr algn="ctr">
                  <a:spcAft>
                    <a:spcPts val="449"/>
                  </a:spcAft>
                </a:pPr>
                <a:r>
                  <a:rPr lang="ja-JP" altLang="en-US" sz="1500" b="1" dirty="0">
                    <a:solidFill>
                      <a:prstClr val="white"/>
                    </a:solidFill>
                    <a:latin typeface="メイリオ" panose="020B0604030504040204" pitchFamily="50" charset="-128"/>
                    <a:cs typeface="メイリオ" panose="020B0604030504040204" pitchFamily="50" charset="-128"/>
                  </a:rPr>
                  <a:t>除染・中間貯蔵</a:t>
                </a:r>
              </a:p>
            </p:txBody>
          </p:sp>
          <p:sp>
            <p:nvSpPr>
              <p:cNvPr id="19" name="L 字 18"/>
              <p:cNvSpPr/>
              <p:nvPr/>
            </p:nvSpPr>
            <p:spPr bwMode="auto">
              <a:xfrm>
                <a:off x="4997618" y="803700"/>
                <a:ext cx="1944000" cy="2717979"/>
              </a:xfrm>
              <a:prstGeom prst="corner">
                <a:avLst>
                  <a:gd name="adj1" fmla="val 100000"/>
                  <a:gd name="adj2" fmla="val 158183"/>
                </a:avLst>
              </a:prstGeom>
              <a:solidFill>
                <a:schemeClr val="accent3">
                  <a:lumMod val="75000"/>
                  <a:alpha val="13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lIns="68415" tIns="34208" rIns="68415" bIns="34208" rtlCol="0" anchor="t" anchorCtr="0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0953">
                  <a:defRPr/>
                </a:pPr>
                <a:endParaRPr kumimoji="0" lang="en-US" altLang="ja-JP" sz="3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680953">
                  <a:spcBef>
                    <a:spcPts val="600"/>
                  </a:spcBef>
                  <a:defRPr/>
                </a:pPr>
                <a:r>
                  <a:rPr kumimoji="0" lang="ja-JP" altLang="en-US" sz="1600" b="1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６</a:t>
                </a:r>
                <a:r>
                  <a:rPr kumimoji="0" lang="ja-JP" altLang="en-US" sz="16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兆円</a:t>
                </a:r>
                <a:endParaRPr kumimoji="0" lang="en-US" altLang="ja-JP" sz="9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defTabSz="680953">
                  <a:defRPr/>
                </a:pPr>
                <a:endParaRPr kumimoji="0" lang="en-US" altLang="ja-JP" sz="9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defTabSz="680953">
                  <a:defRPr/>
                </a:pPr>
                <a:endParaRPr kumimoji="0" lang="en-US" altLang="ja-JP" sz="9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defTabSz="680953">
                  <a:defRPr/>
                </a:pPr>
                <a:endParaRPr kumimoji="0" lang="en-US" altLang="ja-JP" sz="9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2704848" y="404665"/>
                <a:ext cx="1944000" cy="3960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txBody>
              <a:bodyPr wrap="square" lIns="68391" tIns="34196" rIns="68391" bIns="34196" rtlCol="0" anchor="ctr" anchorCtr="0">
                <a:noAutofit/>
              </a:bodyPr>
              <a:lstStyle/>
              <a:p>
                <a:pPr algn="ctr">
                  <a:spcAft>
                    <a:spcPts val="449"/>
                  </a:spcAft>
                </a:pPr>
                <a:r>
                  <a:rPr lang="ja-JP" altLang="en-US" sz="1500" b="1" dirty="0">
                    <a:solidFill>
                      <a:prstClr val="white"/>
                    </a:solidFill>
                    <a:latin typeface="メイリオ" panose="020B0604030504040204" pitchFamily="50" charset="-128"/>
                    <a:cs typeface="メイリオ" panose="020B0604030504040204" pitchFamily="50" charset="-128"/>
                  </a:rPr>
                  <a:t>賠償</a:t>
                </a:r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>
                <a:off x="476381" y="1329024"/>
                <a:ext cx="1921706" cy="2031309"/>
              </a:xfrm>
              <a:prstGeom prst="rect">
                <a:avLst/>
              </a:prstGeom>
              <a:noFill/>
            </p:spPr>
            <p:txBody>
              <a:bodyPr vert="horz" wrap="square" lIns="91423" tIns="45712" rIns="91423" bIns="45712" rtlCol="0" anchor="ctr" anchorCtr="0">
                <a:spAutoFit/>
              </a:bodyPr>
              <a:lstStyle/>
              <a:p>
                <a:pPr marL="174625" indent="-174625"/>
                <a:r>
                  <a:rPr lang="ja-JP" altLang="en-US" sz="14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○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東電</a:t>
                </a:r>
                <a:r>
                  <a:rPr lang="ja-JP" altLang="en-US" sz="14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グループを上げて資金を捻出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。送配電部門の</a:t>
                </a:r>
                <a:r>
                  <a:rPr lang="ja-JP" altLang="en-US" sz="14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合理化努力分を優先的に支弁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可能に。</a:t>
                </a:r>
                <a:endPara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174625" indent="-174625"/>
                <a:endParaRPr lang="en-US" altLang="ja-JP" sz="14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174625" indent="-174625"/>
                <a:r>
                  <a:rPr lang="ja-JP" altLang="en-US" sz="14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○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今回の措置に伴う</a:t>
                </a:r>
                <a:r>
                  <a:rPr lang="ja-JP" altLang="en-US" sz="14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新たな料金負担は生じない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。</a:t>
                </a:r>
                <a:endPara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>
                <a:off x="5025008" y="1361439"/>
                <a:ext cx="1892287" cy="2031309"/>
              </a:xfrm>
              <a:prstGeom prst="rect">
                <a:avLst/>
              </a:prstGeom>
              <a:noFill/>
            </p:spPr>
            <p:txBody>
              <a:bodyPr vert="horz" wrap="square" lIns="91423" tIns="45712" rIns="91423" bIns="45712" rtlCol="0" anchor="ctr" anchorCtr="0">
                <a:spAutoFit/>
              </a:bodyPr>
              <a:lstStyle/>
              <a:p>
                <a:pPr marL="174625" indent="-174625"/>
                <a:r>
                  <a:rPr lang="ja-JP" altLang="en-US" sz="14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○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除染は、</a:t>
                </a:r>
                <a:r>
                  <a:rPr lang="ja-JP" altLang="en-US" sz="14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東電改革による企業価値向上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等による株式売却益を充当。</a:t>
                </a:r>
                <a:endPara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174625" indent="-174625"/>
                <a:endPara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174625" indent="-174625"/>
                <a:r>
                  <a:rPr lang="ja-JP" altLang="en-US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○中間</a:t>
                </a:r>
                <a:r>
                  <a:rPr lang="ja-JP" altLang="en-US" sz="14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貯蔵は、</a:t>
                </a:r>
                <a:r>
                  <a:rPr lang="ja-JP" altLang="en-US" sz="1400" b="1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歳出の見直しを行った上で、エネルギー特会による財政措置</a:t>
                </a:r>
                <a:r>
                  <a:rPr lang="ja-JP" altLang="en-US" sz="14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を講じる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。</a:t>
                </a:r>
                <a:endPara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5" name="L 字 24"/>
              <p:cNvSpPr/>
              <p:nvPr/>
            </p:nvSpPr>
            <p:spPr bwMode="auto">
              <a:xfrm>
                <a:off x="481444" y="7428437"/>
                <a:ext cx="6460174" cy="1257147"/>
              </a:xfrm>
              <a:prstGeom prst="corner">
                <a:avLst>
                  <a:gd name="adj1" fmla="val 100000"/>
                  <a:gd name="adj2" fmla="val 158183"/>
                </a:avLst>
              </a:prstGeom>
              <a:solidFill>
                <a:schemeClr val="accent4">
                  <a:lumMod val="20000"/>
                  <a:lumOff val="80000"/>
                  <a:alpha val="58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lIns="68415" tIns="34208" rIns="68415" bIns="34208" rtlCol="0" anchor="t" anchorCtr="0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0953">
                  <a:defRPr/>
                </a:pPr>
                <a:r>
                  <a:rPr kumimoji="0" lang="ja-JP" altLang="en-US" sz="14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今までにないコスト合理化や収益拡大を目指す東電改革</a:t>
                </a:r>
                <a:endParaRPr kumimoji="0" lang="en-US" altLang="ja-JP" sz="14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680953">
                  <a:defRPr/>
                </a:pPr>
                <a:r>
                  <a:rPr kumimoji="0" lang="ja-JP" altLang="en-US" sz="14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↓</a:t>
                </a:r>
                <a:endParaRPr kumimoji="0" lang="en-US" altLang="ja-JP" sz="14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680953">
                  <a:defRPr/>
                </a:pPr>
                <a:r>
                  <a:rPr kumimoji="0" lang="ja-JP" altLang="en-US" sz="14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電力産業全体</a:t>
                </a:r>
                <a:r>
                  <a:rPr kumimoji="0" lang="ja-JP" altLang="en-US" sz="1400" b="1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へ</a:t>
                </a:r>
                <a:r>
                  <a:rPr kumimoji="0" lang="ja-JP" altLang="en-US" sz="14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の広がり</a:t>
                </a:r>
                <a:endParaRPr kumimoji="0" lang="en-US" altLang="ja-JP" sz="14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680953">
                  <a:defRPr/>
                </a:pPr>
                <a:r>
                  <a:rPr kumimoji="0" lang="ja-JP" altLang="en-US" sz="14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↓</a:t>
                </a:r>
                <a:endParaRPr kumimoji="0" lang="en-US" altLang="ja-JP" sz="14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680953">
                  <a:defRPr/>
                </a:pPr>
                <a:r>
                  <a:rPr kumimoji="0" lang="ja-JP" altLang="en-US" sz="14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消費者利益の実現</a:t>
                </a:r>
                <a:endParaRPr kumimoji="0" lang="en-US" altLang="ja-JP" sz="14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>
                <a:off x="476381" y="7029401"/>
                <a:ext cx="6465237" cy="399037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square" lIns="68391" tIns="34196" rIns="68391" bIns="34196" rtlCol="0" anchor="ctr" anchorCtr="0">
                <a:noAutofit/>
              </a:bodyPr>
              <a:lstStyle/>
              <a:p>
                <a:pPr algn="ctr">
                  <a:spcAft>
                    <a:spcPts val="449"/>
                  </a:spcAft>
                </a:pPr>
                <a:r>
                  <a:rPr lang="ja-JP" altLang="en-US" sz="1500" b="1" dirty="0" smtClean="0">
                    <a:solidFill>
                      <a:prstClr val="white"/>
                    </a:solidFill>
                    <a:latin typeface="メイリオ" panose="020B0604030504040204" pitchFamily="50" charset="-128"/>
                    <a:cs typeface="メイリオ" panose="020B0604030504040204" pitchFamily="50" charset="-128"/>
                  </a:rPr>
                  <a:t>東電改革の伝播</a:t>
                </a:r>
                <a:endParaRPr lang="ja-JP" altLang="en-US" sz="1500" b="1" dirty="0">
                  <a:solidFill>
                    <a:prstClr val="white"/>
                  </a:solidFill>
                  <a:latin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3" name="L 字 32"/>
              <p:cNvSpPr/>
              <p:nvPr/>
            </p:nvSpPr>
            <p:spPr bwMode="auto">
              <a:xfrm>
                <a:off x="2704848" y="3795195"/>
                <a:ext cx="1944000" cy="3161617"/>
              </a:xfrm>
              <a:prstGeom prst="corner">
                <a:avLst>
                  <a:gd name="adj1" fmla="val 100000"/>
                  <a:gd name="adj2" fmla="val 158183"/>
                </a:avLst>
              </a:prstGeom>
              <a:solidFill>
                <a:schemeClr val="accent5">
                  <a:lumMod val="20000"/>
                  <a:lumOff val="80000"/>
                  <a:alpha val="54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square" lIns="36000" tIns="72000" rIns="36000" bIns="72000" rtlCol="0" anchor="t" anchorCtr="0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4625" indent="-174625"/>
                <a:r>
                  <a:rPr lang="ja-JP" altLang="en-US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○</a:t>
                </a:r>
                <a:r>
                  <a:rPr lang="ja-JP" altLang="en-US" sz="14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加えて、原子力の費用の一部を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新電力のユーザーも負担</a:t>
                </a:r>
                <a:r>
                  <a:rPr lang="ja-JP" altLang="en-US" sz="14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することに鑑み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、新電力の需要の約３割のアクセスを目安として、</a:t>
                </a:r>
                <a:r>
                  <a:rPr lang="ja-JP" altLang="en-US" sz="14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安価</a:t>
                </a:r>
                <a:r>
                  <a:rPr lang="ja-JP" altLang="en-US" sz="1400" b="1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な電気を市場に</a:t>
                </a:r>
                <a:r>
                  <a:rPr lang="ja-JP" altLang="en-US" sz="14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供出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する</a:t>
                </a:r>
                <a:r>
                  <a:rPr lang="ja-JP" altLang="en-US" sz="14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仕組みを設け、</a:t>
                </a:r>
                <a:r>
                  <a:rPr lang="ja-JP" altLang="en-US" sz="1400" b="1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新電力の調達コストを低減</a:t>
                </a:r>
                <a:r>
                  <a:rPr lang="ja-JP" altLang="en-US" sz="14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（</a:t>
                </a:r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電源調達コストが１円下がった場合、年間</a:t>
                </a:r>
                <a:r>
                  <a:rPr lang="en-US" altLang="ja-JP" sz="14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250</a:t>
                </a:r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億円のコスト低減効果</a:t>
                </a:r>
                <a:r>
                  <a:rPr lang="ja-JP" altLang="en-US" sz="14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）し、競争を通じて</a:t>
                </a:r>
                <a:r>
                  <a:rPr lang="ja-JP" altLang="en-US" sz="1400" b="1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料金の値下げを促す</a:t>
                </a:r>
                <a:r>
                  <a:rPr lang="ja-JP" altLang="en-US" sz="14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。</a:t>
                </a:r>
                <a:endParaRPr lang="en-US" altLang="ja-JP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23" name="テキスト ボックス 22"/>
            <p:cNvSpPr txBox="1"/>
            <p:nvPr/>
          </p:nvSpPr>
          <p:spPr>
            <a:xfrm>
              <a:off x="4880994" y="3501009"/>
              <a:ext cx="2088232" cy="1384978"/>
            </a:xfrm>
            <a:prstGeom prst="rect">
              <a:avLst/>
            </a:prstGeom>
            <a:noFill/>
          </p:spPr>
          <p:txBody>
            <a:bodyPr vert="horz" wrap="square" lIns="91423" tIns="45712" rIns="91423" bIns="45712" rtlCol="0" anchor="ctr" anchorCtr="0">
              <a:spAutoFit/>
            </a:bodyPr>
            <a:lstStyle/>
            <a:p>
              <a:pPr marL="174625" indent="-174625"/>
              <a:r>
                <a:rPr lang="en-US" altLang="ja-JP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注</a:t>
              </a:r>
              <a:r>
                <a:rPr lang="en-US" altLang="ja-JP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帰還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困難区域における復興拠点の整備に関する予算は含まれない。当該予算は、国の負担において行い、東京電力には求償しない（「原子力災害からの福島復興の加速のための基本指針」（平成</a:t>
              </a:r>
              <a:r>
                <a:rPr lang="en-US" altLang="ja-JP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28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lang="en-US" altLang="ja-JP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12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</a:t>
              </a:r>
              <a:r>
                <a:rPr lang="en-US" altLang="ja-JP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日閣議決定））。</a:t>
              </a: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884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lnDef>
      <a:spPr>
        <a:ln>
          <a:headEnd type="arrow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336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1_blank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2016-10-24T16:15:07Z</dcterms:created>
  <dcterms:modified xsi:type="dcterms:W3CDTF">2017-04-07T10:07:23Z</dcterms:modified>
</cp:coreProperties>
</file>