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906000" cy="6858000" type="A4"/>
  <p:notesSz cx="6735763" cy="9866313"/>
  <p:defaultTextStyle>
    <a:defPPr>
      <a:defRPr lang="ja-JP"/>
    </a:defPPr>
    <a:lvl1pPr marL="0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4978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09959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64935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19915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74898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29874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84849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39831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73">
          <p15:clr>
            <a:srgbClr val="A4A3A4"/>
          </p15:clr>
        </p15:guide>
        <p15:guide id="2" pos="122">
          <p15:clr>
            <a:srgbClr val="A4A3A4"/>
          </p15:clr>
        </p15:guide>
        <p15:guide id="3" orient="horz" pos="580">
          <p15:clr>
            <a:srgbClr val="A4A3A4"/>
          </p15:clr>
        </p15:guide>
        <p15:guide id="4" pos="163">
          <p15:clr>
            <a:srgbClr val="A4A3A4"/>
          </p15:clr>
        </p15:guide>
        <p15:guide id="5" pos="121">
          <p15:clr>
            <a:srgbClr val="A4A3A4"/>
          </p15:clr>
        </p15:guide>
        <p15:guide id="6" orient="horz" pos="552">
          <p15:clr>
            <a:srgbClr val="A4A3A4"/>
          </p15:clr>
        </p15:guide>
        <p15:guide id="7" orient="horz" pos="414">
          <p15:clr>
            <a:srgbClr val="A4A3A4"/>
          </p15:clr>
        </p15:guide>
        <p15:guide id="8" pos="37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503">
          <p15:clr>
            <a:srgbClr val="A4A3A4"/>
          </p15:clr>
        </p15:guide>
        <p15:guide id="2" pos="3108">
          <p15:clr>
            <a:srgbClr val="A4A3A4"/>
          </p15:clr>
        </p15:guide>
        <p15:guide id="3" orient="horz" pos="3108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0064C8"/>
    <a:srgbClr val="99D6EC"/>
    <a:srgbClr val="FF5A00"/>
    <a:srgbClr val="0098D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3891" autoAdjust="0"/>
  </p:normalViewPr>
  <p:slideViewPr>
    <p:cSldViewPr>
      <p:cViewPr>
        <p:scale>
          <a:sx n="75" d="100"/>
          <a:sy n="75" d="100"/>
        </p:scale>
        <p:origin x="-942" y="-612"/>
      </p:cViewPr>
      <p:guideLst>
        <p:guide orient="horz" pos="773"/>
        <p:guide orient="horz" pos="580"/>
        <p:guide orient="horz" pos="552"/>
        <p:guide orient="horz" pos="414"/>
        <p:guide pos="121"/>
        <p:guide pos="163"/>
        <p:guide pos="3709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4503"/>
        <p:guide orient="horz" pos="3108"/>
        <p:guide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1423" tIns="45711" rIns="91423" bIns="457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4978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9959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64935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19915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74898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29874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84849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39831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8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4" y="1520801"/>
            <a:ext cx="7423989" cy="645878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4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500" y="188885"/>
            <a:ext cx="9505503" cy="461212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3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800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4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4" y="4365108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17"/>
            <a:ext cx="9505950" cy="524818"/>
          </a:xfrm>
          <a:solidFill>
            <a:srgbClr val="99D6EC"/>
          </a:solidFill>
          <a:ln>
            <a:noFill/>
          </a:ln>
        </p:spPr>
        <p:txBody>
          <a:bodyPr vert="horz" wrap="square" lIns="214947" tIns="107471" rIns="214947" bIns="10747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5927" lvl="0" indent="-255927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8866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9" y="274639"/>
            <a:ext cx="9469499" cy="382587"/>
          </a:xfrm>
          <a:prstGeom prst="rect">
            <a:avLst/>
          </a:prstGeom>
        </p:spPr>
        <p:txBody>
          <a:bodyPr vert="horz" lIns="90992" tIns="45496" rIns="90992" bIns="45496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9" y="800719"/>
            <a:ext cx="9469499" cy="1201926"/>
          </a:xfrm>
          <a:prstGeom prst="rect">
            <a:avLst/>
          </a:prstGeom>
          <a:noFill/>
        </p:spPr>
        <p:txBody>
          <a:bodyPr vert="horz" wrap="square" lIns="214947" tIns="107471" rIns="214947" bIns="107471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88"/>
            <a:ext cx="2311400" cy="365125"/>
          </a:xfrm>
          <a:prstGeom prst="rect">
            <a:avLst/>
          </a:prstGeom>
        </p:spPr>
        <p:txBody>
          <a:bodyPr vert="horz" lIns="90992" tIns="45496" rIns="90992" bIns="454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73"/>
            <a:ext cx="3136900" cy="365125"/>
          </a:xfrm>
          <a:prstGeom prst="rect">
            <a:avLst/>
          </a:prstGeom>
        </p:spPr>
        <p:txBody>
          <a:bodyPr vert="horz" lIns="90992" tIns="45496" rIns="90992" bIns="454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73"/>
            <a:ext cx="2311400" cy="365125"/>
          </a:xfrm>
          <a:prstGeom prst="rect">
            <a:avLst/>
          </a:prstGeom>
        </p:spPr>
        <p:txBody>
          <a:bodyPr vert="horz" lIns="90992" tIns="45496" rIns="90992" bIns="45496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6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09959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1232" indent="-341232" algn="l" defTabSz="909959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39338" indent="-284367" algn="l" defTabSz="909959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37453" indent="-227491" algn="l" defTabSz="909959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592425" indent="-227491" algn="l" defTabSz="909959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47404" indent="-227491" algn="l" defTabSz="909959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02386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7364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2346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320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978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959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935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9915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4898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874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4849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9831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704526" y="66623"/>
            <a:ext cx="5944259" cy="6674745"/>
            <a:chOff x="704527" y="66623"/>
            <a:chExt cx="5944258" cy="6674745"/>
          </a:xfrm>
        </p:grpSpPr>
        <p:sp>
          <p:nvSpPr>
            <p:cNvPr id="37" name="L 字 36"/>
            <p:cNvSpPr/>
            <p:nvPr/>
          </p:nvSpPr>
          <p:spPr bwMode="auto">
            <a:xfrm>
              <a:off x="704527" y="5257707"/>
              <a:ext cx="5944258" cy="510552"/>
            </a:xfrm>
            <a:prstGeom prst="corner">
              <a:avLst>
                <a:gd name="adj1" fmla="val 100000"/>
                <a:gd name="adj2" fmla="val 158183"/>
              </a:avLst>
            </a:prstGeom>
            <a:ln>
              <a:noFill/>
              <a:prstDash val="sysDot"/>
              <a:headEnd/>
              <a:tailEnd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68415" tIns="34208" rIns="68415" bIns="34208" rtlCol="0" anchor="t" anchorCtr="0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0953">
                <a:defRPr/>
              </a:pPr>
              <a:r>
                <a:rPr kumimoji="0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現状、東京電力は</a:t>
              </a:r>
              <a:r>
                <a:rPr kumimoji="0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kumimoji="0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廃炉</a:t>
              </a:r>
              <a:r>
                <a:rPr kumimoji="0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kumimoji="0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要する</a:t>
              </a:r>
              <a:r>
                <a:rPr kumimoji="0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資金</a:t>
              </a:r>
              <a:r>
                <a:rPr kumimoji="0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kumimoji="0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して見込んだ</a:t>
              </a:r>
              <a:r>
                <a:rPr kumimoji="0" lang="ja-JP" altLang="en-US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２兆円</a:t>
              </a:r>
              <a:r>
                <a:rPr kumimoji="0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を事故収束対応に充当している。</a:t>
              </a:r>
              <a:endPara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14616" y="860723"/>
              <a:ext cx="2700000" cy="3924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23" tIns="45712" rIns="91423" bIns="45712" rtlCol="0" anchor="t" anchorCtr="0">
              <a:noAutofit/>
            </a:bodyPr>
            <a:lstStyle/>
            <a:p>
              <a:pPr marL="174625" indent="-174625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汚染水対策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汚染源に水を近づけない、汚染水を漏らさない、汚染源を取り除くための予防的・重層的措置の実施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建屋滞留水処理完了に向けた取組の実施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948784" y="860723"/>
              <a:ext cx="2700000" cy="3924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23" tIns="45712" rIns="91423" bIns="45712" rtlCol="0" anchor="t" anchorCtr="0">
              <a:noAutofit/>
            </a:bodyPr>
            <a:lstStyle/>
            <a:p>
              <a:pPr marL="174625" indent="-174625"/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09572" y="6125815"/>
              <a:ext cx="5934168" cy="615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ja-JP" altLang="ja-JP" sz="1600" dirty="0">
                  <a:solidFill>
                    <a:srgbClr val="FF0000"/>
                  </a:solidFill>
                </a:rPr>
                <a:t>有識者へのヒアリング結果によれば、燃料デブリ</a:t>
              </a:r>
              <a:r>
                <a:rPr lang="ja-JP" altLang="en-US" sz="1600" dirty="0" smtClean="0">
                  <a:solidFill>
                    <a:srgbClr val="FF0000"/>
                  </a:solidFill>
                </a:rPr>
                <a:t>の取出し</a:t>
              </a:r>
              <a:r>
                <a:rPr lang="ja-JP" altLang="ja-JP" sz="1600" dirty="0" smtClean="0">
                  <a:solidFill>
                    <a:srgbClr val="FF0000"/>
                  </a:solidFill>
                </a:rPr>
                <a:t>工程</a:t>
              </a:r>
              <a:r>
                <a:rPr lang="ja-JP" altLang="ja-JP" sz="1600" dirty="0">
                  <a:solidFill>
                    <a:srgbClr val="FF0000"/>
                  </a:solidFill>
                </a:rPr>
                <a:t>を実行する過程で、</a:t>
              </a:r>
              <a:r>
                <a:rPr lang="ja-JP" altLang="ja-JP" sz="1600" u="sng" dirty="0">
                  <a:solidFill>
                    <a:srgbClr val="FF0000"/>
                  </a:solidFill>
                </a:rPr>
                <a:t>追加で最大</a:t>
              </a:r>
              <a:r>
                <a:rPr lang="en-US" altLang="ja-JP" b="1" u="sng" dirty="0">
                  <a:solidFill>
                    <a:srgbClr val="FF0000"/>
                  </a:solidFill>
                </a:rPr>
                <a:t>6</a:t>
              </a:r>
              <a:r>
                <a:rPr lang="ja-JP" altLang="ja-JP" b="1" u="sng" dirty="0">
                  <a:solidFill>
                    <a:srgbClr val="FF0000"/>
                  </a:solidFill>
                </a:rPr>
                <a:t>兆円</a:t>
              </a:r>
              <a:r>
                <a:rPr lang="ja-JP" altLang="ja-JP" sz="1600" u="sng" dirty="0">
                  <a:solidFill>
                    <a:srgbClr val="FF0000"/>
                  </a:solidFill>
                </a:rPr>
                <a:t>程度</a:t>
              </a:r>
              <a:r>
                <a:rPr lang="ja-JP" altLang="ja-JP" sz="1600" dirty="0">
                  <a:solidFill>
                    <a:srgbClr val="FF0000"/>
                  </a:solidFill>
                </a:rPr>
                <a:t>の資金が必要</a:t>
              </a:r>
              <a:r>
                <a:rPr lang="ja-JP" altLang="en-US" sz="1600" dirty="0">
                  <a:solidFill>
                    <a:srgbClr val="FF0000"/>
                  </a:solidFill>
                </a:rPr>
                <a:t>。</a:t>
              </a:r>
              <a:endPara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矢印: 下 2"/>
            <p:cNvSpPr/>
            <p:nvPr/>
          </p:nvSpPr>
          <p:spPr bwMode="auto">
            <a:xfrm>
              <a:off x="3370242" y="5735744"/>
              <a:ext cx="484632" cy="258328"/>
            </a:xfrm>
            <a:prstGeom prst="downArrow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4" name="矢印: 右 3"/>
            <p:cNvSpPr/>
            <p:nvPr/>
          </p:nvSpPr>
          <p:spPr bwMode="auto">
            <a:xfrm>
              <a:off x="3501680" y="2129371"/>
              <a:ext cx="360040" cy="1224136"/>
            </a:xfrm>
            <a:prstGeom prst="rightArrow">
              <a:avLst/>
            </a:prstGeom>
            <a:noFill/>
            <a:ln>
              <a:headEnd/>
              <a:tailEnd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714616" y="66623"/>
              <a:ext cx="2700000" cy="800219"/>
            </a:xfrm>
            <a:prstGeom prst="rect">
              <a:avLst/>
            </a:prstGeom>
            <a:solidFill>
              <a:srgbClr val="C00000"/>
            </a:solidFill>
          </p:spPr>
          <p:txBody>
            <a:bodyPr lIns="0" rIns="0">
              <a:spAutoFit/>
            </a:bodyPr>
            <a:lstStyle/>
            <a:p>
              <a:pPr marL="174625" indent="-174625" algn="ctr"/>
              <a:r>
                <a:rPr lang="ja-JP" altLang="en-US" sz="1600" b="1" dirty="0">
                  <a:solidFill>
                    <a:schemeClr val="bg1"/>
                  </a:solidFill>
                  <a:latin typeface="+mn-ea"/>
                </a:rPr>
                <a:t>燃料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+mn-ea"/>
                </a:rPr>
                <a:t>デブリ取出し</a:t>
              </a:r>
              <a:endParaRPr lang="en-US" altLang="ja-JP" sz="1600" b="1" dirty="0" smtClean="0">
                <a:solidFill>
                  <a:schemeClr val="bg1"/>
                </a:solidFill>
                <a:latin typeface="+mn-ea"/>
              </a:endParaRPr>
            </a:p>
            <a:p>
              <a:pPr marL="174625" indent="-174625" algn="ctr"/>
              <a:r>
                <a:rPr lang="ja-JP" altLang="en-US" sz="1600" b="1" dirty="0" smtClean="0">
                  <a:solidFill>
                    <a:schemeClr val="bg1"/>
                  </a:solidFill>
                  <a:latin typeface="+mn-ea"/>
                </a:rPr>
                <a:t>に向けた準備工程</a:t>
              </a:r>
              <a:endParaRPr lang="en-US" altLang="ja-JP" sz="1600" b="1" dirty="0">
                <a:solidFill>
                  <a:schemeClr val="bg1"/>
                </a:solidFill>
                <a:latin typeface="+mn-ea"/>
              </a:endParaRPr>
            </a:p>
            <a:p>
              <a:pPr marL="174625" indent="-174625" algn="ctr"/>
              <a:r>
                <a:rPr lang="ja-JP" altLang="en-US" sz="14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（～</a:t>
              </a:r>
              <a:r>
                <a:rPr lang="en-US" altLang="ja-JP" sz="14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2021</a:t>
              </a:r>
              <a:r>
                <a:rPr lang="ja-JP" altLang="en-US" sz="14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年</a:t>
              </a:r>
              <a:r>
                <a:rPr lang="en-US" altLang="ja-JP" sz="14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12</a:t>
              </a:r>
              <a:r>
                <a:rPr lang="ja-JP" altLang="en-US" sz="14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月）</a:t>
              </a:r>
              <a:endParaRPr lang="en-US" altLang="ja-JP" sz="14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948784" y="66623"/>
              <a:ext cx="2700000" cy="80021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txBody>
            <a:bodyPr lIns="0" rIns="0">
              <a:spAutoFit/>
            </a:bodyPr>
            <a:lstStyle/>
            <a:p>
              <a:pPr marL="174625" indent="-174625" algn="ctr"/>
              <a:r>
                <a:rPr lang="ja-JP" altLang="en-US" sz="1600" b="1" dirty="0" smtClean="0">
                  <a:solidFill>
                    <a:schemeClr val="bg1"/>
                  </a:solidFill>
                  <a:latin typeface="+mn-ea"/>
                </a:rPr>
                <a:t>燃料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+mn-ea"/>
                </a:rPr>
                <a:t>デブリ取出しを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+mn-ea"/>
                </a:rPr>
                <a:t>含めた</a:t>
              </a:r>
              <a:endParaRPr lang="en-US" altLang="ja-JP" sz="1600" b="1" dirty="0" smtClean="0">
                <a:solidFill>
                  <a:schemeClr val="bg1"/>
                </a:solidFill>
                <a:latin typeface="+mn-ea"/>
              </a:endParaRPr>
            </a:p>
            <a:p>
              <a:pPr marL="174625" indent="-174625" algn="ctr"/>
              <a:r>
                <a:rPr lang="ja-JP" altLang="en-US" sz="1600" b="1" dirty="0" smtClean="0">
                  <a:solidFill>
                    <a:schemeClr val="bg1"/>
                  </a:solidFill>
                  <a:latin typeface="+mn-ea"/>
                </a:rPr>
                <a:t>廃止</a:t>
              </a:r>
              <a:r>
                <a:rPr lang="ja-JP" altLang="en-US" sz="1600" b="1" dirty="0">
                  <a:solidFill>
                    <a:schemeClr val="bg1"/>
                  </a:solidFill>
                  <a:latin typeface="+mn-ea"/>
                </a:rPr>
                <a:t>措置終了まで</a:t>
              </a:r>
              <a:endParaRPr lang="en-US" altLang="ja-JP" sz="1600" b="1" dirty="0">
                <a:solidFill>
                  <a:schemeClr val="bg1"/>
                </a:solidFill>
                <a:latin typeface="+mn-ea"/>
              </a:endParaRPr>
            </a:p>
            <a:p>
              <a:pPr marL="174625" indent="-174625" algn="ctr"/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（</a:t>
              </a:r>
              <a:r>
                <a:rPr lang="en-US" altLang="ja-JP" sz="1400" b="1" dirty="0">
                  <a:solidFill>
                    <a:schemeClr val="bg1"/>
                  </a:solidFill>
                  <a:latin typeface="+mn-ea"/>
                </a:rPr>
                <a:t>30</a:t>
              </a:r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～</a:t>
              </a:r>
              <a:r>
                <a:rPr lang="en-US" altLang="ja-JP" sz="1400" b="1" dirty="0">
                  <a:solidFill>
                    <a:schemeClr val="bg1"/>
                  </a:solidFill>
                  <a:latin typeface="+mn-ea"/>
                </a:rPr>
                <a:t>40</a:t>
              </a:r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年後）</a:t>
              </a:r>
              <a:endParaRPr lang="en-US" altLang="ja-JP" sz="16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714616" y="2031670"/>
              <a:ext cx="2700000" cy="107721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4625" indent="-174625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使用済燃料プールからの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燃料取出し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燃料取出し開始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に向けたガレキ撤去、カバー設置等の実施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全号機からの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燃料取出し開始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714616" y="3177365"/>
              <a:ext cx="2700000" cy="6771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4625" indent="-174625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〇燃料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デブリ取出し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格納容器内の状況把握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デブリ取出しの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工法検討・開始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14616" y="3922949"/>
              <a:ext cx="2700000" cy="6771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4625" indent="-174625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〇廃棄物対策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保管管理の実施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処理処分に向けた研究開発等の実施</a:t>
              </a:r>
              <a:endParaRPr lang="ja-JP" altLang="en-US" sz="12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948784" y="3922949"/>
              <a:ext cx="2700000" cy="8617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4625" indent="-174625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〇廃棄物対策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保管管理の実施（継続）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処理処分に向けた研究開発等の実施（継続）</a:t>
              </a:r>
              <a:endParaRPr lang="ja-JP" altLang="en-US" sz="12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948784" y="3177365"/>
              <a:ext cx="2700000" cy="61555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4625" indent="-174625"/>
              <a:r>
                <a:rPr lang="ja-JP" altLang="en-US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〇燃料</a:t>
              </a:r>
              <a:r>
                <a:rPr lang="ja-JP" altLang="en-US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デブリ取出し</a:t>
              </a:r>
              <a:endPara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6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燃料デブリ</a:t>
              </a:r>
              <a:r>
                <a:rPr lang="ja-JP" altLang="en-US" sz="1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の取出し</a:t>
              </a:r>
              <a:endPara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948784" y="2031670"/>
              <a:ext cx="2700000" cy="70788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4625" indent="-174625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使用済燃料プールから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174625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燃料取出し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 indent="-88900">
                <a:buFont typeface="Arial" panose="020B0604020202020204" pitchFamily="34" charset="0"/>
                <a:buChar char="•"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全号機からの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燃料取出し（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継続）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右中かっこ 10"/>
            <p:cNvSpPr/>
            <p:nvPr/>
          </p:nvSpPr>
          <p:spPr>
            <a:xfrm rot="5400000">
              <a:off x="3480784" y="2049012"/>
              <a:ext cx="396000" cy="5940000"/>
            </a:xfrm>
            <a:prstGeom prst="rightBrace">
              <a:avLst>
                <a:gd name="adj1" fmla="val 31012"/>
                <a:gd name="adj2" fmla="val 50000"/>
              </a:avLst>
            </a:prstGeom>
            <a:ln w="38100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1114682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lnDef>
      <a:spPr>
        <a:ln>
          <a:headEnd type="arrow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214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2016-10-24T16:15:07Z</dcterms:created>
  <dcterms:modified xsi:type="dcterms:W3CDTF">2017-05-15T11:29:33Z</dcterms:modified>
</cp:coreProperties>
</file>