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 bookmarkIdSeed="2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83" r:id="rId2"/>
  </p:sldIdLst>
  <p:sldSz cx="9906000" cy="6858000" type="A4"/>
  <p:notesSz cx="6735763" cy="9866313"/>
  <p:defaultTextStyle>
    <a:defPPr>
      <a:defRPr lang="ja-JP"/>
    </a:defPPr>
    <a:lvl1pPr marL="0" algn="l" defTabSz="909959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4978" algn="l" defTabSz="909959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09959" algn="l" defTabSz="909959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64935" algn="l" defTabSz="909959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19915" algn="l" defTabSz="909959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74898" algn="l" defTabSz="909959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29874" algn="l" defTabSz="909959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184849" algn="l" defTabSz="909959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39831" algn="l" defTabSz="909959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773">
          <p15:clr>
            <a:srgbClr val="A4A3A4"/>
          </p15:clr>
        </p15:guide>
        <p15:guide id="2" pos="122">
          <p15:clr>
            <a:srgbClr val="A4A3A4"/>
          </p15:clr>
        </p15:guide>
        <p15:guide id="3" orient="horz" pos="580">
          <p15:clr>
            <a:srgbClr val="A4A3A4"/>
          </p15:clr>
        </p15:guide>
        <p15:guide id="4" pos="163">
          <p15:clr>
            <a:srgbClr val="A4A3A4"/>
          </p15:clr>
        </p15:guide>
        <p15:guide id="5" pos="121">
          <p15:clr>
            <a:srgbClr val="A4A3A4"/>
          </p15:clr>
        </p15:guide>
        <p15:guide id="6" orient="horz" pos="552">
          <p15:clr>
            <a:srgbClr val="A4A3A4"/>
          </p15:clr>
        </p15:guide>
        <p15:guide id="7" orient="horz" pos="414">
          <p15:clr>
            <a:srgbClr val="A4A3A4"/>
          </p15:clr>
        </p15:guide>
        <p15:guide id="8" pos="371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4503">
          <p15:clr>
            <a:srgbClr val="A4A3A4"/>
          </p15:clr>
        </p15:guide>
        <p15:guide id="2" pos="3108">
          <p15:clr>
            <a:srgbClr val="A4A3A4"/>
          </p15:clr>
        </p15:guide>
        <p15:guide id="3" orient="horz" pos="3108">
          <p15:clr>
            <a:srgbClr val="A4A3A4"/>
          </p15:clr>
        </p15:guide>
        <p15:guide id="4" pos="21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15968"/>
    <a:srgbClr val="0064C8"/>
    <a:srgbClr val="99D6EC"/>
    <a:srgbClr val="FF5A00"/>
    <a:srgbClr val="0098D0"/>
    <a:srgbClr val="B197D3"/>
    <a:srgbClr val="FFBE3C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912" autoAdjust="0"/>
    <p:restoredTop sz="93891" autoAdjust="0"/>
  </p:normalViewPr>
  <p:slideViewPr>
    <p:cSldViewPr>
      <p:cViewPr>
        <p:scale>
          <a:sx n="75" d="100"/>
          <a:sy n="75" d="100"/>
        </p:scale>
        <p:origin x="-942" y="-612"/>
      </p:cViewPr>
      <p:guideLst>
        <p:guide orient="horz" pos="773"/>
        <p:guide orient="horz" pos="580"/>
        <p:guide orient="horz" pos="552"/>
        <p:guide orient="horz" pos="414"/>
        <p:guide pos="121"/>
        <p:guide pos="163"/>
        <p:guide pos="3709"/>
      </p:guideLst>
    </p:cSldViewPr>
  </p:slideViewPr>
  <p:outlineViewPr>
    <p:cViewPr>
      <p:scale>
        <a:sx n="33" d="100"/>
        <a:sy n="33" d="100"/>
      </p:scale>
      <p:origin x="0" y="766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90" d="100"/>
          <a:sy n="90" d="100"/>
        </p:scale>
        <p:origin x="-2070" y="-72"/>
      </p:cViewPr>
      <p:guideLst>
        <p:guide orient="horz" pos="4503"/>
        <p:guide orient="horz" pos="3108"/>
        <p:guide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3" y="1"/>
            <a:ext cx="2918831" cy="493316"/>
          </a:xfrm>
          <a:prstGeom prst="rect">
            <a:avLst/>
          </a:prstGeom>
        </p:spPr>
        <p:txBody>
          <a:bodyPr vert="horz" lIns="91423" tIns="45711" rIns="91423" bIns="45711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5375" y="1"/>
            <a:ext cx="2918831" cy="493316"/>
          </a:xfrm>
          <a:prstGeom prst="rect">
            <a:avLst/>
          </a:prstGeom>
        </p:spPr>
        <p:txBody>
          <a:bodyPr vert="horz" lIns="91423" tIns="45711" rIns="91423" bIns="45711" rtlCol="0"/>
          <a:lstStyle>
            <a:lvl1pPr algn="r">
              <a:defRPr sz="1200"/>
            </a:lvl1pPr>
          </a:lstStyle>
          <a:p>
            <a:r>
              <a:rPr lang="ja-JP" altLang="en-US" sz="1400" dirty="0">
                <a:latin typeface="ＭＳ Ｐゴシック" pitchFamily="50" charset="-128"/>
                <a:ea typeface="ＭＳ Ｐゴシック" pitchFamily="50" charset="-128"/>
              </a:rPr>
              <a:t>機密性○</a:t>
            </a: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3" y="9371285"/>
            <a:ext cx="2918831" cy="493316"/>
          </a:xfrm>
          <a:prstGeom prst="rect">
            <a:avLst/>
          </a:prstGeom>
        </p:spPr>
        <p:txBody>
          <a:bodyPr vert="horz" lIns="91423" tIns="45711" rIns="91423" bIns="45711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5375" y="9371285"/>
            <a:ext cx="2918831" cy="493316"/>
          </a:xfrm>
          <a:prstGeom prst="rect">
            <a:avLst/>
          </a:prstGeom>
        </p:spPr>
        <p:txBody>
          <a:bodyPr vert="horz" lIns="91423" tIns="45711" rIns="91423" bIns="45711" rtlCol="0" anchor="b"/>
          <a:lstStyle>
            <a:lvl1pPr algn="r">
              <a:defRPr sz="1200"/>
            </a:lvl1pPr>
          </a:lstStyle>
          <a:p>
            <a:fld id="{A60C1D9C-4153-45A3-ABA8-5AC906D324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6108798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3" y="1"/>
            <a:ext cx="2918831" cy="493316"/>
          </a:xfrm>
          <a:prstGeom prst="rect">
            <a:avLst/>
          </a:prstGeom>
        </p:spPr>
        <p:txBody>
          <a:bodyPr vert="horz" lIns="91423" tIns="45711" rIns="91423" bIns="45711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5" y="1"/>
            <a:ext cx="2918831" cy="493316"/>
          </a:xfrm>
          <a:prstGeom prst="rect">
            <a:avLst/>
          </a:prstGeom>
        </p:spPr>
        <p:txBody>
          <a:bodyPr vert="horz" lIns="91423" tIns="45711" rIns="91423" bIns="45711" rtlCol="0"/>
          <a:lstStyle>
            <a:lvl1pPr algn="r">
              <a:defRPr sz="1400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r>
              <a:rPr lang="ja-JP" altLang="en-US" dirty="0"/>
              <a:t>機密性○</a:t>
            </a:r>
            <a:endParaRPr lang="en-US" altLang="ja-JP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95325" y="739775"/>
            <a:ext cx="53451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3" tIns="45711" rIns="91423" bIns="45711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6502"/>
            <a:ext cx="5388610" cy="4439841"/>
          </a:xfrm>
          <a:prstGeom prst="rect">
            <a:avLst/>
          </a:prstGeom>
        </p:spPr>
        <p:txBody>
          <a:bodyPr vert="horz" lIns="91423" tIns="45711" rIns="91423" bIns="45711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3" y="9371285"/>
            <a:ext cx="2918831" cy="493316"/>
          </a:xfrm>
          <a:prstGeom prst="rect">
            <a:avLst/>
          </a:prstGeom>
        </p:spPr>
        <p:txBody>
          <a:bodyPr vert="horz" lIns="91423" tIns="45711" rIns="91423" bIns="45711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5" y="9371285"/>
            <a:ext cx="2918831" cy="493316"/>
          </a:xfrm>
          <a:prstGeom prst="rect">
            <a:avLst/>
          </a:prstGeom>
        </p:spPr>
        <p:txBody>
          <a:bodyPr vert="horz" lIns="91423" tIns="45711" rIns="91423" bIns="45711" rtlCol="0" anchor="b"/>
          <a:lstStyle>
            <a:lvl1pPr algn="r">
              <a:defRPr sz="1200"/>
            </a:lvl1pPr>
          </a:lstStyle>
          <a:p>
            <a:fld id="{FD35E722-DCEB-4B9B-850A-0990A504E4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926932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marL="0" algn="l" defTabSz="909959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4978" algn="l" defTabSz="909959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09959" algn="l" defTabSz="909959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64935" algn="l" defTabSz="909959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19915" algn="l" defTabSz="909959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74898" algn="l" defTabSz="909959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29874" algn="l" defTabSz="909959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184849" algn="l" defTabSz="909959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39831" algn="l" defTabSz="909959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588440"/>
            <a:ext cx="8420100" cy="55399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algn="ctr">
              <a:defRPr lang="ja-JP" altLang="en-US" sz="3600" b="1" dirty="0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/>
            <a:r>
              <a:rPr kumimoji="1" lang="ja-JP" altLang="en-US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4653138"/>
            <a:ext cx="6934200" cy="369332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0" indent="0" algn="ctr">
              <a:buNone/>
              <a:defRPr lang="ja-JP" altLang="en-US" sz="2400" b="1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 algn="ctr"/>
            <a:r>
              <a:rPr kumimoji="1" lang="ja-JP" altLang="en-US"/>
              <a:t>マスター サブタイトルの書式設定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38EED-0542-4C86-A18B-4CD095A08138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2017/5/15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lang="ja-JP" altLang="en-US" smtClean="0">
                <a:solidFill>
                  <a:prstClr val="black"/>
                </a:solidFill>
              </a:rPr>
              <a:pPr/>
              <a:t>‹#›</a:t>
            </a:fld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16689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1393444" y="1520801"/>
            <a:ext cx="7423989" cy="645878"/>
          </a:xfrm>
        </p:spPr>
        <p:txBody>
          <a:bodyPr wrap="square" anchor="t" anchorCtr="0">
            <a:spAutoFit/>
          </a:bodyPr>
          <a:lstStyle>
            <a:lvl1pPr algn="l">
              <a:defRPr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dirty="0"/>
              <a:t>１．見出しの記入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7FD6B-AACB-4FB5-A82B-515F0D3C0BFC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2017/5/15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lang="ja-JP" altLang="en-US" smtClean="0">
                <a:solidFill>
                  <a:prstClr val="black"/>
                </a:solidFill>
              </a:rPr>
              <a:pPr/>
              <a:t>‹#›</a:t>
            </a:fld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36456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準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D6CFB-7E9F-4517-9C6C-7920C3455632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2017/5/15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lang="ja-JP" altLang="en-US" smtClean="0">
                <a:solidFill>
                  <a:prstClr val="black"/>
                </a:solidFill>
              </a:rPr>
              <a:pPr/>
              <a:t>‹#›</a:t>
            </a:fld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200500" y="188885"/>
            <a:ext cx="9505503" cy="461212"/>
          </a:xfrm>
        </p:spPr>
        <p:txBody>
          <a:bodyPr wrap="square">
            <a:spAutoFit/>
          </a:bodyPr>
          <a:lstStyle>
            <a:lvl1pPr algn="l">
              <a:defRPr lang="ja-JP" altLang="en-US" sz="2400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/>
              <a:t>マスター タイトルの書式設定</a:t>
            </a:r>
            <a:endParaRPr kumimoji="1" lang="ja-JP" altLang="en-US" dirty="0"/>
          </a:p>
        </p:txBody>
      </p:sp>
      <p:sp>
        <p:nvSpPr>
          <p:cNvPr id="8" name="テキスト プレースホルダー 9"/>
          <p:cNvSpPr>
            <a:spLocks noGrp="1"/>
          </p:cNvSpPr>
          <p:nvPr>
            <p:ph type="body" sz="quarter" idx="13" hasCustomPrompt="1"/>
          </p:nvPr>
        </p:nvSpPr>
        <p:spPr>
          <a:xfrm>
            <a:off x="200794" y="6309323"/>
            <a:ext cx="9396722" cy="153888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（資料）●●</a:t>
            </a:r>
          </a:p>
        </p:txBody>
      </p:sp>
      <p:sp>
        <p:nvSpPr>
          <p:cNvPr id="9" name="テキスト プレースホルダー 9"/>
          <p:cNvSpPr>
            <a:spLocks noGrp="1"/>
          </p:cNvSpPr>
          <p:nvPr>
            <p:ph type="body" sz="quarter" idx="14" hasCustomPrompt="1"/>
          </p:nvPr>
        </p:nvSpPr>
        <p:spPr>
          <a:xfrm>
            <a:off x="200800" y="3104968"/>
            <a:ext cx="1853071" cy="307777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説明文（</a:t>
            </a:r>
            <a:r>
              <a:rPr kumimoji="1" lang="en-US" altLang="ja-JP" dirty="0"/>
              <a:t>20pt</a:t>
            </a:r>
            <a:r>
              <a:rPr kumimoji="1" lang="ja-JP" altLang="en-US" dirty="0"/>
              <a:t>）</a:t>
            </a:r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5" hasCustomPrompt="1"/>
          </p:nvPr>
        </p:nvSpPr>
        <p:spPr>
          <a:xfrm>
            <a:off x="200474" y="3769295"/>
            <a:ext cx="1298432" cy="215444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説明文（</a:t>
            </a:r>
            <a:r>
              <a:rPr kumimoji="1" lang="en-US" altLang="ja-JP" dirty="0"/>
              <a:t>14pt</a:t>
            </a:r>
            <a:r>
              <a:rPr kumimoji="1" lang="ja-JP" altLang="en-US" dirty="0"/>
              <a:t>）</a:t>
            </a:r>
          </a:p>
        </p:txBody>
      </p:sp>
      <p:sp>
        <p:nvSpPr>
          <p:cNvPr id="11" name="テキスト プレースホルダー 9"/>
          <p:cNvSpPr>
            <a:spLocks noGrp="1"/>
          </p:cNvSpPr>
          <p:nvPr>
            <p:ph type="body" sz="quarter" idx="16" hasCustomPrompt="1"/>
          </p:nvPr>
        </p:nvSpPr>
        <p:spPr>
          <a:xfrm>
            <a:off x="200474" y="4365108"/>
            <a:ext cx="1053173" cy="153888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説明文（</a:t>
            </a:r>
            <a:r>
              <a:rPr kumimoji="1" lang="en-US" altLang="ja-JP" dirty="0"/>
              <a:t>10.5pt</a:t>
            </a:r>
            <a:r>
              <a:rPr kumimoji="1" lang="ja-JP" altLang="en-US" dirty="0"/>
              <a:t>）</a:t>
            </a:r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7"/>
          </p:nvPr>
        </p:nvSpPr>
        <p:spPr>
          <a:xfrm>
            <a:off x="200026" y="764717"/>
            <a:ext cx="9505950" cy="524818"/>
          </a:xfrm>
          <a:solidFill>
            <a:srgbClr val="99D6EC"/>
          </a:solidFill>
          <a:ln>
            <a:noFill/>
          </a:ln>
        </p:spPr>
        <p:txBody>
          <a:bodyPr vert="horz" wrap="square" lIns="214947" tIns="107471" rIns="214947" bIns="107471" rtlCol="0" anchor="t" anchorCtr="0">
            <a:spAutoFit/>
          </a:bodyPr>
          <a:lstStyle>
            <a:lvl1pPr>
              <a:def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255927" lvl="0" indent="-255927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l"/>
            </a:pPr>
            <a:r>
              <a:rPr kumimoji="1" lang="ja-JP" altLang="en-US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2886639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200029" y="274639"/>
            <a:ext cx="9469499" cy="382587"/>
          </a:xfrm>
          <a:prstGeom prst="rect">
            <a:avLst/>
          </a:prstGeom>
        </p:spPr>
        <p:txBody>
          <a:bodyPr vert="horz" lIns="90992" tIns="45496" rIns="90992" bIns="45496" rtlCol="0" anchor="ctr">
            <a:normAutofit/>
          </a:bodyPr>
          <a:lstStyle/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200029" y="800719"/>
            <a:ext cx="9469499" cy="1201926"/>
          </a:xfrm>
          <a:prstGeom prst="rect">
            <a:avLst/>
          </a:prstGeom>
          <a:noFill/>
        </p:spPr>
        <p:txBody>
          <a:bodyPr vert="horz" wrap="square" lIns="214947" tIns="107471" rIns="214947" bIns="107471" rtlCol="0">
            <a:spAutoFit/>
          </a:bodyPr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-10695" y="6520288"/>
            <a:ext cx="2311400" cy="365125"/>
          </a:xfrm>
          <a:prstGeom prst="rect">
            <a:avLst/>
          </a:prstGeom>
        </p:spPr>
        <p:txBody>
          <a:bodyPr vert="horz" lIns="90992" tIns="45496" rIns="90992" bIns="45496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57702473-496F-4EA5-8617-C076904D98E0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2017/5/15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92827" y="6525373"/>
            <a:ext cx="3136900" cy="365125"/>
          </a:xfrm>
          <a:prstGeom prst="rect">
            <a:avLst/>
          </a:prstGeom>
        </p:spPr>
        <p:txBody>
          <a:bodyPr vert="horz" lIns="90992" tIns="45496" rIns="90992" bIns="45496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605295" y="6525373"/>
            <a:ext cx="2311400" cy="365125"/>
          </a:xfrm>
          <a:prstGeom prst="rect">
            <a:avLst/>
          </a:prstGeom>
        </p:spPr>
        <p:txBody>
          <a:bodyPr vert="horz" lIns="90992" tIns="45496" rIns="90992" bIns="45496" rtlCol="0" anchor="ctr"/>
          <a:lstStyle>
            <a:lvl1pPr algn="r">
              <a:defRPr sz="14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D9550142-B990-490A-A107-ED7302A7FD52}" type="slidenum">
              <a:rPr lang="ja-JP" altLang="en-US" smtClean="0">
                <a:solidFill>
                  <a:prstClr val="black"/>
                </a:solidFill>
              </a:rPr>
              <a:pPr/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46684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hf hdr="0" ftr="0" dt="0"/>
  <p:txStyles>
    <p:titleStyle>
      <a:lvl1pPr algn="l" defTabSz="909959" rtl="0" eaLnBrk="1" latinLnBrk="0" hangingPunct="1">
        <a:spcBef>
          <a:spcPct val="0"/>
        </a:spcBef>
        <a:buNone/>
        <a:defRPr kumimoji="1" sz="2400" b="1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</p:titleStyle>
    <p:bodyStyle>
      <a:lvl1pPr marL="341232" indent="-341232" algn="l" defTabSz="909959" rtl="0" eaLnBrk="1" latinLnBrk="0" hangingPunct="1">
        <a:spcBef>
          <a:spcPts val="600"/>
        </a:spcBef>
        <a:spcAft>
          <a:spcPts val="600"/>
        </a:spcAft>
        <a:buClr>
          <a:srgbClr val="002060"/>
        </a:buClr>
        <a:buFont typeface="Wingdings" panose="05000000000000000000" pitchFamily="2" charset="2"/>
        <a:buChar char="l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  <a:lvl2pPr marL="739338" indent="-284367" algn="l" defTabSz="909959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–"/>
        <a:defRPr kumimoji="1" sz="14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2pPr>
      <a:lvl3pPr marL="1137453" indent="-227491" algn="l" defTabSz="909959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•"/>
        <a:defRPr kumimoji="1" sz="1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3pPr>
      <a:lvl4pPr marL="1592425" indent="-227491" algn="l" defTabSz="909959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4pPr>
      <a:lvl5pPr marL="2047404" indent="-227491" algn="l" defTabSz="909959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5pPr>
      <a:lvl6pPr marL="2502386" indent="-227491" algn="l" defTabSz="909959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57364" indent="-227491" algn="l" defTabSz="909959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12346" indent="-227491" algn="l" defTabSz="909959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67320" indent="-227491" algn="l" defTabSz="909959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09959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4978" algn="l" defTabSz="909959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09959" algn="l" defTabSz="909959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4935" algn="l" defTabSz="909959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19915" algn="l" defTabSz="909959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74898" algn="l" defTabSz="909959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29874" algn="l" defTabSz="909959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84849" algn="l" defTabSz="909959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39831" algn="l" defTabSz="909959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グループ化 12"/>
          <p:cNvGrpSpPr/>
          <p:nvPr/>
        </p:nvGrpSpPr>
        <p:grpSpPr>
          <a:xfrm>
            <a:off x="704526" y="66623"/>
            <a:ext cx="5944259" cy="6674745"/>
            <a:chOff x="704527" y="66623"/>
            <a:chExt cx="5944258" cy="6674745"/>
          </a:xfrm>
        </p:grpSpPr>
        <p:sp>
          <p:nvSpPr>
            <p:cNvPr id="37" name="L 字 36"/>
            <p:cNvSpPr/>
            <p:nvPr/>
          </p:nvSpPr>
          <p:spPr bwMode="auto">
            <a:xfrm>
              <a:off x="704527" y="5257707"/>
              <a:ext cx="5944258" cy="510552"/>
            </a:xfrm>
            <a:prstGeom prst="corner">
              <a:avLst>
                <a:gd name="adj1" fmla="val 100000"/>
                <a:gd name="adj2" fmla="val 158183"/>
              </a:avLst>
            </a:prstGeom>
            <a:ln>
              <a:noFill/>
              <a:prstDash val="sysDot"/>
              <a:headEnd/>
              <a:tailEnd/>
            </a:ln>
            <a:extLst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lIns="68415" tIns="34208" rIns="68415" bIns="34208" rtlCol="0" anchor="t" anchorCtr="0"/>
            <a:lstStyle>
              <a:defPPr>
                <a:defRPr lang="ja-JP"/>
              </a:defPPr>
              <a:lvl1pPr marL="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680953">
                <a:defRPr/>
              </a:pPr>
              <a:r>
                <a:rPr kumimoji="0" lang="ja-JP" altLang="en-US" sz="16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現状、東京電力は</a:t>
              </a:r>
              <a:r>
                <a:rPr kumimoji="0" lang="ja-JP" altLang="en-US" sz="16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、</a:t>
              </a:r>
              <a:r>
                <a:rPr kumimoji="0" lang="ja-JP" altLang="en-US" sz="16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廃炉</a:t>
              </a:r>
              <a:r>
                <a:rPr kumimoji="0" lang="ja-JP" altLang="en-US" sz="16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に</a:t>
              </a:r>
              <a:r>
                <a:rPr kumimoji="0" lang="ja-JP" altLang="en-US" sz="16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要する</a:t>
              </a:r>
              <a:r>
                <a:rPr kumimoji="0" lang="ja-JP" altLang="en-US" sz="16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資金</a:t>
              </a:r>
              <a:r>
                <a:rPr kumimoji="0" lang="ja-JP" altLang="en-US" sz="16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と</a:t>
              </a:r>
              <a:r>
                <a:rPr kumimoji="0" lang="ja-JP" altLang="en-US" sz="16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して見込んだ</a:t>
              </a:r>
              <a:r>
                <a:rPr kumimoji="0" lang="ja-JP" altLang="en-US" b="1" u="sng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２兆円</a:t>
              </a:r>
              <a:r>
                <a:rPr kumimoji="0" lang="ja-JP" altLang="en-US" sz="16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を事故収束対応に充当している。</a:t>
              </a:r>
              <a:endParaRPr kumimoji="0"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22" name="テキスト ボックス 21"/>
            <p:cNvSpPr txBox="1"/>
            <p:nvPr/>
          </p:nvSpPr>
          <p:spPr>
            <a:xfrm>
              <a:off x="714616" y="860723"/>
              <a:ext cx="2700000" cy="39240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23" tIns="45712" rIns="91423" bIns="45712" rtlCol="0" anchor="t" anchorCtr="0">
              <a:noAutofit/>
            </a:bodyPr>
            <a:lstStyle/>
            <a:p>
              <a:pPr marL="174625" indent="-174625"/>
              <a:r>
                <a:rPr lang="ja-JP" altLang="en-US" sz="1400" b="1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○</a:t>
              </a:r>
              <a:r>
                <a:rPr lang="ja-JP" altLang="en-US" sz="14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汚染水対策</a:t>
              </a:r>
              <a:endPara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marL="174625" indent="-88900">
                <a:buFont typeface="Arial" panose="020B0604020202020204" pitchFamily="34" charset="0"/>
                <a:buChar char="•"/>
              </a:pPr>
              <a:r>
                <a:rPr lang="ja-JP" altLang="en-US" sz="12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汚染源に水を近づけない、汚染水を漏らさない、汚染源を取り除くための予防的・重層的措置の実施</a:t>
              </a:r>
              <a:endPara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marL="174625" indent="-88900">
                <a:buFont typeface="Arial" panose="020B0604020202020204" pitchFamily="34" charset="0"/>
                <a:buChar char="•"/>
              </a:pPr>
              <a:r>
                <a:rPr lang="ja-JP" altLang="en-US" sz="12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建屋滞留水処理完了に向けた取組の実施</a:t>
              </a:r>
              <a:endPara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marL="174625" indent="-174625"/>
              <a:endPara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18" name="テキスト ボックス 17"/>
            <p:cNvSpPr txBox="1"/>
            <p:nvPr/>
          </p:nvSpPr>
          <p:spPr>
            <a:xfrm>
              <a:off x="3948784" y="860723"/>
              <a:ext cx="2700000" cy="3924000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23" tIns="45712" rIns="91423" bIns="45712" rtlCol="0" anchor="t" anchorCtr="0">
              <a:noAutofit/>
            </a:bodyPr>
            <a:lstStyle/>
            <a:p>
              <a:pPr marL="174625" indent="-174625"/>
              <a:endParaRPr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marL="174625" indent="-174625"/>
              <a:endParaRPr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marL="174625" indent="-174625"/>
              <a:endParaRPr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marL="174625" indent="-174625"/>
              <a:endParaRPr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marL="174625" indent="-174625"/>
              <a:endParaRPr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marL="174625" indent="-174625"/>
              <a:endPara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marL="174625" indent="-174625"/>
              <a:endParaRPr lang="en-US" altLang="ja-JP" sz="1400" dirty="0">
                <a:solidFill>
                  <a:schemeClr val="accent6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marL="174625" indent="-174625"/>
              <a:endParaRPr lang="en-US" altLang="ja-JP" sz="1400" dirty="0">
                <a:solidFill>
                  <a:schemeClr val="accent6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marL="174625" indent="-174625"/>
              <a:endPara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marL="174625" indent="-174625"/>
              <a:endPara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31" name="テキスト ボックス 30"/>
            <p:cNvSpPr txBox="1"/>
            <p:nvPr/>
          </p:nvSpPr>
          <p:spPr>
            <a:xfrm>
              <a:off x="709572" y="6125815"/>
              <a:ext cx="5934168" cy="615553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 rtlCol="0" anchor="ctr">
              <a:spAutoFit/>
            </a:bodyPr>
            <a:lstStyle/>
            <a:p>
              <a:r>
                <a:rPr lang="ja-JP" altLang="ja-JP" sz="1600" dirty="0">
                  <a:solidFill>
                    <a:srgbClr val="FF0000"/>
                  </a:solidFill>
                </a:rPr>
                <a:t>有識者へのヒアリング結果によれば、燃料デブリ</a:t>
              </a:r>
              <a:r>
                <a:rPr lang="ja-JP" altLang="en-US" sz="1600" dirty="0" smtClean="0">
                  <a:solidFill>
                    <a:srgbClr val="FF0000"/>
                  </a:solidFill>
                </a:rPr>
                <a:t>の取出し</a:t>
              </a:r>
              <a:r>
                <a:rPr lang="ja-JP" altLang="ja-JP" sz="1600" dirty="0" smtClean="0">
                  <a:solidFill>
                    <a:srgbClr val="FF0000"/>
                  </a:solidFill>
                </a:rPr>
                <a:t>工程</a:t>
              </a:r>
              <a:r>
                <a:rPr lang="ja-JP" altLang="ja-JP" sz="1600" dirty="0">
                  <a:solidFill>
                    <a:srgbClr val="FF0000"/>
                  </a:solidFill>
                </a:rPr>
                <a:t>を実行する過程で、</a:t>
              </a:r>
              <a:r>
                <a:rPr lang="ja-JP" altLang="ja-JP" sz="1600" u="sng" dirty="0">
                  <a:solidFill>
                    <a:srgbClr val="FF0000"/>
                  </a:solidFill>
                </a:rPr>
                <a:t>追加で最大</a:t>
              </a:r>
              <a:r>
                <a:rPr lang="en-US" altLang="ja-JP" b="1" u="sng" dirty="0">
                  <a:solidFill>
                    <a:srgbClr val="FF0000"/>
                  </a:solidFill>
                </a:rPr>
                <a:t>6</a:t>
              </a:r>
              <a:r>
                <a:rPr lang="ja-JP" altLang="ja-JP" b="1" u="sng" dirty="0">
                  <a:solidFill>
                    <a:srgbClr val="FF0000"/>
                  </a:solidFill>
                </a:rPr>
                <a:t>兆円</a:t>
              </a:r>
              <a:r>
                <a:rPr lang="ja-JP" altLang="ja-JP" sz="1600" u="sng" dirty="0">
                  <a:solidFill>
                    <a:srgbClr val="FF0000"/>
                  </a:solidFill>
                </a:rPr>
                <a:t>程度</a:t>
              </a:r>
              <a:r>
                <a:rPr lang="ja-JP" altLang="ja-JP" sz="1600" dirty="0">
                  <a:solidFill>
                    <a:srgbClr val="FF0000"/>
                  </a:solidFill>
                </a:rPr>
                <a:t>の資金が必要</a:t>
              </a:r>
              <a:r>
                <a:rPr lang="ja-JP" altLang="en-US" sz="1600" dirty="0">
                  <a:solidFill>
                    <a:srgbClr val="FF0000"/>
                  </a:solidFill>
                </a:rPr>
                <a:t>。</a:t>
              </a:r>
              <a:endParaRPr kumimoji="1" lang="ja-JP" altLang="en-US" sz="16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3" name="矢印: 下 2"/>
            <p:cNvSpPr/>
            <p:nvPr/>
          </p:nvSpPr>
          <p:spPr bwMode="auto">
            <a:xfrm>
              <a:off x="3370242" y="5735744"/>
              <a:ext cx="484632" cy="258328"/>
            </a:xfrm>
            <a:prstGeom prst="downArrow">
              <a:avLst/>
            </a:prstGeom>
            <a:ln>
              <a:headEnd/>
              <a:tailEnd/>
            </a:ln>
            <a:extLst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rtlCol="0" anchor="ctr"/>
            <a:lstStyle/>
            <a:p>
              <a:pPr algn="l"/>
              <a:endParaRPr kumimoji="0" lang="ja-JP" altLang="en-US" sz="1800" dirty="0"/>
            </a:p>
          </p:txBody>
        </p:sp>
        <p:sp>
          <p:nvSpPr>
            <p:cNvPr id="4" name="矢印: 右 3"/>
            <p:cNvSpPr/>
            <p:nvPr/>
          </p:nvSpPr>
          <p:spPr bwMode="auto">
            <a:xfrm>
              <a:off x="3501680" y="2129371"/>
              <a:ext cx="360040" cy="1224136"/>
            </a:xfrm>
            <a:prstGeom prst="rightArrow">
              <a:avLst/>
            </a:prstGeom>
            <a:noFill/>
            <a:ln>
              <a:headEnd/>
              <a:tailEnd/>
            </a:ln>
            <a:extLst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wrap="none" rtlCol="0" anchor="ctr"/>
            <a:lstStyle/>
            <a:p>
              <a:pPr algn="l"/>
              <a:endParaRPr kumimoji="0" lang="ja-JP" altLang="en-US" sz="1800" dirty="0"/>
            </a:p>
          </p:txBody>
        </p:sp>
        <p:sp>
          <p:nvSpPr>
            <p:cNvPr id="2" name="正方形/長方形 1"/>
            <p:cNvSpPr/>
            <p:nvPr/>
          </p:nvSpPr>
          <p:spPr>
            <a:xfrm>
              <a:off x="714616" y="66623"/>
              <a:ext cx="2700000" cy="800219"/>
            </a:xfrm>
            <a:prstGeom prst="rect">
              <a:avLst/>
            </a:prstGeom>
            <a:solidFill>
              <a:srgbClr val="C00000"/>
            </a:solidFill>
          </p:spPr>
          <p:txBody>
            <a:bodyPr lIns="0" rIns="0">
              <a:spAutoFit/>
            </a:bodyPr>
            <a:lstStyle/>
            <a:p>
              <a:pPr marL="174625" indent="-174625" algn="ctr"/>
              <a:r>
                <a:rPr lang="ja-JP" altLang="en-US" sz="1600" b="1" dirty="0">
                  <a:solidFill>
                    <a:schemeClr val="bg1"/>
                  </a:solidFill>
                  <a:latin typeface="+mn-ea"/>
                </a:rPr>
                <a:t>燃料</a:t>
              </a:r>
              <a:r>
                <a:rPr lang="ja-JP" altLang="en-US" sz="1600" b="1" dirty="0" smtClean="0">
                  <a:solidFill>
                    <a:schemeClr val="bg1"/>
                  </a:solidFill>
                  <a:latin typeface="+mn-ea"/>
                </a:rPr>
                <a:t>デブリ取出し</a:t>
              </a:r>
              <a:endParaRPr lang="en-US" altLang="ja-JP" sz="1600" b="1" dirty="0" smtClean="0">
                <a:solidFill>
                  <a:schemeClr val="bg1"/>
                </a:solidFill>
                <a:latin typeface="+mn-ea"/>
              </a:endParaRPr>
            </a:p>
            <a:p>
              <a:pPr marL="174625" indent="-174625" algn="ctr"/>
              <a:r>
                <a:rPr lang="ja-JP" altLang="en-US" sz="1600" b="1" dirty="0" smtClean="0">
                  <a:solidFill>
                    <a:schemeClr val="bg1"/>
                  </a:solidFill>
                  <a:latin typeface="+mn-ea"/>
                </a:rPr>
                <a:t>に向けた準備工程</a:t>
              </a:r>
              <a:endParaRPr lang="en-US" altLang="ja-JP" sz="1600" b="1" dirty="0">
                <a:solidFill>
                  <a:schemeClr val="bg1"/>
                </a:solidFill>
                <a:latin typeface="+mn-ea"/>
              </a:endParaRPr>
            </a:p>
            <a:p>
              <a:pPr marL="174625" indent="-174625" algn="ctr"/>
              <a:r>
                <a:rPr lang="ja-JP" altLang="en-US" sz="1400" b="1" dirty="0">
                  <a:solidFill>
                    <a:schemeClr val="bg1"/>
                  </a:solidFill>
                  <a:latin typeface="+mn-ea"/>
                  <a:cs typeface="Meiryo UI" panose="020B0604030504040204" pitchFamily="50" charset="-128"/>
                </a:rPr>
                <a:t>（～</a:t>
              </a:r>
              <a:r>
                <a:rPr lang="en-US" altLang="ja-JP" sz="1400" b="1" dirty="0">
                  <a:solidFill>
                    <a:schemeClr val="bg1"/>
                  </a:solidFill>
                  <a:latin typeface="+mn-ea"/>
                  <a:cs typeface="Meiryo UI" panose="020B0604030504040204" pitchFamily="50" charset="-128"/>
                </a:rPr>
                <a:t>2021</a:t>
              </a:r>
              <a:r>
                <a:rPr lang="ja-JP" altLang="en-US" sz="1400" b="1" dirty="0">
                  <a:solidFill>
                    <a:schemeClr val="bg1"/>
                  </a:solidFill>
                  <a:latin typeface="+mn-ea"/>
                  <a:cs typeface="Meiryo UI" panose="020B0604030504040204" pitchFamily="50" charset="-128"/>
                </a:rPr>
                <a:t>年</a:t>
              </a:r>
              <a:r>
                <a:rPr lang="en-US" altLang="ja-JP" sz="1400" b="1" dirty="0">
                  <a:solidFill>
                    <a:schemeClr val="bg1"/>
                  </a:solidFill>
                  <a:latin typeface="+mn-ea"/>
                  <a:cs typeface="Meiryo UI" panose="020B0604030504040204" pitchFamily="50" charset="-128"/>
                </a:rPr>
                <a:t>12</a:t>
              </a:r>
              <a:r>
                <a:rPr lang="ja-JP" altLang="en-US" sz="1400" b="1" dirty="0">
                  <a:solidFill>
                    <a:schemeClr val="bg1"/>
                  </a:solidFill>
                  <a:latin typeface="+mn-ea"/>
                  <a:cs typeface="Meiryo UI" panose="020B0604030504040204" pitchFamily="50" charset="-128"/>
                </a:rPr>
                <a:t>月）</a:t>
              </a:r>
              <a:endParaRPr lang="en-US" altLang="ja-JP" sz="1400" b="1" dirty="0">
                <a:solidFill>
                  <a:schemeClr val="bg1"/>
                </a:solidFill>
                <a:latin typeface="+mn-ea"/>
                <a:cs typeface="Meiryo UI" panose="020B0604030504040204" pitchFamily="50" charset="-128"/>
              </a:endParaRPr>
            </a:p>
          </p:txBody>
        </p:sp>
        <p:sp>
          <p:nvSpPr>
            <p:cNvPr id="5" name="正方形/長方形 4"/>
            <p:cNvSpPr/>
            <p:nvPr/>
          </p:nvSpPr>
          <p:spPr>
            <a:xfrm>
              <a:off x="3948784" y="66623"/>
              <a:ext cx="2700000" cy="800219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</p:spPr>
          <p:txBody>
            <a:bodyPr lIns="0" rIns="0">
              <a:spAutoFit/>
            </a:bodyPr>
            <a:lstStyle/>
            <a:p>
              <a:pPr marL="174625" indent="-174625" algn="ctr"/>
              <a:r>
                <a:rPr lang="ja-JP" altLang="en-US" sz="1600" b="1" dirty="0" smtClean="0">
                  <a:solidFill>
                    <a:schemeClr val="bg1"/>
                  </a:solidFill>
                  <a:latin typeface="+mn-ea"/>
                </a:rPr>
                <a:t>燃料</a:t>
              </a:r>
              <a:r>
                <a:rPr lang="ja-JP" altLang="en-US" sz="1600" b="1" dirty="0" smtClean="0">
                  <a:solidFill>
                    <a:schemeClr val="bg1"/>
                  </a:solidFill>
                  <a:latin typeface="+mn-ea"/>
                </a:rPr>
                <a:t>デブリ取出しを</a:t>
              </a:r>
              <a:r>
                <a:rPr lang="ja-JP" altLang="en-US" sz="1600" b="1" dirty="0" smtClean="0">
                  <a:solidFill>
                    <a:schemeClr val="bg1"/>
                  </a:solidFill>
                  <a:latin typeface="+mn-ea"/>
                </a:rPr>
                <a:t>含めた</a:t>
              </a:r>
              <a:endParaRPr lang="en-US" altLang="ja-JP" sz="1600" b="1" dirty="0" smtClean="0">
                <a:solidFill>
                  <a:schemeClr val="bg1"/>
                </a:solidFill>
                <a:latin typeface="+mn-ea"/>
              </a:endParaRPr>
            </a:p>
            <a:p>
              <a:pPr marL="174625" indent="-174625" algn="ctr"/>
              <a:r>
                <a:rPr lang="ja-JP" altLang="en-US" sz="1600" b="1" dirty="0" smtClean="0">
                  <a:solidFill>
                    <a:schemeClr val="bg1"/>
                  </a:solidFill>
                  <a:latin typeface="+mn-ea"/>
                </a:rPr>
                <a:t>廃止</a:t>
              </a:r>
              <a:r>
                <a:rPr lang="ja-JP" altLang="en-US" sz="1600" b="1" dirty="0">
                  <a:solidFill>
                    <a:schemeClr val="bg1"/>
                  </a:solidFill>
                  <a:latin typeface="+mn-ea"/>
                </a:rPr>
                <a:t>措置終了まで</a:t>
              </a:r>
              <a:endParaRPr lang="en-US" altLang="ja-JP" sz="1600" b="1" dirty="0">
                <a:solidFill>
                  <a:schemeClr val="bg1"/>
                </a:solidFill>
                <a:latin typeface="+mn-ea"/>
              </a:endParaRPr>
            </a:p>
            <a:p>
              <a:pPr marL="174625" indent="-174625" algn="ctr"/>
              <a:r>
                <a:rPr lang="ja-JP" altLang="en-US" sz="1400" b="1" dirty="0">
                  <a:solidFill>
                    <a:schemeClr val="bg1"/>
                  </a:solidFill>
                  <a:latin typeface="+mn-ea"/>
                </a:rPr>
                <a:t>（</a:t>
              </a:r>
              <a:r>
                <a:rPr lang="en-US" altLang="ja-JP" sz="1400" b="1" dirty="0">
                  <a:solidFill>
                    <a:schemeClr val="bg1"/>
                  </a:solidFill>
                  <a:latin typeface="+mn-ea"/>
                </a:rPr>
                <a:t>30</a:t>
              </a:r>
              <a:r>
                <a:rPr lang="ja-JP" altLang="en-US" sz="1400" b="1" dirty="0">
                  <a:solidFill>
                    <a:schemeClr val="bg1"/>
                  </a:solidFill>
                  <a:latin typeface="+mn-ea"/>
                </a:rPr>
                <a:t>～</a:t>
              </a:r>
              <a:r>
                <a:rPr lang="en-US" altLang="ja-JP" sz="1400" b="1" dirty="0">
                  <a:solidFill>
                    <a:schemeClr val="bg1"/>
                  </a:solidFill>
                  <a:latin typeface="+mn-ea"/>
                </a:rPr>
                <a:t>40</a:t>
              </a:r>
              <a:r>
                <a:rPr lang="ja-JP" altLang="en-US" sz="1400" b="1" dirty="0">
                  <a:solidFill>
                    <a:schemeClr val="bg1"/>
                  </a:solidFill>
                  <a:latin typeface="+mn-ea"/>
                </a:rPr>
                <a:t>年後）</a:t>
              </a:r>
              <a:endParaRPr lang="en-US" altLang="ja-JP" sz="1600" b="1" dirty="0">
                <a:solidFill>
                  <a:schemeClr val="bg1"/>
                </a:solidFill>
                <a:latin typeface="+mn-ea"/>
                <a:cs typeface="Meiryo UI" panose="020B0604030504040204" pitchFamily="50" charset="-128"/>
              </a:endParaRPr>
            </a:p>
          </p:txBody>
        </p:sp>
        <p:sp>
          <p:nvSpPr>
            <p:cNvPr id="6" name="正方形/長方形 5"/>
            <p:cNvSpPr/>
            <p:nvPr/>
          </p:nvSpPr>
          <p:spPr>
            <a:xfrm>
              <a:off x="714616" y="2031670"/>
              <a:ext cx="2700000" cy="1077218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marL="174625" indent="-174625"/>
              <a:r>
                <a:rPr lang="ja-JP" altLang="en-US" sz="1400" b="1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○</a:t>
              </a:r>
              <a:r>
                <a:rPr lang="ja-JP" altLang="en-US" sz="14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使用済燃料プールからの</a:t>
              </a:r>
              <a:r>
                <a:rPr lang="ja-JP" altLang="en-US" sz="14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燃料取出し</a:t>
              </a:r>
              <a:endPara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marL="174625" indent="-88900">
                <a:buFont typeface="Arial" panose="020B0604020202020204" pitchFamily="34" charset="0"/>
                <a:buChar char="•"/>
              </a:pPr>
              <a:r>
                <a:rPr lang="ja-JP" altLang="en-US" sz="12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燃料取出し開始</a:t>
              </a:r>
              <a:r>
                <a:rPr lang="ja-JP" altLang="en-US" sz="12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に向けたガレキ撤去、カバー設置等の実施</a:t>
              </a:r>
              <a:endPara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marL="174625" indent="-88900">
                <a:buFont typeface="Arial" panose="020B0604020202020204" pitchFamily="34" charset="0"/>
                <a:buChar char="•"/>
              </a:pPr>
              <a:r>
                <a:rPr lang="ja-JP" altLang="en-US" sz="12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全号機からの</a:t>
              </a:r>
              <a:r>
                <a:rPr lang="ja-JP" altLang="en-US" sz="12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燃料取出し開始</a:t>
              </a:r>
              <a:endPara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7" name="正方形/長方形 6"/>
            <p:cNvSpPr/>
            <p:nvPr/>
          </p:nvSpPr>
          <p:spPr>
            <a:xfrm>
              <a:off x="714616" y="3177365"/>
              <a:ext cx="2700000" cy="677108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marL="174625" indent="-174625"/>
              <a:r>
                <a:rPr lang="ja-JP" altLang="en-US" sz="14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〇燃料</a:t>
              </a:r>
              <a:r>
                <a:rPr lang="ja-JP" altLang="en-US" sz="14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デブリ取出し</a:t>
              </a:r>
              <a:endPara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marL="174625" indent="-88900">
                <a:buFont typeface="Arial" panose="020B0604020202020204" pitchFamily="34" charset="0"/>
                <a:buChar char="•"/>
              </a:pPr>
              <a:r>
                <a:rPr lang="ja-JP" altLang="en-US" sz="12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格納容器内の状況把握</a:t>
              </a:r>
              <a:endPara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marL="174625" indent="-88900">
                <a:buFont typeface="Arial" panose="020B0604020202020204" pitchFamily="34" charset="0"/>
                <a:buChar char="•"/>
              </a:pPr>
              <a:r>
                <a:rPr lang="ja-JP" altLang="en-US" sz="12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燃料</a:t>
              </a:r>
              <a:r>
                <a:rPr lang="ja-JP" altLang="en-US" sz="12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デブリ取出しの</a:t>
              </a:r>
              <a:r>
                <a:rPr lang="ja-JP" altLang="en-US" sz="12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工法検討・開始</a:t>
              </a:r>
              <a:endPara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8" name="正方形/長方形 7"/>
            <p:cNvSpPr/>
            <p:nvPr/>
          </p:nvSpPr>
          <p:spPr>
            <a:xfrm>
              <a:off x="714616" y="3922949"/>
              <a:ext cx="2700000" cy="677108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marL="174625" indent="-174625"/>
              <a:r>
                <a:rPr lang="ja-JP" altLang="en-US" sz="14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〇廃棄物対策</a:t>
              </a:r>
              <a:endPara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marL="174625" indent="-88900">
                <a:buFont typeface="Arial" panose="020B0604020202020204" pitchFamily="34" charset="0"/>
                <a:buChar char="•"/>
              </a:pPr>
              <a:r>
                <a:rPr lang="ja-JP" altLang="en-US" sz="12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保管管理の実施</a:t>
              </a:r>
              <a:endPara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marL="174625" indent="-88900">
                <a:buFont typeface="Arial" panose="020B0604020202020204" pitchFamily="34" charset="0"/>
                <a:buChar char="•"/>
              </a:pPr>
              <a:r>
                <a:rPr lang="ja-JP" altLang="en-US" sz="12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処理処分に向けた研究開発等の実施</a:t>
              </a:r>
              <a:endParaRPr lang="ja-JP" altLang="en-US" sz="1200" dirty="0"/>
            </a:p>
          </p:txBody>
        </p:sp>
        <p:sp>
          <p:nvSpPr>
            <p:cNvPr id="19" name="正方形/長方形 18"/>
            <p:cNvSpPr/>
            <p:nvPr/>
          </p:nvSpPr>
          <p:spPr>
            <a:xfrm>
              <a:off x="3948784" y="3922949"/>
              <a:ext cx="2700000" cy="861774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marL="174625" indent="-174625"/>
              <a:r>
                <a:rPr lang="ja-JP" altLang="en-US" sz="14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〇廃棄物対策</a:t>
              </a:r>
              <a:endPara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marL="174625" indent="-88900">
                <a:buFont typeface="Arial" panose="020B0604020202020204" pitchFamily="34" charset="0"/>
                <a:buChar char="•"/>
              </a:pPr>
              <a:r>
                <a:rPr lang="ja-JP" altLang="en-US" sz="12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保管管理の実施（継続）</a:t>
              </a:r>
              <a:endPara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marL="174625" indent="-88900">
                <a:buFont typeface="Arial" panose="020B0604020202020204" pitchFamily="34" charset="0"/>
                <a:buChar char="•"/>
              </a:pPr>
              <a:r>
                <a:rPr lang="ja-JP" altLang="en-US" sz="12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処理処分に向けた研究開発等の実施（継続）</a:t>
              </a:r>
              <a:endParaRPr lang="ja-JP" altLang="en-US" sz="1200" dirty="0"/>
            </a:p>
          </p:txBody>
        </p:sp>
        <p:sp>
          <p:nvSpPr>
            <p:cNvPr id="9" name="正方形/長方形 8"/>
            <p:cNvSpPr/>
            <p:nvPr/>
          </p:nvSpPr>
          <p:spPr>
            <a:xfrm>
              <a:off x="3948784" y="3177365"/>
              <a:ext cx="2700000" cy="615553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marL="174625" indent="-174625"/>
              <a:r>
                <a:rPr lang="ja-JP" altLang="en-US" dirty="0">
                  <a:solidFill>
                    <a:srgbClr val="FF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〇燃料</a:t>
              </a:r>
              <a:r>
                <a:rPr lang="ja-JP" altLang="en-US" dirty="0" smtClean="0">
                  <a:solidFill>
                    <a:srgbClr val="FF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デブリ取出し</a:t>
              </a:r>
              <a:endParaRPr lang="ja-JP" altLang="en-US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marL="174625" indent="-88900">
                <a:buFont typeface="Arial" panose="020B0604020202020204" pitchFamily="34" charset="0"/>
                <a:buChar char="•"/>
              </a:pPr>
              <a:r>
                <a:rPr lang="ja-JP" altLang="en-US" sz="1600" dirty="0">
                  <a:solidFill>
                    <a:srgbClr val="FF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燃料デブリ</a:t>
              </a:r>
              <a:r>
                <a:rPr lang="ja-JP" altLang="en-US" sz="1600" dirty="0" smtClean="0">
                  <a:solidFill>
                    <a:srgbClr val="FF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の取出し</a:t>
              </a:r>
              <a:endParaRPr lang="en-US" altLang="ja-JP" sz="16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10" name="正方形/長方形 9"/>
            <p:cNvSpPr/>
            <p:nvPr/>
          </p:nvSpPr>
          <p:spPr>
            <a:xfrm>
              <a:off x="3948784" y="2031670"/>
              <a:ext cx="2700000" cy="707886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marL="174625" indent="-174625"/>
              <a:r>
                <a:rPr lang="ja-JP" altLang="en-US" sz="1400" b="1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○</a:t>
              </a:r>
              <a:r>
                <a:rPr lang="ja-JP" altLang="en-US" sz="14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使用済燃料プールから</a:t>
              </a:r>
              <a:r>
                <a:rPr lang="ja-JP" altLang="en-US" sz="14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の</a:t>
              </a:r>
              <a:endPara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marL="174625" indent="-174625"/>
              <a:r>
                <a:rPr lang="ja-JP" altLang="en-US" sz="14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 </a:t>
              </a:r>
              <a:r>
                <a:rPr lang="ja-JP" altLang="en-US" sz="14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燃料取出し</a:t>
              </a:r>
              <a:endPara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marL="174625" indent="-88900">
                <a:buFont typeface="Arial" panose="020B0604020202020204" pitchFamily="34" charset="0"/>
                <a:buChar char="•"/>
              </a:pPr>
              <a:r>
                <a:rPr lang="ja-JP" altLang="en-US" sz="12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全号機からの</a:t>
              </a:r>
              <a:r>
                <a:rPr lang="ja-JP" altLang="en-US" sz="12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燃料取出し（</a:t>
              </a:r>
              <a:r>
                <a:rPr lang="ja-JP" altLang="en-US" sz="12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継続）</a:t>
              </a:r>
              <a:endPara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11" name="右中かっこ 10"/>
            <p:cNvSpPr/>
            <p:nvPr/>
          </p:nvSpPr>
          <p:spPr>
            <a:xfrm rot="5400000">
              <a:off x="3480784" y="2049012"/>
              <a:ext cx="396000" cy="5940000"/>
            </a:xfrm>
            <a:prstGeom prst="rightBrace">
              <a:avLst>
                <a:gd name="adj1" fmla="val 31012"/>
                <a:gd name="adj2" fmla="val 50000"/>
              </a:avLst>
            </a:prstGeom>
            <a:ln w="38100">
              <a:solidFill>
                <a:schemeClr val="bg1">
                  <a:lumMod val="65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1561114682"/>
      </p:ext>
    </p:extLst>
  </p:cSld>
  <p:clrMapOvr>
    <a:masterClrMapping/>
  </p:clrMapOvr>
</p:sld>
</file>

<file path=ppt/theme/theme1.xml><?xml version="1.0" encoding="utf-8"?>
<a:theme xmlns:a="http://schemas.openxmlformats.org/drawingml/2006/main" name="1_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ユーザー定義 1">
      <a:majorFont>
        <a:latin typeface="Calibri"/>
        <a:ea typeface="メイリオ"/>
        <a:cs typeface=""/>
      </a:majorFont>
      <a:minorFont>
        <a:latin typeface="Calibri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DDDDDD"/>
        </a:solidFill>
        <a:ln w="9525">
          <a:solidFill>
            <a:srgbClr val="B2B2B2"/>
          </a:solidFill>
          <a:miter lim="800000"/>
          <a:headEnd/>
          <a:tailEnd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wrap="none" anchor="ctr"/>
      <a:lstStyle>
        <a:defPPr algn="l">
          <a:defRPr kumimoji="0" sz="1800" dirty="0"/>
        </a:defPPr>
      </a:lstStyle>
    </a:spDef>
    <a:lnDef>
      <a:spPr>
        <a:ln>
          <a:headEnd type="arrow"/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kumimoji="1" dirty="0" smtClean="0">
            <a:latin typeface="メイリオ" panose="020B0604030504040204" pitchFamily="50" charset="-128"/>
            <a:ea typeface="メイリオ" panose="020B0604030504040204" pitchFamily="50" charset="-128"/>
            <a:cs typeface="メイリオ" panose="020B0604030504040204" pitchFamily="50" charset="-128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214</Words>
  <Application>Microsoft Office PowerPoint</Application>
  <PresentationFormat>A4 210 x 297 mm</PresentationFormat>
  <Paragraphs>36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1_blank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2016-10-24T16:15:07Z</dcterms:created>
  <dcterms:modified xsi:type="dcterms:W3CDTF">2017-05-15T11:29:33Z</dcterms:modified>
</cp:coreProperties>
</file>