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381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8EC"/>
    <a:srgbClr val="99D6EC"/>
    <a:srgbClr val="FFFF66"/>
    <a:srgbClr val="FF5A00"/>
    <a:srgbClr val="000000"/>
    <a:srgbClr val="FFBE3C"/>
    <a:srgbClr val="FFFFCC"/>
    <a:srgbClr val="0064C8"/>
    <a:srgbClr val="B197D3"/>
    <a:srgbClr val="009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75" autoAdjust="0"/>
    <p:restoredTop sz="94647" autoAdjust="0"/>
  </p:normalViewPr>
  <p:slideViewPr>
    <p:cSldViewPr>
      <p:cViewPr>
        <p:scale>
          <a:sx n="100" d="100"/>
          <a:sy n="100" d="100"/>
        </p:scale>
        <p:origin x="-288" y="-25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5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8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48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7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83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7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7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1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12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53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87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57150" y="1451368"/>
            <a:ext cx="10209213" cy="5362008"/>
            <a:chOff x="57150" y="1451368"/>
            <a:chExt cx="10209213" cy="5362008"/>
          </a:xfrm>
        </p:grpSpPr>
        <p:sp>
          <p:nvSpPr>
            <p:cNvPr id="3074" name="正方形/長方形 55"/>
            <p:cNvSpPr>
              <a:spLocks noChangeArrowheads="1"/>
            </p:cNvSpPr>
            <p:nvPr/>
          </p:nvSpPr>
          <p:spPr bwMode="auto">
            <a:xfrm>
              <a:off x="5136578" y="5850003"/>
              <a:ext cx="4618037" cy="859944"/>
            </a:xfrm>
            <a:prstGeom prst="rect">
              <a:avLst/>
            </a:prstGeom>
            <a:noFill/>
            <a:ln w="25400">
              <a:solidFill>
                <a:srgbClr val="99D6E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0" tIns="72000" rIns="180000" bIns="72000"/>
            <a:lstStyle>
              <a:lvl1pPr marL="180975" indent="-180975"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eaLnBrk="1" hangingPunct="1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kumimoji="0" lang="ja-JP" altLang="en-US" sz="1400" dirty="0" smtClean="0"/>
                <a:t>○</a:t>
              </a:r>
              <a:r>
                <a:rPr kumimoji="0" lang="en-US" altLang="ja-JP" sz="1400" dirty="0"/>
                <a:t>CO2</a:t>
              </a:r>
              <a:r>
                <a:rPr kumimoji="0" lang="ja-JP" altLang="en-US" sz="1400" dirty="0"/>
                <a:t>フリー水素タウンのモデル</a:t>
              </a:r>
              <a:r>
                <a:rPr kumimoji="0" lang="ja-JP" altLang="en-US" sz="1400" dirty="0" smtClean="0"/>
                <a:t>創出</a:t>
              </a:r>
              <a:endParaRPr kumimoji="0" lang="en-US" altLang="ja-JP" sz="1400" dirty="0" smtClean="0"/>
            </a:p>
            <a:p>
              <a:pPr eaLnBrk="1" hangingPunct="1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kumimoji="0" lang="ja-JP" altLang="en-US" sz="1400" dirty="0" smtClean="0"/>
                <a:t>○</a:t>
              </a:r>
              <a:r>
                <a:rPr kumimoji="0" lang="ja-JP" altLang="en-US" sz="1400" dirty="0"/>
                <a:t>全県大への展開（ＦＳ調査の実施</a:t>
              </a:r>
              <a:r>
                <a:rPr kumimoji="0" lang="ja-JP" altLang="en-US" sz="1400" dirty="0" smtClean="0"/>
                <a:t>）</a:t>
              </a:r>
              <a:endParaRPr kumimoji="0" lang="en-US" altLang="ja-JP" sz="1400" dirty="0" smtClean="0"/>
            </a:p>
            <a:p>
              <a:pPr eaLnBrk="1" hangingPunct="1">
                <a:lnSpc>
                  <a:spcPts val="14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kumimoji="0" lang="ja-JP" altLang="en-US" sz="1200" dirty="0"/>
                <a:t>→楢葉町、新地町、相馬市においてマスタープランが完成。</a:t>
              </a:r>
              <a:endParaRPr kumimoji="0" lang="en-US" altLang="ja-JP" sz="1200" dirty="0"/>
            </a:p>
            <a:p>
              <a:pPr eaLnBrk="1" hangingPunct="1">
                <a:lnSpc>
                  <a:spcPts val="14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kumimoji="0" lang="ja-JP" altLang="en-US" sz="1200" dirty="0"/>
                <a:t>　 </a:t>
              </a:r>
              <a:r>
                <a:rPr kumimoji="0" lang="ja-JP" altLang="en-US" sz="1200" dirty="0" smtClean="0"/>
                <a:t>浪江町でも</a:t>
              </a:r>
              <a:r>
                <a:rPr lang="en-US" altLang="ja-JP" sz="1200" spc="-20" dirty="0" smtClean="0"/>
                <a:t>2017</a:t>
              </a:r>
              <a:r>
                <a:rPr lang="ja-JP" altLang="en-US" sz="1200" spc="-20" dirty="0" smtClean="0"/>
                <a:t>年夏</a:t>
              </a:r>
              <a:r>
                <a:rPr lang="ja-JP" altLang="en-US" sz="1200" spc="-20" dirty="0"/>
                <a:t>目処で</a:t>
              </a:r>
              <a:r>
                <a:rPr lang="ja-JP" altLang="en-US" sz="1200" spc="-20" dirty="0" smtClean="0"/>
                <a:t>マスタープランを策定予定。</a:t>
              </a:r>
              <a:endParaRPr lang="ja-JP" altLang="en-US" sz="1200" spc="-20" dirty="0"/>
            </a:p>
          </p:txBody>
        </p:sp>
        <p:sp>
          <p:nvSpPr>
            <p:cNvPr id="3075" name="正方形/長方形 2"/>
            <p:cNvSpPr>
              <a:spLocks noChangeArrowheads="1"/>
            </p:cNvSpPr>
            <p:nvPr/>
          </p:nvSpPr>
          <p:spPr bwMode="auto">
            <a:xfrm>
              <a:off x="57150" y="1891258"/>
              <a:ext cx="4210050" cy="4922118"/>
            </a:xfrm>
            <a:prstGeom prst="rect">
              <a:avLst/>
            </a:prstGeom>
            <a:noFill/>
            <a:ln w="9525">
              <a:solidFill>
                <a:srgbClr val="0064C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endParaRPr kumimoji="0" lang="ja-JP" altLang="en-US" sz="1800"/>
            </a:p>
          </p:txBody>
        </p:sp>
        <p:sp>
          <p:nvSpPr>
            <p:cNvPr id="3076" name="テキスト ボックス 3"/>
            <p:cNvSpPr txBox="1">
              <a:spLocks noChangeArrowheads="1"/>
            </p:cNvSpPr>
            <p:nvPr/>
          </p:nvSpPr>
          <p:spPr bwMode="auto">
            <a:xfrm>
              <a:off x="835024" y="1487815"/>
              <a:ext cx="2473325" cy="522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ja-JP" altLang="en-US" sz="1600" b="1" dirty="0">
                  <a:solidFill>
                    <a:srgbClr val="002060"/>
                  </a:solidFill>
                </a:rPr>
                <a:t>イノベーション・コースト構想</a:t>
              </a:r>
              <a:endParaRPr lang="en-US" altLang="ja-JP" sz="1600" b="1" dirty="0">
                <a:solidFill>
                  <a:srgbClr val="002060"/>
                </a:solidFill>
              </a:endParaRP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ja-JP" altLang="en-US" sz="1200" b="1" dirty="0">
                  <a:solidFill>
                    <a:srgbClr val="002060"/>
                  </a:solidFill>
                </a:rPr>
                <a:t>エネルギー関連産業プロジェクト</a:t>
              </a:r>
            </a:p>
          </p:txBody>
        </p:sp>
        <p:sp>
          <p:nvSpPr>
            <p:cNvPr id="3077" name="正方形/長方形 27"/>
            <p:cNvSpPr>
              <a:spLocks noChangeArrowheads="1"/>
            </p:cNvSpPr>
            <p:nvPr/>
          </p:nvSpPr>
          <p:spPr bwMode="auto">
            <a:xfrm>
              <a:off x="129456" y="2166193"/>
              <a:ext cx="4032250" cy="260350"/>
            </a:xfrm>
            <a:prstGeom prst="rect">
              <a:avLst/>
            </a:prstGeom>
            <a:solidFill>
              <a:srgbClr val="99D6EC"/>
            </a:solidFill>
            <a:ln w="9525">
              <a:solidFill>
                <a:srgbClr val="99D6EC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kumimoji="0" lang="ja-JP" altLang="en-US" sz="1600" b="1" dirty="0">
                  <a:solidFill>
                    <a:srgbClr val="000000"/>
                  </a:solidFill>
                </a:rPr>
                <a:t>再エネの導入拡大</a:t>
              </a:r>
              <a:endParaRPr kumimoji="0" lang="en-US" altLang="ja-JP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31" name="正方形/長方形 30"/>
            <p:cNvSpPr/>
            <p:nvPr/>
          </p:nvSpPr>
          <p:spPr bwMode="auto">
            <a:xfrm>
              <a:off x="129456" y="2518238"/>
              <a:ext cx="4032250" cy="2135857"/>
            </a:xfrm>
            <a:prstGeom prst="rect">
              <a:avLst/>
            </a:prstGeom>
            <a:noFill/>
            <a:ln w="25400" cmpd="sng">
              <a:solidFill>
                <a:srgbClr val="99D6EC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lIns="180000" tIns="72000" rIns="180000" bIns="72000"/>
            <a:lstStyle/>
            <a:p>
              <a:pPr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kumimoji="0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産総研福島再エネ研究所　</a:t>
              </a:r>
              <a:endPara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9388" indent="-96838"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kumimoji="0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2014</a:t>
              </a:r>
              <a:r>
                <a:rPr kumimoji="0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kumimoji="0"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</a:t>
              </a:r>
              <a:r>
                <a:rPr kumimoji="0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月開設、</a:t>
              </a:r>
              <a:r>
                <a:rPr kumimoji="0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郡山市</a:t>
              </a:r>
              <a:endParaRPr kumimoji="0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9388" indent="-96838"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○福島浮体式洋上風力　</a:t>
              </a:r>
              <a:endPara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9388" indent="-96838"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kumimoji="0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2013</a:t>
              </a:r>
              <a:r>
                <a:rPr kumimoji="0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年に</a:t>
              </a:r>
              <a:r>
                <a:rPr kumimoji="0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2MW</a:t>
              </a:r>
              <a:r>
                <a:rPr kumimoji="0" lang="ja-JP" altLang="en-US" sz="105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kumimoji="0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2015</a:t>
              </a:r>
              <a:r>
                <a:rPr kumimoji="0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年に</a:t>
              </a:r>
              <a:r>
                <a:rPr kumimoji="0"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7MW</a:t>
              </a:r>
              <a:r>
                <a:rPr kumimoji="0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基を設置・</a:t>
              </a:r>
              <a:r>
                <a:rPr kumimoji="0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稼動、</a:t>
              </a:r>
              <a:r>
                <a:rPr kumimoji="0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2016</a:t>
              </a:r>
              <a:r>
                <a:rPr kumimoji="0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年中に</a:t>
              </a:r>
              <a:r>
                <a:rPr kumimoji="0"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5MW</a:t>
              </a:r>
              <a:r>
                <a:rPr kumimoji="0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r>
                <a:rPr kumimoji="0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設置</a:t>
              </a:r>
              <a:endParaRPr kumimoji="0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○再生可能エネルギー導入支援</a:t>
              </a:r>
              <a:endPara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9388" indent="-96838"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050" spc="-4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kumimoji="0" lang="en-US" altLang="ja-JP" sz="1050" spc="-4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FIT</a:t>
              </a:r>
              <a:r>
                <a:rPr kumimoji="0" lang="ja-JP" altLang="en-US" sz="1050" spc="-4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r>
                <a:rPr kumimoji="0" lang="ja-JP" altLang="en-US" sz="1050" spc="-4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加えて設備導入を</a:t>
              </a:r>
              <a:r>
                <a:rPr kumimoji="0" lang="ja-JP" altLang="en-US" sz="1050" spc="-4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支援（</a:t>
              </a:r>
              <a:r>
                <a:rPr kumimoji="0" lang="en-US" altLang="ja-JP" sz="1050" spc="-4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2014</a:t>
              </a:r>
              <a:r>
                <a:rPr kumimoji="0" lang="ja-JP" altLang="en-US" sz="1050" spc="-4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年度補正</a:t>
              </a:r>
              <a:r>
                <a:rPr kumimoji="0" lang="en-US" altLang="ja-JP" sz="1050" spc="-4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  <a:r>
                <a:rPr kumimoji="0" lang="en-US" altLang="ja-JP" sz="1050" spc="-4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92</a:t>
              </a:r>
              <a:r>
                <a:rPr kumimoji="0" lang="ja-JP" altLang="en-US" sz="1050" spc="-4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億円）</a:t>
              </a:r>
              <a:endParaRPr kumimoji="0" lang="en-US" altLang="ja-JP" sz="1050" spc="-4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9388" indent="-96838"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○系統用大型蓄電池実証</a:t>
              </a:r>
              <a:endPara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9388" indent="-96838"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・東北</a:t>
              </a:r>
              <a:r>
                <a:rPr kumimoji="0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電力南相馬</a:t>
              </a:r>
              <a:r>
                <a:rPr kumimoji="0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変電所</a:t>
              </a:r>
              <a:r>
                <a:rPr kumimoji="0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kumimoji="0"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2016</a:t>
              </a:r>
              <a:r>
                <a:rPr kumimoji="0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kumimoji="0"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kumimoji="0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月運転開始</a:t>
              </a:r>
              <a:r>
                <a:rPr kumimoji="0"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3079" name="正方形/長方形 31"/>
            <p:cNvSpPr>
              <a:spLocks noChangeArrowheads="1"/>
            </p:cNvSpPr>
            <p:nvPr/>
          </p:nvSpPr>
          <p:spPr bwMode="auto">
            <a:xfrm>
              <a:off x="5086350" y="1787829"/>
              <a:ext cx="4777580" cy="4988736"/>
            </a:xfrm>
            <a:prstGeom prst="rect">
              <a:avLst/>
            </a:prstGeom>
            <a:noFill/>
            <a:ln w="9525">
              <a:solidFill>
                <a:srgbClr val="0064C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endParaRPr kumimoji="0" lang="ja-JP" altLang="en-US" sz="1800"/>
            </a:p>
          </p:txBody>
        </p:sp>
        <p:sp>
          <p:nvSpPr>
            <p:cNvPr id="40" name="正方形/長方形 39"/>
            <p:cNvSpPr/>
            <p:nvPr/>
          </p:nvSpPr>
          <p:spPr bwMode="auto">
            <a:xfrm>
              <a:off x="129456" y="4754388"/>
              <a:ext cx="4032250" cy="288925"/>
            </a:xfrm>
            <a:prstGeom prst="rect">
              <a:avLst/>
            </a:prstGeom>
            <a:solidFill>
              <a:srgbClr val="99D6EC"/>
            </a:solidFill>
            <a:ln w="9525">
              <a:solidFill>
                <a:srgbClr val="99D6EC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水素社会実現のモデル構築</a:t>
              </a:r>
              <a:endParaRPr kumimoji="0"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 bwMode="auto">
            <a:xfrm>
              <a:off x="142875" y="5130978"/>
              <a:ext cx="4032250" cy="559916"/>
            </a:xfrm>
            <a:prstGeom prst="rect">
              <a:avLst/>
            </a:prstGeom>
            <a:noFill/>
            <a:ln w="25400" cmpd="sng">
              <a:solidFill>
                <a:srgbClr val="99D6EC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lIns="180000" tIns="72000" rIns="180000" bIns="72000"/>
            <a:lstStyle/>
            <a:p>
              <a:pPr marL="261938" indent="-261938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○水素キャリア（</a:t>
              </a:r>
              <a:r>
                <a:rPr kumimoji="0"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MCH</a:t>
              </a:r>
              <a:r>
                <a:rPr kumimoji="0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）に関する基盤技術</a:t>
              </a:r>
              <a:r>
                <a:rPr kumimoji="0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研究</a:t>
              </a:r>
              <a:endPara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261938" indent="-261938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・産総研福島再エネ研究所（</a:t>
              </a:r>
              <a:r>
                <a:rPr kumimoji="0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2014</a:t>
              </a:r>
              <a:r>
                <a:rPr kumimoji="0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年～）</a:t>
              </a:r>
              <a:endParaRPr kumimoji="0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82" name="正方形/長方形 41"/>
            <p:cNvSpPr>
              <a:spLocks noChangeArrowheads="1"/>
            </p:cNvSpPr>
            <p:nvPr/>
          </p:nvSpPr>
          <p:spPr bwMode="auto">
            <a:xfrm>
              <a:off x="146050" y="5898355"/>
              <a:ext cx="4032250" cy="268287"/>
            </a:xfrm>
            <a:prstGeom prst="rect">
              <a:avLst/>
            </a:prstGeom>
            <a:solidFill>
              <a:srgbClr val="99D6EC"/>
            </a:solidFill>
            <a:ln w="9525">
              <a:solidFill>
                <a:srgbClr val="99D6EC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kumimoji="0" lang="ja-JP" altLang="en-US" sz="1600" b="1" dirty="0">
                  <a:solidFill>
                    <a:srgbClr val="000000"/>
                  </a:solidFill>
                </a:rPr>
                <a:t>スマートコミュニティの構築</a:t>
              </a:r>
              <a:endParaRPr kumimoji="0" lang="en-US" altLang="ja-JP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 bwMode="auto">
            <a:xfrm>
              <a:off x="146050" y="6219873"/>
              <a:ext cx="4032250" cy="531118"/>
            </a:xfrm>
            <a:prstGeom prst="rect">
              <a:avLst/>
            </a:prstGeom>
            <a:noFill/>
            <a:ln w="25400" cmpd="sng">
              <a:solidFill>
                <a:srgbClr val="99D6EC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lIns="180000" tIns="72000" rIns="180000" bIns="72000"/>
            <a:lstStyle/>
            <a:p>
              <a:pPr marL="174625" indent="-17462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○復興まちづくりのためのスマートコミュニティ形成プロジェクトの</a:t>
              </a:r>
              <a:r>
                <a:rPr kumimoji="0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実施</a:t>
              </a:r>
              <a:endPara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 bwMode="auto">
            <a:xfrm>
              <a:off x="5124944" y="2388667"/>
              <a:ext cx="4642769" cy="431800"/>
            </a:xfrm>
            <a:prstGeom prst="rect">
              <a:avLst/>
            </a:prstGeom>
            <a:solidFill>
              <a:srgbClr val="99D6EC"/>
            </a:solidFill>
            <a:ln w="9525">
              <a:solidFill>
                <a:srgbClr val="99D6EC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600" b="1" spc="-1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再エネの導入拡大</a:t>
              </a:r>
              <a:endParaRPr kumimoji="0" lang="en-US" altLang="ja-JP" sz="1600" b="1" spc="-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b="1" spc="-1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～更なる導入拡大に向けた送電網の増強等～</a:t>
              </a:r>
              <a:endParaRPr kumimoji="0" lang="en-US" altLang="ja-JP" sz="1200" b="1" spc="-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85" name="正方形/長方形 51"/>
            <p:cNvSpPr>
              <a:spLocks noChangeArrowheads="1"/>
            </p:cNvSpPr>
            <p:nvPr/>
          </p:nvSpPr>
          <p:spPr bwMode="auto">
            <a:xfrm>
              <a:off x="5124944" y="2829560"/>
              <a:ext cx="4648499" cy="671447"/>
            </a:xfrm>
            <a:prstGeom prst="rect">
              <a:avLst/>
            </a:prstGeom>
            <a:noFill/>
            <a:ln w="25400">
              <a:solidFill>
                <a:srgbClr val="99D6E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0" tIns="72000" rIns="180000" bIns="72000"/>
            <a:lstStyle>
              <a:lvl1pPr marL="177800" indent="-177800"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eaLnBrk="1" hangingPunct="1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endParaRPr kumimoji="0" lang="en-US" altLang="ja-JP" sz="1100">
                <a:solidFill>
                  <a:srgbClr val="FF5A00"/>
                </a:solidFill>
              </a:endParaRPr>
            </a:p>
          </p:txBody>
        </p:sp>
        <p:sp>
          <p:nvSpPr>
            <p:cNvPr id="3086" name="正方形/長方形 52"/>
            <p:cNvSpPr>
              <a:spLocks noChangeArrowheads="1"/>
            </p:cNvSpPr>
            <p:nvPr/>
          </p:nvSpPr>
          <p:spPr bwMode="auto">
            <a:xfrm>
              <a:off x="5124944" y="3538570"/>
              <a:ext cx="4638675" cy="393323"/>
            </a:xfrm>
            <a:prstGeom prst="rect">
              <a:avLst/>
            </a:prstGeom>
            <a:solidFill>
              <a:srgbClr val="99D6EC"/>
            </a:solidFill>
            <a:ln w="9525">
              <a:solidFill>
                <a:srgbClr val="99D6EC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kumimoji="0" lang="ja-JP" altLang="en-US" sz="1600" b="1" dirty="0">
                  <a:solidFill>
                    <a:srgbClr val="000000"/>
                  </a:solidFill>
                </a:rPr>
                <a:t>　　　　　　水素社会実現のモデル構築</a:t>
              </a:r>
              <a:endParaRPr kumimoji="0" lang="en-US" altLang="ja-JP" sz="1600" b="1" dirty="0">
                <a:solidFill>
                  <a:srgbClr val="000000"/>
                </a:solidFill>
              </a:endParaRP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kumimoji="0" lang="ja-JP" altLang="en-US" sz="1200" b="1" dirty="0">
                  <a:solidFill>
                    <a:srgbClr val="000000"/>
                  </a:solidFill>
                </a:rPr>
                <a:t>～再エネから水素を「作り」「貯め・運び」「使う」一気通貫モデルを創出～</a:t>
              </a:r>
              <a:endParaRPr kumimoji="0" lang="en-US" altLang="ja-JP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3088" name="正方形/長方形 54"/>
            <p:cNvSpPr>
              <a:spLocks noChangeArrowheads="1"/>
            </p:cNvSpPr>
            <p:nvPr/>
          </p:nvSpPr>
          <p:spPr bwMode="auto">
            <a:xfrm>
              <a:off x="5123655" y="5416616"/>
              <a:ext cx="4618037" cy="433387"/>
            </a:xfrm>
            <a:prstGeom prst="rect">
              <a:avLst/>
            </a:prstGeom>
            <a:solidFill>
              <a:srgbClr val="99D6EC"/>
            </a:solidFill>
            <a:ln w="9525">
              <a:solidFill>
                <a:srgbClr val="99D6EC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kumimoji="0" lang="ja-JP" altLang="en-US" sz="1600" b="1" dirty="0">
                  <a:solidFill>
                    <a:srgbClr val="000000"/>
                  </a:solidFill>
                </a:rPr>
                <a:t>　　　　　　　スマートコミュニティの構築</a:t>
              </a:r>
              <a:endParaRPr kumimoji="0" lang="en-US" altLang="ja-JP" sz="1600" b="1" dirty="0">
                <a:solidFill>
                  <a:srgbClr val="000000"/>
                </a:solidFill>
              </a:endParaRP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kumimoji="0" lang="ja-JP" altLang="en-US" sz="1200" b="1" dirty="0">
                  <a:solidFill>
                    <a:srgbClr val="000000"/>
                  </a:solidFill>
                </a:rPr>
                <a:t>～再エネ・水素活用による復興まちづくりを後押し～</a:t>
              </a:r>
              <a:endParaRPr kumimoji="0" lang="en-US" altLang="ja-JP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3089" name="右矢印 9"/>
            <p:cNvSpPr>
              <a:spLocks noChangeArrowheads="1"/>
            </p:cNvSpPr>
            <p:nvPr/>
          </p:nvSpPr>
          <p:spPr bwMode="auto">
            <a:xfrm>
              <a:off x="4329113" y="2388667"/>
              <a:ext cx="650875" cy="1779587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5A00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endParaRPr kumimoji="0" lang="ja-JP" altLang="en-US" sz="1200">
                <a:latin typeface="Calibri" pitchFamily="34" charset="0"/>
                <a:ea typeface="ＭＳ Ｐゴシック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4214813" y="2993504"/>
              <a:ext cx="1082675" cy="6000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取組加速化</a:t>
              </a:r>
              <a:endPara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成果活用</a:t>
              </a:r>
              <a:endPara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91" name="正方形/長方形 6"/>
            <p:cNvSpPr>
              <a:spLocks noChangeArrowheads="1"/>
            </p:cNvSpPr>
            <p:nvPr/>
          </p:nvSpPr>
          <p:spPr bwMode="auto">
            <a:xfrm>
              <a:off x="5086350" y="1816418"/>
              <a:ext cx="4776787" cy="630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eaLnBrk="1" hangingPunct="1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kumimoji="0" lang="ja-JP" altLang="en-US" sz="1400" dirty="0" smtClean="0">
                  <a:solidFill>
                    <a:srgbClr val="000000"/>
                  </a:solidFill>
                </a:rPr>
                <a:t>○</a:t>
              </a:r>
              <a:r>
                <a:rPr kumimoji="0" lang="ja-JP" altLang="en-US" sz="1400" dirty="0">
                  <a:solidFill>
                    <a:srgbClr val="000000"/>
                  </a:solidFill>
                </a:rPr>
                <a:t>各省予算プロジェクトの福島での集中</a:t>
              </a:r>
              <a:r>
                <a:rPr kumimoji="0" lang="ja-JP" altLang="en-US" sz="1400" dirty="0" smtClean="0">
                  <a:solidFill>
                    <a:srgbClr val="000000"/>
                  </a:solidFill>
                </a:rPr>
                <a:t>実施</a:t>
              </a:r>
              <a:endParaRPr kumimoji="0" lang="en-US" altLang="ja-JP" sz="1400" dirty="0" smtClean="0">
                <a:solidFill>
                  <a:srgbClr val="000000"/>
                </a:solidFill>
              </a:endParaRPr>
            </a:p>
            <a:p>
              <a:pPr eaLnBrk="1" hangingPunct="1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kumimoji="0" lang="ja-JP" altLang="en-US" sz="1400" dirty="0" smtClean="0">
                  <a:solidFill>
                    <a:srgbClr val="000000"/>
                  </a:solidFill>
                </a:rPr>
                <a:t>○</a:t>
              </a:r>
              <a:r>
                <a:rPr kumimoji="0" lang="ja-JP" altLang="en-US" sz="1400" dirty="0">
                  <a:solidFill>
                    <a:srgbClr val="000000"/>
                  </a:solidFill>
                </a:rPr>
                <a:t>福島発の技術、モデルの国内外への</a:t>
              </a:r>
              <a:r>
                <a:rPr kumimoji="0" lang="ja-JP" altLang="en-US" sz="1400" dirty="0" smtClean="0">
                  <a:solidFill>
                    <a:srgbClr val="000000"/>
                  </a:solidFill>
                </a:rPr>
                <a:t>発信</a:t>
              </a:r>
              <a:endParaRPr kumimoji="0" lang="en-US" altLang="ja-JP" sz="1400" dirty="0" smtClean="0">
                <a:solidFill>
                  <a:srgbClr val="000000"/>
                </a:solidFill>
              </a:endParaRPr>
            </a:p>
            <a:p>
              <a:pPr eaLnBrk="1" hangingPunct="1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kumimoji="0" lang="ja-JP" altLang="en-US" sz="1100" dirty="0" smtClean="0"/>
                <a:t>　・</a:t>
              </a:r>
              <a:r>
                <a:rPr kumimoji="0" lang="ja-JP" altLang="en-US" sz="1100" dirty="0"/>
                <a:t>在京</a:t>
              </a:r>
              <a:r>
                <a:rPr kumimoji="0" lang="ja-JP" altLang="en-US" sz="1100" dirty="0" smtClean="0"/>
                <a:t>外交団の</a:t>
              </a:r>
              <a:r>
                <a:rPr kumimoji="0" lang="ja-JP" altLang="en-US" sz="1100" dirty="0"/>
                <a:t>視察</a:t>
              </a:r>
              <a:r>
                <a:rPr kumimoji="0" lang="ja-JP" altLang="en-US" sz="1100" dirty="0" smtClean="0"/>
                <a:t>ツアー、水素関連国際会議の開催</a:t>
              </a:r>
              <a:endParaRPr lang="ja-JP" altLang="en-US" sz="1100" dirty="0">
                <a:latin typeface="Calibri" pitchFamily="34" charset="0"/>
                <a:ea typeface="ＭＳ Ｐゴシック" charset="-128"/>
              </a:endParaRPr>
            </a:p>
          </p:txBody>
        </p:sp>
        <p:grpSp>
          <p:nvGrpSpPr>
            <p:cNvPr id="3092" name="グループ化 23"/>
            <p:cNvGrpSpPr>
              <a:grpSpLocks/>
            </p:cNvGrpSpPr>
            <p:nvPr/>
          </p:nvGrpSpPr>
          <p:grpSpPr bwMode="auto">
            <a:xfrm>
              <a:off x="4286250" y="3930129"/>
              <a:ext cx="712788" cy="1706563"/>
              <a:chOff x="4327156" y="4271713"/>
              <a:chExt cx="1341329" cy="2304432"/>
            </a:xfrm>
          </p:grpSpPr>
          <p:sp>
            <p:nvSpPr>
              <p:cNvPr id="3106" name="右矢印 24"/>
              <p:cNvSpPr>
                <a:spLocks noChangeArrowheads="1"/>
              </p:cNvSpPr>
              <p:nvPr/>
            </p:nvSpPr>
            <p:spPr bwMode="auto">
              <a:xfrm>
                <a:off x="4911340" y="4271713"/>
                <a:ext cx="757145" cy="2304432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rgbClr val="0064C8"/>
              </a:solidFill>
              <a:ln w="9525">
                <a:solidFill>
                  <a:srgbClr val="B2B2B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ts val="600"/>
                  </a:spcBef>
                  <a:spcAft>
                    <a:spcPts val="600"/>
                  </a:spcAft>
                  <a:buClr>
                    <a:srgbClr val="002060"/>
                  </a:buClr>
                  <a:buFont typeface="Wingdings" pitchFamily="2" charset="2"/>
                  <a:buChar char="l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1pPr>
                <a:lvl2pPr marL="742950" indent="-285750" eaLnBrk="0" hangingPunct="0">
                  <a:spcBef>
                    <a:spcPts val="600"/>
                  </a:spcBef>
                  <a:spcAft>
                    <a:spcPts val="600"/>
                  </a:spcAft>
                  <a:buFont typeface="Arial" charset="0"/>
                  <a:buChar char="–"/>
                  <a:defRPr kumimoji="1" sz="14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2pPr>
                <a:lvl3pPr marL="1143000" indent="-228600" eaLnBrk="0" hangingPunct="0">
                  <a:spcBef>
                    <a:spcPts val="600"/>
                  </a:spcBef>
                  <a:spcAft>
                    <a:spcPts val="600"/>
                  </a:spcAft>
                  <a:buFont typeface="Arial" charset="0"/>
                  <a:buChar char="•"/>
                  <a:defRPr kumimoji="1" sz="1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spcAft>
                    <a:spcPct val="0"/>
                  </a:spcAft>
                  <a:buClrTx/>
                  <a:buFontTx/>
                  <a:buNone/>
                </a:pPr>
                <a:endParaRPr kumimoji="0" lang="ja-JP" altLang="en-US" sz="1800">
                  <a:latin typeface="Calibri" pitchFamily="34" charset="0"/>
                  <a:ea typeface="ＭＳ Ｐゴシック" charset="-128"/>
                </a:endParaRPr>
              </a:p>
            </p:txBody>
          </p:sp>
          <p:sp>
            <p:nvSpPr>
              <p:cNvPr id="3107" name="円/楕円 25"/>
              <p:cNvSpPr>
                <a:spLocks noChangeArrowheads="1"/>
              </p:cNvSpPr>
              <p:nvPr/>
            </p:nvSpPr>
            <p:spPr bwMode="auto">
              <a:xfrm>
                <a:off x="4327156" y="4856657"/>
                <a:ext cx="1134463" cy="115564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ts val="600"/>
                  </a:spcBef>
                  <a:spcAft>
                    <a:spcPts val="600"/>
                  </a:spcAft>
                  <a:buClr>
                    <a:srgbClr val="002060"/>
                  </a:buClr>
                  <a:buFont typeface="Wingdings" pitchFamily="2" charset="2"/>
                  <a:buChar char="l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1pPr>
                <a:lvl2pPr marL="742950" indent="-285750" eaLnBrk="0" hangingPunct="0">
                  <a:spcBef>
                    <a:spcPts val="600"/>
                  </a:spcBef>
                  <a:spcAft>
                    <a:spcPts val="600"/>
                  </a:spcAft>
                  <a:buFont typeface="Arial" charset="0"/>
                  <a:buChar char="–"/>
                  <a:defRPr kumimoji="1" sz="14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2pPr>
                <a:lvl3pPr marL="1143000" indent="-228600" eaLnBrk="0" hangingPunct="0">
                  <a:spcBef>
                    <a:spcPts val="600"/>
                  </a:spcBef>
                  <a:spcAft>
                    <a:spcPts val="600"/>
                  </a:spcAft>
                  <a:buFont typeface="Arial" charset="0"/>
                  <a:buChar char="•"/>
                  <a:defRPr kumimoji="1" sz="1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spcAft>
                    <a:spcPct val="0"/>
                  </a:spcAft>
                  <a:buClrTx/>
                  <a:buFontTx/>
                  <a:buNone/>
                </a:pPr>
                <a:r>
                  <a:rPr kumimoji="0" lang="ja-JP" altLang="en-US" sz="1200" b="1"/>
                  <a:t>新たな</a:t>
                </a:r>
                <a:endParaRPr kumimoji="0" lang="en-US" altLang="ja-JP" sz="1200" b="1"/>
              </a:p>
              <a:p>
                <a:pPr algn="ctr" eaLnBrk="1" hangingPunct="1">
                  <a:spcBef>
                    <a:spcPct val="0"/>
                  </a:spcBef>
                  <a:spcAft>
                    <a:spcPct val="0"/>
                  </a:spcAft>
                  <a:buClrTx/>
                  <a:buFontTx/>
                  <a:buNone/>
                </a:pPr>
                <a:r>
                  <a:rPr kumimoji="0" lang="ja-JP" altLang="en-US" sz="1200" b="1"/>
                  <a:t>取組</a:t>
                </a:r>
                <a:endParaRPr kumimoji="0" lang="en-US" altLang="ja-JP" sz="1200" b="1"/>
              </a:p>
              <a:p>
                <a:pPr algn="ctr" eaLnBrk="1" hangingPunct="1">
                  <a:spcBef>
                    <a:spcPct val="0"/>
                  </a:spcBef>
                  <a:spcAft>
                    <a:spcPct val="0"/>
                  </a:spcAft>
                  <a:buClrTx/>
                  <a:buFontTx/>
                  <a:buNone/>
                </a:pPr>
                <a:r>
                  <a:rPr kumimoji="0" lang="ja-JP" altLang="en-US" sz="1200" b="1"/>
                  <a:t>の展開</a:t>
                </a:r>
                <a:endParaRPr kumimoji="0" lang="en-US" altLang="ja-JP" sz="1200" b="1"/>
              </a:p>
            </p:txBody>
          </p:sp>
        </p:grpSp>
        <p:sp>
          <p:nvSpPr>
            <p:cNvPr id="3093" name="テキスト ボックス 5"/>
            <p:cNvSpPr txBox="1">
              <a:spLocks noChangeArrowheads="1"/>
            </p:cNvSpPr>
            <p:nvPr/>
          </p:nvSpPr>
          <p:spPr bwMode="auto">
            <a:xfrm>
              <a:off x="5228430" y="1451368"/>
              <a:ext cx="4421188" cy="323165"/>
            </a:xfrm>
            <a:prstGeom prst="rect">
              <a:avLst/>
            </a:prstGeom>
            <a:solidFill>
              <a:srgbClr val="FFFFCC"/>
            </a:solidFill>
            <a:ln w="0">
              <a:solidFill>
                <a:srgbClr val="FFC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ja-JP" altLang="en-US" sz="1500" b="1" dirty="0">
                  <a:solidFill>
                    <a:schemeClr val="tx2"/>
                  </a:solidFill>
                </a:rPr>
                <a:t>福島全県を未来の新エネ社会を先取り</a:t>
              </a:r>
              <a:r>
                <a:rPr lang="ja-JP" altLang="en-US" sz="1500" b="1" dirty="0" smtClean="0">
                  <a:solidFill>
                    <a:schemeClr val="tx2"/>
                  </a:solidFill>
                </a:rPr>
                <a:t>するモデル</a:t>
              </a:r>
              <a:r>
                <a:rPr lang="ja-JP" altLang="en-US" sz="1500" b="1" dirty="0">
                  <a:solidFill>
                    <a:schemeClr val="tx2"/>
                  </a:solidFill>
                </a:rPr>
                <a:t>拠点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145088" y="2837313"/>
              <a:ext cx="5121275" cy="82073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77800" indent="-177800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kumimoji="0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阿武隈、双葉エリアの風力発電のための送電線</a:t>
              </a:r>
              <a:r>
                <a:rPr kumimoji="0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増強</a:t>
              </a:r>
              <a:endPara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9388" indent="-179388">
                <a:spcBef>
                  <a:spcPct val="0"/>
                </a:spcBef>
              </a:pPr>
              <a:r>
                <a:rPr kumimoji="0"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→</a:t>
              </a:r>
              <a:r>
                <a:rPr kumimoji="0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2017</a:t>
              </a: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kumimoji="0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月に送電事業会社が設立。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9388" indent="-179388">
                <a:spcBef>
                  <a:spcPct val="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</a:t>
              </a:r>
              <a:r>
                <a:rPr kumimoji="0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2017</a:t>
              </a: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年度より、詳細設計、送電網の敷設工事を開始。</a:t>
              </a:r>
            </a:p>
            <a:p>
              <a:pPr marL="177800" indent="-177800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00" name="正方形/長方形 32"/>
            <p:cNvSpPr>
              <a:spLocks noChangeArrowheads="1"/>
            </p:cNvSpPr>
            <p:nvPr/>
          </p:nvSpPr>
          <p:spPr bwMode="auto">
            <a:xfrm>
              <a:off x="5124944" y="3946988"/>
              <a:ext cx="4676775" cy="1272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eaLnBrk="1" hangingPunct="1">
                <a:lnSpc>
                  <a:spcPts val="1400"/>
                </a:lnSpc>
                <a:spcBef>
                  <a:spcPts val="20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kumimoji="0" lang="ja-JP" altLang="en-US" sz="1400" dirty="0" smtClean="0"/>
                <a:t>○</a:t>
              </a:r>
              <a:r>
                <a:rPr kumimoji="0" lang="ja-JP" altLang="en-US" sz="1400" spc="-50" dirty="0" smtClean="0"/>
                <a:t>再エネを活用した大規模水素製造（世界最大１万ｋＷ級）</a:t>
              </a:r>
              <a:endParaRPr kumimoji="0" lang="en-US" altLang="ja-JP" sz="1400" spc="-50" dirty="0" smtClean="0"/>
            </a:p>
            <a:p>
              <a:pPr eaLnBrk="1" hangingPunct="1">
                <a:lnSpc>
                  <a:spcPts val="1400"/>
                </a:lnSpc>
                <a:spcBef>
                  <a:spcPts val="20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kumimoji="0" lang="ja-JP" altLang="en-US" sz="1200" dirty="0"/>
                <a:t>→</a:t>
              </a:r>
              <a:r>
                <a:rPr kumimoji="0" lang="en-US" altLang="ja-JP" sz="1200" dirty="0"/>
                <a:t>2016</a:t>
              </a:r>
              <a:r>
                <a:rPr kumimoji="0" lang="ja-JP" altLang="en-US" sz="1200" dirty="0"/>
                <a:t>年</a:t>
              </a:r>
              <a:r>
                <a:rPr kumimoji="0" lang="en-US" altLang="ja-JP" sz="1200" dirty="0"/>
                <a:t>9</a:t>
              </a:r>
              <a:r>
                <a:rPr kumimoji="0" lang="ja-JP" altLang="en-US" sz="1200" dirty="0"/>
                <a:t>月末に、実証を実施する候補企業を選定。</a:t>
              </a:r>
            </a:p>
            <a:p>
              <a:pPr eaLnBrk="1" hangingPunct="1">
                <a:lnSpc>
                  <a:spcPts val="1400"/>
                </a:lnSpc>
                <a:spcBef>
                  <a:spcPts val="20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kumimoji="0" lang="ja-JP" altLang="en-US" sz="1200" dirty="0"/>
                <a:t>　現在、候補企業が</a:t>
              </a:r>
              <a:r>
                <a:rPr kumimoji="0" lang="en-US" altLang="ja-JP" sz="1200" dirty="0"/>
                <a:t>FS</a:t>
              </a:r>
              <a:r>
                <a:rPr kumimoji="0" lang="ja-JP" altLang="en-US" sz="1200" dirty="0"/>
                <a:t>調査実施中。</a:t>
              </a:r>
              <a:r>
                <a:rPr kumimoji="0" lang="en-US" altLang="ja-JP" sz="1200" dirty="0"/>
                <a:t>(</a:t>
              </a:r>
              <a:r>
                <a:rPr kumimoji="0" lang="ja-JP" altLang="en-US" sz="1200" dirty="0" smtClean="0"/>
                <a:t>夏頃に</a:t>
              </a:r>
              <a:r>
                <a:rPr kumimoji="0" lang="ja-JP" altLang="en-US" sz="1200" dirty="0"/>
                <a:t>調査取りまとめ</a:t>
              </a:r>
              <a:r>
                <a:rPr kumimoji="0" lang="en-US" altLang="ja-JP" sz="1200" dirty="0" smtClean="0"/>
                <a:t>)</a:t>
              </a:r>
            </a:p>
            <a:p>
              <a:pPr eaLnBrk="1" hangingPunct="1">
                <a:lnSpc>
                  <a:spcPts val="1400"/>
                </a:lnSpc>
                <a:spcBef>
                  <a:spcPts val="200"/>
                </a:spcBef>
                <a:spcAft>
                  <a:spcPct val="0"/>
                </a:spcAft>
                <a:buClrTx/>
                <a:buNone/>
                <a:defRPr/>
              </a:pPr>
              <a:r>
                <a:rPr kumimoji="0" lang="ja-JP" altLang="en-US" sz="1400" dirty="0" smtClean="0"/>
                <a:t>○次世代の水素輸送・貯蔵技術の実証（東京</a:t>
              </a:r>
              <a:r>
                <a:rPr kumimoji="0" lang="en-US" altLang="ja-JP" sz="1400" dirty="0" smtClean="0"/>
                <a:t>2020</a:t>
              </a:r>
              <a:r>
                <a:rPr kumimoji="0" lang="ja-JP" altLang="en-US" sz="1400" dirty="0" smtClean="0"/>
                <a:t>オリパラ競技大会期間中の活用）</a:t>
              </a:r>
              <a:endParaRPr kumimoji="0" lang="en-US" altLang="ja-JP" sz="1400" dirty="0" smtClean="0"/>
            </a:p>
            <a:p>
              <a:pPr eaLnBrk="1" hangingPunct="1">
                <a:lnSpc>
                  <a:spcPts val="1400"/>
                </a:lnSpc>
                <a:spcBef>
                  <a:spcPts val="200"/>
                </a:spcBef>
                <a:spcAft>
                  <a:spcPct val="0"/>
                </a:spcAft>
                <a:buClrTx/>
                <a:buNone/>
                <a:defRPr/>
              </a:pPr>
              <a:r>
                <a:rPr kumimoji="0" lang="ja-JP" altLang="en-US" sz="1400" dirty="0" smtClean="0"/>
                <a:t>○水素利用の拡大</a:t>
              </a:r>
              <a:endParaRPr lang="ja-JP" altLang="en-US" sz="1400" dirty="0"/>
            </a:p>
          </p:txBody>
        </p:sp>
        <p:sp>
          <p:nvSpPr>
            <p:cNvPr id="3102" name="テキスト ボックス 34"/>
            <p:cNvSpPr txBox="1">
              <a:spLocks noChangeArrowheads="1"/>
            </p:cNvSpPr>
            <p:nvPr/>
          </p:nvSpPr>
          <p:spPr bwMode="auto">
            <a:xfrm>
              <a:off x="5160962" y="5109023"/>
              <a:ext cx="445055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ts val="600"/>
                </a:spcBef>
                <a:spcAft>
                  <a:spcPts val="600"/>
                </a:spcAft>
                <a:buClr>
                  <a:srgbClr val="002060"/>
                </a:buClr>
                <a:buFont typeface="Wingdings" pitchFamily="2" charset="2"/>
                <a:buChar char="l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1pPr>
              <a:lvl2pPr marL="742950" indent="-28575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–"/>
                <a:defRPr kumimoji="1" sz="14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2pPr>
              <a:lvl3pPr marL="1143000" indent="-228600" eaLnBrk="0" hangingPunct="0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 kumimoji="1" sz="1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kumimoji="0" lang="ja-JP" altLang="en-US" sz="1100" dirty="0">
                  <a:solidFill>
                    <a:srgbClr val="FF5A00"/>
                  </a:solidFill>
                </a:rPr>
                <a:t>　</a:t>
              </a:r>
              <a:r>
                <a:rPr kumimoji="0" lang="ja-JP" altLang="en-US" sz="1100" dirty="0"/>
                <a:t>・水素ステーション整備の支援、</a:t>
              </a:r>
              <a:r>
                <a:rPr kumimoji="0" lang="en-US" altLang="ja-JP" sz="1100" dirty="0"/>
                <a:t>FCV</a:t>
              </a:r>
              <a:r>
                <a:rPr kumimoji="0" lang="ja-JP" altLang="en-US" sz="1100" dirty="0" err="1"/>
                <a:t>、</a:t>
              </a:r>
              <a:r>
                <a:rPr kumimoji="0" lang="en-US" altLang="ja-JP" sz="1100" dirty="0"/>
                <a:t>FC</a:t>
              </a:r>
              <a:r>
                <a:rPr kumimoji="0" lang="ja-JP" altLang="en-US" sz="1100" dirty="0"/>
                <a:t>バス、</a:t>
              </a:r>
              <a:r>
                <a:rPr kumimoji="0" lang="en-US" altLang="ja-JP" sz="1100" dirty="0"/>
                <a:t>FC</a:t>
              </a:r>
              <a:r>
                <a:rPr kumimoji="0" lang="ja-JP" altLang="en-US" sz="1100" dirty="0"/>
                <a:t>フォークリフトの導入</a:t>
              </a:r>
              <a:r>
                <a:rPr kumimoji="0" lang="ja-JP" altLang="en-US" sz="1100" dirty="0" smtClean="0"/>
                <a:t>拡大</a:t>
              </a:r>
              <a:endParaRPr kumimoji="0" lang="en-US" altLang="ja-JP" sz="1100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5135262" y="3946988"/>
              <a:ext cx="4618037" cy="1429643"/>
            </a:xfrm>
            <a:prstGeom prst="rect">
              <a:avLst/>
            </a:prstGeom>
            <a:noFill/>
            <a:ln w="28575">
              <a:solidFill>
                <a:srgbClr val="99D8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99D6EC"/>
                </a:solidFill>
              </a:endParaRPr>
            </a:p>
          </p:txBody>
        </p:sp>
      </p:grpSp>
      <p:sp>
        <p:nvSpPr>
          <p:cNvPr id="38" name="タイトル 1"/>
          <p:cNvSpPr>
            <a:spLocks noGrp="1"/>
          </p:cNvSpPr>
          <p:nvPr>
            <p:ph type="title"/>
          </p:nvPr>
        </p:nvSpPr>
        <p:spPr>
          <a:xfrm>
            <a:off x="56456" y="116632"/>
            <a:ext cx="9505503" cy="461665"/>
          </a:xfrm>
        </p:spPr>
        <p:txBody>
          <a:bodyPr>
            <a:normAutofit/>
          </a:bodyPr>
          <a:lstStyle/>
          <a:p>
            <a:pPr algn="l"/>
            <a:r>
              <a:rPr lang="ja-JP" altLang="en-US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福島</a:t>
            </a: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新エネ社会</a:t>
            </a:r>
            <a:r>
              <a:rPr lang="ja-JP" altLang="en-US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構想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プレースホルダー 6"/>
          <p:cNvSpPr txBox="1">
            <a:spLocks/>
          </p:cNvSpPr>
          <p:nvPr/>
        </p:nvSpPr>
        <p:spPr>
          <a:xfrm>
            <a:off x="131343" y="548680"/>
            <a:ext cx="9649072" cy="851654"/>
          </a:xfrm>
          <a:prstGeom prst="rect">
            <a:avLst/>
          </a:prstGeom>
          <a:solidFill>
            <a:srgbClr val="99D6EC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/>
              <a:t>イノベーション・コースト構想における</a:t>
            </a:r>
            <a:r>
              <a:rPr lang="ja-JP" altLang="en-US" sz="1800" b="1" u="sng" dirty="0"/>
              <a:t>再生可能エネルギー等のエネルギー分野における取組みを加速</a:t>
            </a:r>
            <a:r>
              <a:rPr lang="ja-JP" altLang="en-US" sz="1800" dirty="0"/>
              <a:t>し、その成果も活用しつつ、福島復興の後押しを一層強化するべく、福島全県を</a:t>
            </a:r>
            <a:r>
              <a:rPr lang="ja-JP" altLang="en-US" sz="1800" b="1" u="sng" dirty="0"/>
              <a:t>未来の新エネ社会を先取りするモデルの創出拠点とする</a:t>
            </a:r>
            <a:r>
              <a:rPr lang="ja-JP" altLang="en-US" sz="1800" dirty="0"/>
              <a:t>ことを目指す</a:t>
            </a:r>
            <a:r>
              <a:rPr lang="ja-JP" altLang="en-US" sz="1800" dirty="0" smtClean="0"/>
              <a:t>。</a:t>
            </a:r>
            <a:r>
              <a:rPr lang="ja-JP" altLang="en-US" sz="1400" dirty="0" smtClean="0"/>
              <a:t>（</a:t>
            </a:r>
            <a:r>
              <a:rPr lang="en-US" altLang="ja-JP" sz="1400" dirty="0" smtClean="0"/>
              <a:t>2016</a:t>
            </a:r>
            <a:r>
              <a:rPr lang="ja-JP" altLang="en-US" sz="1400" dirty="0" smtClean="0"/>
              <a:t>年</a:t>
            </a:r>
            <a:r>
              <a:rPr lang="en-US" altLang="ja-JP" sz="1400" dirty="0" smtClean="0"/>
              <a:t>9</a:t>
            </a:r>
            <a:r>
              <a:rPr lang="ja-JP" altLang="en-US" sz="1400" dirty="0" smtClean="0"/>
              <a:t>月</a:t>
            </a:r>
            <a:r>
              <a:rPr lang="en-US" altLang="ja-JP" sz="1400" dirty="0" smtClean="0"/>
              <a:t>7</a:t>
            </a:r>
            <a:r>
              <a:rPr lang="ja-JP" altLang="en-US" sz="1400" dirty="0" smtClean="0"/>
              <a:t>日／福島新エネ社会構想実現会議）</a:t>
            </a:r>
            <a:endParaRPr kumimoji="0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860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6875</TotalTime>
  <Words>283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福島新エネ社会構想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282</cp:revision>
  <cp:lastPrinted>2016-12-27T01:49:11Z</cp:lastPrinted>
  <dcterms:created xsi:type="dcterms:W3CDTF">2016-02-09T08:46:30Z</dcterms:created>
  <dcterms:modified xsi:type="dcterms:W3CDTF">2017-04-18T10:11:23Z</dcterms:modified>
</cp:coreProperties>
</file>