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9906000" cy="6858000" type="A4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0" autoAdjust="0"/>
    <p:restoredTop sz="74272" autoAdjust="0"/>
  </p:normalViewPr>
  <p:slideViewPr>
    <p:cSldViewPr>
      <p:cViewPr>
        <p:scale>
          <a:sx n="100" d="100"/>
          <a:sy n="100" d="100"/>
        </p:scale>
        <p:origin x="-96" y="-72"/>
      </p:cViewPr>
      <p:guideLst>
        <p:guide orient="horz" pos="28"/>
        <p:guide pos="6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1176" y="2730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6278381-8C6B-47DF-897B-BB100B0AFC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4554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08325" y="504825"/>
            <a:ext cx="36496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755E8C-0F92-4291-AFFF-11709510335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7326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55E8C-0F92-4291-AFFF-117095103355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229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20E9F-A1A8-4D8A-96E8-295D04B0D809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D72A0-D99C-4B3B-A723-D5B5D15AF6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45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AFDE1-A243-4737-982C-03F45F7EB453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64EF-A684-4492-9A6B-91AAF9907EF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377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FDF5-BCEB-46F3-8ADA-A50ACE27F64F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9420-054D-4A22-9DBC-B6802305FD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40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A4D87-2721-455C-AD6B-9DF8ECE158B7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6900-D489-4036-A458-420276E74D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670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742B3-AE7E-4CCC-83AC-D0319A4FAEA4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16D3-E5A1-457D-BEFF-A0E20340054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475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AD1A-EC6B-415C-8C52-A3572FB6A6CF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EBA8B-7626-4FF2-8960-A695F99D3FF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85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7E0B0-CB94-490F-8622-37D608F4DE02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9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C0896-AA92-427C-81D9-1F4ADAD2BCF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321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669D7-F3C4-4141-95B8-692B4C6C7756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F7CE5-21C7-44CB-B806-292CE0A1706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916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590C-C044-49AF-8C80-A3AC46431E0B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1591" y="6466783"/>
            <a:ext cx="2311400" cy="365125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CA92EDC8-1EE7-4198-B6E3-5955869B0197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55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09869-50F4-4323-B8A6-CECC54D16279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24397-C583-4E92-814B-1F93BA0E2E5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302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>
            <a:spLocks noChangeArrowheads="1"/>
          </p:cNvSpPr>
          <p:nvPr userDrawn="1"/>
        </p:nvSpPr>
        <p:spPr bwMode="auto">
          <a:xfrm>
            <a:off x="8875713" y="44450"/>
            <a:ext cx="973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1400" smtClean="0">
                <a:latin typeface="ＭＳ Ｐゴシック" pitchFamily="50" charset="-128"/>
              </a:rPr>
              <a:t>機密性○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3AF72-B5DE-4A3B-B976-514A9F167905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89CDC-B729-4945-89FB-AF1B1AC23D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0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8A729E-28E7-4624-B99E-3E33C0C492CC}" type="datetime1">
              <a:rPr lang="ja-JP" altLang="en-US" smtClean="0"/>
              <a:t>2017/5/15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3EAFCA2-397C-4311-ACDF-D2F3004D0A6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8" r:id="rId3"/>
    <p:sldLayoutId id="2147483919" r:id="rId4"/>
    <p:sldLayoutId id="2147483920" r:id="rId5"/>
    <p:sldLayoutId id="2147483921" r:id="rId6"/>
    <p:sldLayoutId id="2147483917" r:id="rId7"/>
    <p:sldLayoutId id="2147483922" r:id="rId8"/>
    <p:sldLayoutId id="2147483923" r:id="rId9"/>
    <p:sldLayoutId id="2147483924" r:id="rId10"/>
    <p:sldLayoutId id="214748392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12" y="145660"/>
            <a:ext cx="4620689" cy="721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" name="円/楕円 116"/>
          <p:cNvSpPr/>
          <p:nvPr/>
        </p:nvSpPr>
        <p:spPr bwMode="auto">
          <a:xfrm>
            <a:off x="2378714" y="3051286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1033" name="テキスト ボックス 1032"/>
          <p:cNvSpPr txBox="1"/>
          <p:nvPr/>
        </p:nvSpPr>
        <p:spPr>
          <a:xfrm>
            <a:off x="401902" y="3635474"/>
            <a:ext cx="468052" cy="1154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kumimoji="1" lang="ja-JP" altLang="en-US" sz="9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32976" y="4999116"/>
            <a:ext cx="468052" cy="1154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kumimoji="1" lang="ja-JP" altLang="en-US" sz="9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01902" y="5401791"/>
            <a:ext cx="468052" cy="1154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kumimoji="1" lang="ja-JP" altLang="en-US" sz="900" dirty="0"/>
          </a:p>
        </p:txBody>
      </p:sp>
      <p:sp>
        <p:nvSpPr>
          <p:cNvPr id="45" name="円/楕円 44"/>
          <p:cNvSpPr/>
          <p:nvPr/>
        </p:nvSpPr>
        <p:spPr bwMode="auto">
          <a:xfrm>
            <a:off x="3833047" y="3645024"/>
            <a:ext cx="135885" cy="131524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61" name="円/楕円 60"/>
          <p:cNvSpPr/>
          <p:nvPr/>
        </p:nvSpPr>
        <p:spPr bwMode="auto">
          <a:xfrm>
            <a:off x="3737848" y="4144888"/>
            <a:ext cx="135885" cy="131524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70" name="円/楕円 69"/>
          <p:cNvSpPr/>
          <p:nvPr/>
        </p:nvSpPr>
        <p:spPr bwMode="auto">
          <a:xfrm>
            <a:off x="3730154" y="4691497"/>
            <a:ext cx="135885" cy="131524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82" name="円/楕円 81"/>
          <p:cNvSpPr/>
          <p:nvPr/>
        </p:nvSpPr>
        <p:spPr bwMode="auto">
          <a:xfrm>
            <a:off x="3761059" y="3362066"/>
            <a:ext cx="135885" cy="131524"/>
          </a:xfrm>
          <a:prstGeom prst="ellipse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91571" y="4515325"/>
            <a:ext cx="3598046" cy="24622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浮体式洋上ウィンドファーム実証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（福島沖）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50922" y="1340769"/>
            <a:ext cx="2028920" cy="246221"/>
          </a:xfrm>
          <a:prstGeom prst="rect">
            <a:avLst/>
          </a:prstGeom>
          <a:solidFill>
            <a:srgbClr val="00B050"/>
          </a:solidFill>
          <a:ln w="222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ロボットテストフィールド等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（南相馬市</a:t>
            </a:r>
            <a:r>
              <a:rPr lang="ja-JP" altLang="en-US" sz="7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原町区、浪江町</a:t>
            </a:r>
            <a:r>
              <a:rPr lang="en-US" altLang="ja-JP" sz="7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7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1" name="直線矢印コネクタ 40"/>
          <p:cNvCxnSpPr>
            <a:stCxn id="38" idx="1"/>
            <a:endCxn id="39" idx="6"/>
          </p:cNvCxnSpPr>
          <p:nvPr/>
        </p:nvCxnSpPr>
        <p:spPr>
          <a:xfrm flipH="1">
            <a:off x="3918250" y="1463880"/>
            <a:ext cx="332672" cy="806747"/>
          </a:xfrm>
          <a:prstGeom prst="straightConnector1">
            <a:avLst/>
          </a:prstGeom>
          <a:ln w="19050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38" idx="1"/>
            <a:endCxn id="40" idx="7"/>
          </p:cNvCxnSpPr>
          <p:nvPr/>
        </p:nvCxnSpPr>
        <p:spPr>
          <a:xfrm flipH="1">
            <a:off x="4038688" y="1463879"/>
            <a:ext cx="212234" cy="1624342"/>
          </a:xfrm>
          <a:prstGeom prst="straightConnector1">
            <a:avLst/>
          </a:prstGeom>
          <a:ln w="19050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183234" y="5212804"/>
            <a:ext cx="3204007" cy="2462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ＪＡＥＡ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廃</a:t>
            </a: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炉国際共同研究センター国際共同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研究棟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富岡町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3" name="直線矢印コネクタ 62"/>
          <p:cNvCxnSpPr>
            <a:stCxn id="60" idx="1"/>
            <a:endCxn id="61" idx="5"/>
          </p:cNvCxnSpPr>
          <p:nvPr/>
        </p:nvCxnSpPr>
        <p:spPr>
          <a:xfrm flipH="1" flipV="1">
            <a:off x="3853832" y="4257152"/>
            <a:ext cx="329401" cy="107876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4184430" y="5963283"/>
            <a:ext cx="3037080" cy="2462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ＪＡＥＡ楢葉遠隔技術開発センター</a:t>
            </a: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楢葉町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2" name="直線矢印コネクタ 71"/>
          <p:cNvCxnSpPr>
            <a:stCxn id="71" idx="1"/>
            <a:endCxn id="70" idx="4"/>
          </p:cNvCxnSpPr>
          <p:nvPr/>
        </p:nvCxnSpPr>
        <p:spPr>
          <a:xfrm flipH="1" flipV="1">
            <a:off x="3798096" y="4823021"/>
            <a:ext cx="386334" cy="126337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円/楕円 97"/>
          <p:cNvSpPr/>
          <p:nvPr/>
        </p:nvSpPr>
        <p:spPr bwMode="auto">
          <a:xfrm>
            <a:off x="3796618" y="2093256"/>
            <a:ext cx="135885" cy="131524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938887" y="550155"/>
            <a:ext cx="2028530" cy="24622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藻類バイオマス・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エネルギー実証施設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（南相馬市原町区）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0" name="直線矢印コネクタ 99"/>
          <p:cNvCxnSpPr>
            <a:stCxn id="99" idx="1"/>
            <a:endCxn id="98" idx="0"/>
          </p:cNvCxnSpPr>
          <p:nvPr/>
        </p:nvCxnSpPr>
        <p:spPr>
          <a:xfrm flipH="1">
            <a:off x="3864561" y="673266"/>
            <a:ext cx="74325" cy="1419991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" name="円/楕円 1053"/>
          <p:cNvSpPr/>
          <p:nvPr/>
        </p:nvSpPr>
        <p:spPr>
          <a:xfrm>
            <a:off x="2771882" y="2770910"/>
            <a:ext cx="234026" cy="2098251"/>
          </a:xfrm>
          <a:prstGeom prst="ellipse">
            <a:avLst/>
          </a:prstGeom>
          <a:solidFill>
            <a:srgbClr val="0070C0">
              <a:alpha val="41000"/>
            </a:srgb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円/楕円 105"/>
          <p:cNvSpPr/>
          <p:nvPr/>
        </p:nvSpPr>
        <p:spPr>
          <a:xfrm>
            <a:off x="3823635" y="2039096"/>
            <a:ext cx="167010" cy="1654087"/>
          </a:xfrm>
          <a:prstGeom prst="ellipse">
            <a:avLst/>
          </a:prstGeom>
          <a:solidFill>
            <a:srgbClr val="0070C0">
              <a:alpha val="41000"/>
            </a:srgb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8" name="直線矢印コネクタ 107"/>
          <p:cNvCxnSpPr>
            <a:stCxn id="107" idx="3"/>
            <a:endCxn id="106" idx="2"/>
          </p:cNvCxnSpPr>
          <p:nvPr/>
        </p:nvCxnSpPr>
        <p:spPr>
          <a:xfrm flipV="1">
            <a:off x="2347758" y="2866139"/>
            <a:ext cx="1475877" cy="952760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>
            <a:stCxn id="107" idx="3"/>
          </p:cNvCxnSpPr>
          <p:nvPr/>
        </p:nvCxnSpPr>
        <p:spPr>
          <a:xfrm flipV="1">
            <a:off x="2347758" y="3207135"/>
            <a:ext cx="463397" cy="611765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 bwMode="auto">
          <a:xfrm>
            <a:off x="3538778" y="5056824"/>
            <a:ext cx="135885" cy="131524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47" name="円/楕円 46"/>
          <p:cNvSpPr/>
          <p:nvPr/>
        </p:nvSpPr>
        <p:spPr bwMode="auto">
          <a:xfrm>
            <a:off x="3002783" y="6654353"/>
            <a:ext cx="135885" cy="131524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49" name="直線矢印コネクタ 48"/>
          <p:cNvCxnSpPr>
            <a:stCxn id="48" idx="3"/>
            <a:endCxn id="47" idx="1"/>
          </p:cNvCxnSpPr>
          <p:nvPr/>
        </p:nvCxnSpPr>
        <p:spPr>
          <a:xfrm>
            <a:off x="2290386" y="5640344"/>
            <a:ext cx="732297" cy="1033271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48" idx="3"/>
            <a:endCxn id="46" idx="2"/>
          </p:cNvCxnSpPr>
          <p:nvPr/>
        </p:nvCxnSpPr>
        <p:spPr>
          <a:xfrm flipV="1">
            <a:off x="2290387" y="5122587"/>
            <a:ext cx="1248391" cy="517757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 bwMode="auto">
          <a:xfrm>
            <a:off x="3782365" y="2204864"/>
            <a:ext cx="135885" cy="131524"/>
          </a:xfrm>
          <a:prstGeom prst="ellipse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40" name="円/楕円 39"/>
          <p:cNvSpPr/>
          <p:nvPr/>
        </p:nvSpPr>
        <p:spPr bwMode="auto">
          <a:xfrm>
            <a:off x="3922703" y="3068960"/>
            <a:ext cx="135885" cy="131524"/>
          </a:xfrm>
          <a:prstGeom prst="ellipse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52" name="大かっこ 51"/>
          <p:cNvSpPr/>
          <p:nvPr/>
        </p:nvSpPr>
        <p:spPr>
          <a:xfrm>
            <a:off x="6915119" y="801130"/>
            <a:ext cx="2236907" cy="467631"/>
          </a:xfrm>
          <a:prstGeom prst="bracketPair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新地町、相馬市、浪江町、　楢葉町の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市町において、スマートコミュニティの構築に向けた実証事業を推進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18" y="564320"/>
            <a:ext cx="691200" cy="638031"/>
          </a:xfrm>
          <a:prstGeom prst="rect">
            <a:avLst/>
          </a:prstGeom>
        </p:spPr>
      </p:pic>
      <p:sp>
        <p:nvSpPr>
          <p:cNvPr id="114" name="テキスト ボックス 113"/>
          <p:cNvSpPr txBox="1"/>
          <p:nvPr/>
        </p:nvSpPr>
        <p:spPr>
          <a:xfrm>
            <a:off x="6926509" y="557735"/>
            <a:ext cx="2225517" cy="24622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スマートコミュニティ</a:t>
            </a: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ＦＳ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（新地町、相馬市、浪江町、楢葉町）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大かっこ 55"/>
          <p:cNvSpPr/>
          <p:nvPr/>
        </p:nvSpPr>
        <p:spPr>
          <a:xfrm>
            <a:off x="3938887" y="817574"/>
            <a:ext cx="2028529" cy="358572"/>
          </a:xfrm>
          <a:prstGeom prst="bracketPair">
            <a:avLst/>
          </a:prstGeom>
          <a:noFill/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福島県土着の微細藻類を活用し、国産バイオ燃料の生産技術を確立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691" y="537109"/>
            <a:ext cx="850376" cy="522561"/>
          </a:xfrm>
          <a:prstGeom prst="rect">
            <a:avLst/>
          </a:prstGeom>
        </p:spPr>
      </p:pic>
      <p:pic>
        <p:nvPicPr>
          <p:cNvPr id="62" name="Picture 60" descr="福島ロボットテストフィールドの写真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81" y="1568223"/>
            <a:ext cx="805929" cy="404899"/>
          </a:xfrm>
          <a:prstGeom prst="rect">
            <a:avLst/>
          </a:prstGeom>
          <a:solidFill>
            <a:schemeClr val="bg1"/>
          </a:solidFill>
          <a:ln w="22225">
            <a:noFill/>
            <a:miter lim="800000"/>
            <a:headEnd/>
            <a:tailEnd/>
          </a:ln>
          <a:extLst/>
        </p:spPr>
      </p:pic>
      <p:sp>
        <p:nvSpPr>
          <p:cNvPr id="64" name="大かっこ 63"/>
          <p:cNvSpPr/>
          <p:nvPr/>
        </p:nvSpPr>
        <p:spPr>
          <a:xfrm>
            <a:off x="4250922" y="1560640"/>
            <a:ext cx="2028920" cy="487769"/>
          </a:xfrm>
          <a:prstGeom prst="bracketPair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ロボットの開発・実証のためのロボットテストフィールド、国際産学官共同利用施設を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大かっこ 72"/>
          <p:cNvSpPr/>
          <p:nvPr/>
        </p:nvSpPr>
        <p:spPr>
          <a:xfrm>
            <a:off x="7351325" y="1569639"/>
            <a:ext cx="2360898" cy="478770"/>
          </a:xfrm>
          <a:prstGeom prst="bracketPair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■災害対応ロボット・ドローン実証施設整備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■ロボット・ドローン社会実装に向けたシステム、性能評価基準等の開発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387240" y="1344615"/>
            <a:ext cx="2324983" cy="225024"/>
          </a:xfrm>
          <a:prstGeom prst="rect">
            <a:avLst/>
          </a:prstGeom>
          <a:noFill/>
          <a:ln w="22225">
            <a:solidFill>
              <a:srgbClr val="00B05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9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ロボット関連新規プロジェクト</a:t>
            </a:r>
            <a:endParaRPr lang="en-US" altLang="ja-JP" sz="9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大かっこ 82"/>
          <p:cNvSpPr/>
          <p:nvPr/>
        </p:nvSpPr>
        <p:spPr>
          <a:xfrm>
            <a:off x="5187026" y="4747384"/>
            <a:ext cx="3602590" cy="356851"/>
          </a:xfrm>
          <a:prstGeom prst="bracketPair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には５ＭＷの浮体式洋上風力発電の運転開始を含め、世界初となる複数基による本格的な実証事業を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632" y="4485350"/>
            <a:ext cx="601122" cy="565222"/>
          </a:xfrm>
          <a:prstGeom prst="rect">
            <a:avLst/>
          </a:prstGeom>
        </p:spPr>
      </p:pic>
      <p:sp>
        <p:nvSpPr>
          <p:cNvPr id="97" name="大かっこ 96"/>
          <p:cNvSpPr/>
          <p:nvPr/>
        </p:nvSpPr>
        <p:spPr>
          <a:xfrm>
            <a:off x="4184330" y="5427228"/>
            <a:ext cx="3191018" cy="378036"/>
          </a:xfrm>
          <a:prstGeom prst="bracketPair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多様な分野の国内外の大学、研究機関、企業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 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が集結し、廃炉研究を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大かっこ 100"/>
          <p:cNvSpPr/>
          <p:nvPr/>
        </p:nvSpPr>
        <p:spPr>
          <a:xfrm>
            <a:off x="4184430" y="6212930"/>
            <a:ext cx="3013919" cy="460685"/>
          </a:xfrm>
          <a:prstGeom prst="bracketPair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原子炉格納容器下部の漏えい箇所を調査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補修するロボット等の機器・装置の開発・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実証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試験や、</a:t>
            </a:r>
            <a:r>
              <a:rPr lang="ja-JP" altLang="en-US" sz="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</a:t>
            </a:r>
            <a:r>
              <a:rPr lang="ja-JP" altLang="en-US" sz="8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デブリ取出しに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係る機器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・装置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開発、実証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試験等の実施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大かっこ 104"/>
          <p:cNvSpPr/>
          <p:nvPr/>
        </p:nvSpPr>
        <p:spPr>
          <a:xfrm>
            <a:off x="32861" y="5755765"/>
            <a:ext cx="2267846" cy="553016"/>
          </a:xfrm>
          <a:prstGeom prst="bracketPair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広野・いわき市勿来の両地点に約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の世界最新鋭の石炭ガス化複合発電（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IGCC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）プラントを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基ずつ建設・運用する。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751" y="5965094"/>
            <a:ext cx="1240793" cy="49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テキスト ボックス 47"/>
          <p:cNvSpPr txBox="1"/>
          <p:nvPr/>
        </p:nvSpPr>
        <p:spPr>
          <a:xfrm>
            <a:off x="32860" y="5517233"/>
            <a:ext cx="2257527" cy="24622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石炭ガス化複合発電（</a:t>
            </a:r>
            <a:r>
              <a:rPr lang="en-US" altLang="ja-JP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IGCC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）プロジェクト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（広野町、いわき市勿来）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大かっこ 75"/>
          <p:cNvSpPr/>
          <p:nvPr/>
        </p:nvSpPr>
        <p:spPr>
          <a:xfrm>
            <a:off x="75187" y="3859342"/>
            <a:ext cx="2272571" cy="355901"/>
          </a:xfrm>
          <a:prstGeom prst="bracketPair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福島新エネ社会構想に基づき、阿武隈山地・沿岸部の風力発電のための送電線を増強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0667" y="3757344"/>
            <a:ext cx="2257091" cy="12311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阿武隈山地、沿岸部風力発電エリア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31639" y="3404014"/>
            <a:ext cx="613750" cy="50376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大かっこ 94"/>
          <p:cNvSpPr/>
          <p:nvPr/>
        </p:nvSpPr>
        <p:spPr>
          <a:xfrm>
            <a:off x="7366514" y="4093075"/>
            <a:ext cx="2072241" cy="323957"/>
          </a:xfrm>
          <a:prstGeom prst="bracketPair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b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原子力災害の教訓等を継承等するための情報発信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4069505" y="4049318"/>
            <a:ext cx="891440" cy="549655"/>
            <a:chOff x="3760479" y="4049317"/>
            <a:chExt cx="786174" cy="549655"/>
          </a:xfrm>
        </p:grpSpPr>
        <p:sp>
          <p:nvSpPr>
            <p:cNvPr id="84" name="テキスト ボックス 83"/>
            <p:cNvSpPr txBox="1"/>
            <p:nvPr/>
          </p:nvSpPr>
          <p:spPr>
            <a:xfrm>
              <a:off x="3760479" y="4049317"/>
              <a:ext cx="494530" cy="5496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福島</a:t>
              </a:r>
              <a:endPara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第二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4217250" y="4089833"/>
              <a:ext cx="329403" cy="2440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93" name="テキスト ボックス 92"/>
          <p:cNvSpPr txBox="1"/>
          <p:nvPr/>
        </p:nvSpPr>
        <p:spPr>
          <a:xfrm>
            <a:off x="7366513" y="3791827"/>
            <a:ext cx="2072241" cy="30124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情報発信（アーカイブ）拠点施設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（双葉町）</a:t>
            </a:r>
            <a:endParaRPr lang="ja-JP" altLang="en-US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4" name="直線矢印コネクタ 53"/>
          <p:cNvCxnSpPr>
            <a:stCxn id="44" idx="1"/>
            <a:endCxn id="45" idx="7"/>
          </p:cNvCxnSpPr>
          <p:nvPr/>
        </p:nvCxnSpPr>
        <p:spPr>
          <a:xfrm flipH="1">
            <a:off x="3949032" y="3166567"/>
            <a:ext cx="1197661" cy="49771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4467435" y="4698304"/>
            <a:ext cx="135885" cy="131524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37" name="直線矢印コネクタ 36"/>
          <p:cNvCxnSpPr>
            <a:stCxn id="35" idx="1"/>
            <a:endCxn id="36" idx="7"/>
          </p:cNvCxnSpPr>
          <p:nvPr/>
        </p:nvCxnSpPr>
        <p:spPr>
          <a:xfrm flipH="1">
            <a:off x="4583420" y="4638435"/>
            <a:ext cx="608151" cy="79130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>
            <a:stCxn id="93" idx="1"/>
            <a:endCxn id="106" idx="3"/>
          </p:cNvCxnSpPr>
          <p:nvPr/>
        </p:nvCxnSpPr>
        <p:spPr>
          <a:xfrm flipH="1" flipV="1">
            <a:off x="3848093" y="3450947"/>
            <a:ext cx="3518420" cy="491504"/>
          </a:xfrm>
          <a:prstGeom prst="straightConnector1">
            <a:avLst/>
          </a:prstGeom>
          <a:ln w="19050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大かっこ 76"/>
          <p:cNvSpPr/>
          <p:nvPr/>
        </p:nvSpPr>
        <p:spPr>
          <a:xfrm>
            <a:off x="5109017" y="3319250"/>
            <a:ext cx="4029176" cy="382899"/>
          </a:xfrm>
          <a:prstGeom prst="bracketPair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燃料デブリや放射性廃棄物などに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含まれる難測定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核種分析手法等の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開発や、燃料デブリや汚染水処理後の二次廃棄物等の性状把握、処理・処分技術の開発等を実施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46692" y="3027919"/>
            <a:ext cx="3991501" cy="27729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ＪＡＥＡ大熊・分析研究センター</a:t>
            </a: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大熊町）</a:t>
            </a:r>
          </a:p>
        </p:txBody>
      </p:sp>
      <p:sp>
        <p:nvSpPr>
          <p:cNvPr id="86" name="円/楕円 85"/>
          <p:cNvSpPr/>
          <p:nvPr/>
        </p:nvSpPr>
        <p:spPr bwMode="auto">
          <a:xfrm>
            <a:off x="3450703" y="751811"/>
            <a:ext cx="135885" cy="131524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87" name="直線矢印コネクタ 86"/>
          <p:cNvCxnSpPr>
            <a:stCxn id="80" idx="3"/>
            <a:endCxn id="86" idx="2"/>
          </p:cNvCxnSpPr>
          <p:nvPr/>
        </p:nvCxnSpPr>
        <p:spPr>
          <a:xfrm>
            <a:off x="2378714" y="796757"/>
            <a:ext cx="1071989" cy="20816"/>
          </a:xfrm>
          <a:prstGeom prst="straightConnector1">
            <a:avLst/>
          </a:prstGeom>
          <a:ln w="1905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大かっこ 87"/>
          <p:cNvSpPr/>
          <p:nvPr/>
        </p:nvSpPr>
        <p:spPr>
          <a:xfrm>
            <a:off x="28751" y="4695540"/>
            <a:ext cx="2319007" cy="495560"/>
          </a:xfrm>
          <a:prstGeom prst="bracketPai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大熊町で被災した水産種苗研究・生産の相馬市での復旧整備や魚介類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の安全性確保のための技術開発を行う水産研究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拠点を整備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5187" y="4417032"/>
            <a:ext cx="2272570" cy="2756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水産種苗研究・生産施設（相馬市）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水産研究拠点（いわき市）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円/楕円 89"/>
          <p:cNvSpPr/>
          <p:nvPr/>
        </p:nvSpPr>
        <p:spPr bwMode="auto">
          <a:xfrm>
            <a:off x="3206610" y="6654353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92" name="直線矢印コネクタ 91"/>
          <p:cNvCxnSpPr>
            <a:stCxn id="89" idx="3"/>
            <a:endCxn id="90" idx="0"/>
          </p:cNvCxnSpPr>
          <p:nvPr/>
        </p:nvCxnSpPr>
        <p:spPr>
          <a:xfrm>
            <a:off x="2347757" y="4554845"/>
            <a:ext cx="926796" cy="2099509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円/楕円 95"/>
          <p:cNvSpPr/>
          <p:nvPr/>
        </p:nvSpPr>
        <p:spPr bwMode="auto">
          <a:xfrm>
            <a:off x="3538778" y="883335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102" name="直線矢印コネクタ 101"/>
          <p:cNvCxnSpPr>
            <a:stCxn id="89" idx="3"/>
            <a:endCxn id="96" idx="3"/>
          </p:cNvCxnSpPr>
          <p:nvPr/>
        </p:nvCxnSpPr>
        <p:spPr>
          <a:xfrm flipV="1">
            <a:off x="2347757" y="995598"/>
            <a:ext cx="1210921" cy="3559246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01902" y="423196"/>
            <a:ext cx="1794199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endParaRPr kumimoji="1" lang="ja-JP" altLang="en-US" sz="1050" dirty="0"/>
          </a:p>
        </p:txBody>
      </p:sp>
      <p:sp>
        <p:nvSpPr>
          <p:cNvPr id="69" name="大かっこ 68"/>
          <p:cNvSpPr/>
          <p:nvPr/>
        </p:nvSpPr>
        <p:spPr>
          <a:xfrm>
            <a:off x="59709" y="861283"/>
            <a:ext cx="2319006" cy="468592"/>
          </a:xfrm>
          <a:prstGeom prst="bracketPair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のコンバインドサイクル方式発電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基で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構成される天然ガス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(LNG)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火力発電所整備プロジェクト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9709" y="673647"/>
            <a:ext cx="2319006" cy="246221"/>
          </a:xfrm>
          <a:prstGeom prst="rect">
            <a:avLst/>
          </a:prstGeom>
          <a:solidFill>
            <a:srgbClr val="0070C0"/>
          </a:solidFill>
          <a:ln w="22225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天然ガス（</a:t>
            </a:r>
            <a:r>
              <a:rPr lang="en-US" altLang="ja-JP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）火力発電プロジェクト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（新地町）</a:t>
            </a:r>
            <a:endParaRPr lang="en-US" altLang="ja-JP" sz="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938" y="44625"/>
            <a:ext cx="9859608" cy="3903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福島イノベーション・コースト構想　主な拠点、プロジェクト、関連（研究）機関等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8928" y="126158"/>
            <a:ext cx="13915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1" name="直線コネクタ 90"/>
          <p:cNvCxnSpPr/>
          <p:nvPr/>
        </p:nvCxnSpPr>
        <p:spPr>
          <a:xfrm>
            <a:off x="6279842" y="1447740"/>
            <a:ext cx="1107399" cy="0"/>
          </a:xfrm>
          <a:prstGeom prst="line">
            <a:avLst/>
          </a:prstGeom>
          <a:ln w="31750">
            <a:solidFill>
              <a:srgbClr val="23DD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3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253" y="5209717"/>
            <a:ext cx="963448" cy="5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大かっこ 103"/>
          <p:cNvSpPr/>
          <p:nvPr/>
        </p:nvSpPr>
        <p:spPr>
          <a:xfrm>
            <a:off x="4420846" y="2573781"/>
            <a:ext cx="2569747" cy="360688"/>
          </a:xfrm>
          <a:prstGeom prst="bracketPai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浜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地域の営農再開・農業再生を図るための調査研究を現地環境下において実施。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円/楕円 109"/>
          <p:cNvSpPr/>
          <p:nvPr/>
        </p:nvSpPr>
        <p:spPr bwMode="auto">
          <a:xfrm>
            <a:off x="3712208" y="2276872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sp>
        <p:nvSpPr>
          <p:cNvPr id="113" name="大かっこ 112"/>
          <p:cNvSpPr/>
          <p:nvPr/>
        </p:nvSpPr>
        <p:spPr>
          <a:xfrm>
            <a:off x="38454" y="2543178"/>
            <a:ext cx="1794199" cy="550821"/>
          </a:xfrm>
          <a:prstGeom prst="bracketPai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marL="447675" indent="-447675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飯館村：カスミソウ、トルコギキョウの栽培ハウス施設整備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葛尾村：胡蝶蘭栽培施設の整備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8455" y="2278810"/>
            <a:ext cx="1794198" cy="3031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環境制御型花</a:t>
            </a:r>
            <a:r>
              <a:rPr lang="ja-JP" altLang="en-US" sz="8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園芸施設</a:t>
            </a:r>
            <a:endParaRPr lang="en-US" altLang="ja-JP" sz="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（飯館村、葛尾村）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円/楕円 115"/>
          <p:cNvSpPr/>
          <p:nvPr/>
        </p:nvSpPr>
        <p:spPr bwMode="auto">
          <a:xfrm>
            <a:off x="2026692" y="2220681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118" name="直線矢印コネクタ 117"/>
          <p:cNvCxnSpPr>
            <a:stCxn id="115" idx="3"/>
            <a:endCxn id="116" idx="3"/>
          </p:cNvCxnSpPr>
          <p:nvPr/>
        </p:nvCxnSpPr>
        <p:spPr>
          <a:xfrm flipV="1">
            <a:off x="1832653" y="2332945"/>
            <a:ext cx="213940" cy="97459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>
            <a:stCxn id="115" idx="3"/>
            <a:endCxn id="117" idx="0"/>
          </p:cNvCxnSpPr>
          <p:nvPr/>
        </p:nvCxnSpPr>
        <p:spPr>
          <a:xfrm>
            <a:off x="1832653" y="2430404"/>
            <a:ext cx="614004" cy="620883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大かっこ 121"/>
          <p:cNvSpPr/>
          <p:nvPr/>
        </p:nvSpPr>
        <p:spPr>
          <a:xfrm>
            <a:off x="5147150" y="4063782"/>
            <a:ext cx="2051199" cy="353250"/>
          </a:xfrm>
          <a:prstGeom prst="bracketPai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大川原地区に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20,000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㎡のイチゴ栽培施設を整備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147150" y="3789889"/>
            <a:ext cx="2051199" cy="3031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太陽光利用型植物工場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（大熊町）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円/楕円 123"/>
          <p:cNvSpPr/>
          <p:nvPr/>
        </p:nvSpPr>
        <p:spPr bwMode="auto">
          <a:xfrm>
            <a:off x="3558658" y="3811057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125" name="直線矢印コネクタ 124"/>
          <p:cNvCxnSpPr>
            <a:stCxn id="123" idx="1"/>
            <a:endCxn id="124" idx="6"/>
          </p:cNvCxnSpPr>
          <p:nvPr/>
        </p:nvCxnSpPr>
        <p:spPr>
          <a:xfrm flipH="1" flipV="1">
            <a:off x="3694543" y="3876820"/>
            <a:ext cx="1452608" cy="64663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円/楕円 119"/>
          <p:cNvSpPr/>
          <p:nvPr/>
        </p:nvSpPr>
        <p:spPr bwMode="auto">
          <a:xfrm>
            <a:off x="3500234" y="1209244"/>
            <a:ext cx="135885" cy="1315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121" name="直線矢印コネクタ 120"/>
          <p:cNvCxnSpPr>
            <a:stCxn id="109" idx="1"/>
            <a:endCxn id="120" idx="5"/>
          </p:cNvCxnSpPr>
          <p:nvPr/>
        </p:nvCxnSpPr>
        <p:spPr>
          <a:xfrm flipH="1" flipV="1">
            <a:off x="3616219" y="1321507"/>
            <a:ext cx="804627" cy="1034886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大かっこ 125"/>
          <p:cNvSpPr/>
          <p:nvPr/>
        </p:nvSpPr>
        <p:spPr>
          <a:xfrm>
            <a:off x="7248680" y="2430403"/>
            <a:ext cx="2569747" cy="504066"/>
          </a:xfrm>
          <a:prstGeom prst="bracketPair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復興の前提となる環境回復・創造に向け、モニタリング、調査研究、情報収集・発信、教育・研修・交流を総合的に実施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248680" y="2132856"/>
            <a:ext cx="2569746" cy="31662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環境創造センター（三春町）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環境放射線センター（南相馬市原町区）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円/楕円 127"/>
          <p:cNvSpPr/>
          <p:nvPr/>
        </p:nvSpPr>
        <p:spPr bwMode="auto">
          <a:xfrm>
            <a:off x="3813147" y="2317961"/>
            <a:ext cx="135885" cy="1315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969" dirty="0"/>
          </a:p>
        </p:txBody>
      </p:sp>
      <p:cxnSp>
        <p:nvCxnSpPr>
          <p:cNvPr id="112" name="直線矢印コネクタ 111"/>
          <p:cNvCxnSpPr>
            <a:stCxn id="109" idx="1"/>
            <a:endCxn id="110" idx="5"/>
          </p:cNvCxnSpPr>
          <p:nvPr/>
        </p:nvCxnSpPr>
        <p:spPr>
          <a:xfrm flipH="1">
            <a:off x="3828193" y="2356393"/>
            <a:ext cx="592653" cy="32742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>
            <a:endCxn id="128" idx="5"/>
          </p:cNvCxnSpPr>
          <p:nvPr/>
        </p:nvCxnSpPr>
        <p:spPr>
          <a:xfrm flipH="1">
            <a:off x="3929132" y="2274186"/>
            <a:ext cx="3312433" cy="15603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4420847" y="2132856"/>
            <a:ext cx="2569746" cy="4470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70C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農業総合センター（郡山市）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浜地域農業再生研究センター（南相馬市原町区）浜地域研究所（相馬市）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45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9141</TotalTime>
  <Words>577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346</cp:revision>
  <cp:lastPrinted>2017-04-07T13:01:27Z</cp:lastPrinted>
  <dcterms:created xsi:type="dcterms:W3CDTF">2013-07-23T05:02:39Z</dcterms:created>
  <dcterms:modified xsi:type="dcterms:W3CDTF">2017-05-15T11:22:31Z</dcterms:modified>
</cp:coreProperties>
</file>