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3"/>
  </p:notesMasterIdLst>
  <p:handoutMasterIdLst>
    <p:handoutMasterId r:id="rId4"/>
  </p:handoutMasterIdLst>
  <p:sldIdLst>
    <p:sldId id="709" r:id="rId2"/>
  </p:sldIdLst>
  <p:sldSz cx="9906000" cy="6858000" type="A4"/>
  <p:notesSz cx="6735763" cy="9866313"/>
  <p:defaultTextStyle>
    <a:defPPr>
      <a:defRPr lang="ja-JP"/>
    </a:defPPr>
    <a:lvl1pPr marL="0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  <p15:guide id="3" orient="horz" pos="3107">
          <p15:clr>
            <a:srgbClr val="A4A3A4"/>
          </p15:clr>
        </p15:guide>
        <p15:guide id="4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0066"/>
    <a:srgbClr val="FFCCFF"/>
    <a:srgbClr val="FFFFCC"/>
    <a:srgbClr val="FF99FF"/>
    <a:srgbClr val="CCFFFF"/>
    <a:srgbClr val="0000FF"/>
    <a:srgbClr val="00FF00"/>
    <a:srgbClr val="FFBD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5" autoAdjust="0"/>
    <p:restoredTop sz="96939" autoAdjust="0"/>
  </p:normalViewPr>
  <p:slideViewPr>
    <p:cSldViewPr>
      <p:cViewPr>
        <p:scale>
          <a:sx n="100" d="100"/>
          <a:sy n="100" d="100"/>
        </p:scale>
        <p:origin x="-144" y="-22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252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95" y="-94"/>
      </p:cViewPr>
      <p:guideLst>
        <p:guide orient="horz" pos="3130"/>
        <p:guide orient="horz" pos="3107"/>
        <p:guide pos="2144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D10AD-D51A-40B4-A211-E217E63A0B01}" type="datetimeFigureOut">
              <a:rPr kumimoji="1" lang="ja-JP" altLang="en-US" smtClean="0"/>
              <a:t>2017/4/18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8323A-D16C-4E1A-A867-66BACF289A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137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5"/>
            <a:ext cx="2918723" cy="493806"/>
          </a:xfrm>
          <a:prstGeom prst="rect">
            <a:avLst/>
          </a:prstGeom>
        </p:spPr>
        <p:txBody>
          <a:bodyPr vert="horz" lIns="62405" tIns="31204" rIns="62405" bIns="31204" rtlCol="0"/>
          <a:lstStyle>
            <a:lvl1pPr algn="l">
              <a:defRPr sz="8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895" y="5"/>
            <a:ext cx="2919799" cy="493806"/>
          </a:xfrm>
          <a:prstGeom prst="rect">
            <a:avLst/>
          </a:prstGeom>
        </p:spPr>
        <p:txBody>
          <a:bodyPr vert="horz" lIns="62405" tIns="31204" rIns="62405" bIns="31204" rtlCol="0"/>
          <a:lstStyle>
            <a:lvl1pPr algn="r">
              <a:defRPr sz="800"/>
            </a:lvl1pPr>
          </a:lstStyle>
          <a:p>
            <a:fld id="{1C44DBBF-58BF-4ABA-9CBD-E3855EF3D0D7}" type="datetimeFigureOut">
              <a:rPr kumimoji="1" lang="ja-JP" altLang="en-US" smtClean="0"/>
              <a:t>2017/4/18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6913" y="739775"/>
            <a:ext cx="53419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405" tIns="31204" rIns="62405" bIns="31204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470" y="4686256"/>
            <a:ext cx="5388826" cy="4439896"/>
          </a:xfrm>
          <a:prstGeom prst="rect">
            <a:avLst/>
          </a:prstGeom>
        </p:spPr>
        <p:txBody>
          <a:bodyPr vert="horz" lIns="62405" tIns="31204" rIns="62405" bIns="3120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420"/>
            <a:ext cx="2918723" cy="492716"/>
          </a:xfrm>
          <a:prstGeom prst="rect">
            <a:avLst/>
          </a:prstGeom>
        </p:spPr>
        <p:txBody>
          <a:bodyPr vert="horz" lIns="62405" tIns="31204" rIns="62405" bIns="31204" rtlCol="0" anchor="b"/>
          <a:lstStyle>
            <a:lvl1pPr algn="l">
              <a:defRPr sz="8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895" y="9371420"/>
            <a:ext cx="2919799" cy="492716"/>
          </a:xfrm>
          <a:prstGeom prst="rect">
            <a:avLst/>
          </a:prstGeom>
        </p:spPr>
        <p:txBody>
          <a:bodyPr vert="horz" lIns="62405" tIns="31204" rIns="62405" bIns="31204" rtlCol="0" anchor="b"/>
          <a:lstStyle>
            <a:lvl1pPr algn="r">
              <a:defRPr sz="800"/>
            </a:lvl1pPr>
          </a:lstStyle>
          <a:p>
            <a:fld id="{898C6DBA-8A69-453D-96B5-51B1523076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9671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1pPr>
    <a:lvl2pPr marL="342077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2pPr>
    <a:lvl3pPr marL="684154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3pPr>
    <a:lvl4pPr marL="1026231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4pPr>
    <a:lvl5pPr marL="1368308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5pPr>
    <a:lvl6pPr marL="1710385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52462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94539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736616" algn="l" defTabSz="684154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C6DBA-8A69-453D-96B5-51B15230765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242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9F84-D687-4D91-B4BC-4708ACB7DFA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2017/4/18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70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9F84-D687-4D91-B4BC-4708ACB7DFA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2017/4/18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1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0055624" y="384175"/>
            <a:ext cx="3119702" cy="81930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3076" y="384175"/>
            <a:ext cx="9197446" cy="81930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9F84-D687-4D91-B4BC-4708ACB7DFA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2017/4/18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621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9F84-D687-4D91-B4BC-4708ACB7DFA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2017/4/18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888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1786">
                <a:solidFill>
                  <a:schemeClr val="tx1">
                    <a:tint val="75000"/>
                  </a:schemeClr>
                </a:solidFill>
              </a:defRPr>
            </a:lvl2pPr>
            <a:lvl3pPr marL="914308" indent="0">
              <a:buNone/>
              <a:defRPr sz="1571">
                <a:solidFill>
                  <a:schemeClr val="tx1">
                    <a:tint val="75000"/>
                  </a:schemeClr>
                </a:solidFill>
              </a:defRPr>
            </a:lvl3pPr>
            <a:lvl4pPr marL="1371462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4pPr>
            <a:lvl5pPr marL="1828617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5pPr>
            <a:lvl6pPr marL="2285771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8pPr>
            <a:lvl9pPr marL="3657234" indent="0">
              <a:buNone/>
              <a:defRPr sz="14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9F84-D687-4D91-B4BC-4708ACB7DFA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2017/4/18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46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3078" y="2239963"/>
            <a:ext cx="6158574" cy="6337300"/>
          </a:xfrm>
        </p:spPr>
        <p:txBody>
          <a:bodyPr/>
          <a:lstStyle>
            <a:lvl1pPr>
              <a:defRPr sz="2786"/>
            </a:lvl1pPr>
            <a:lvl2pPr>
              <a:defRPr sz="2429"/>
            </a:lvl2pPr>
            <a:lvl3pPr>
              <a:defRPr sz="2000"/>
            </a:lvl3pPr>
            <a:lvl4pPr>
              <a:defRPr sz="1786"/>
            </a:lvl4pPr>
            <a:lvl5pPr>
              <a:defRPr sz="1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016751" y="2239963"/>
            <a:ext cx="6158574" cy="6337300"/>
          </a:xfrm>
        </p:spPr>
        <p:txBody>
          <a:bodyPr/>
          <a:lstStyle>
            <a:lvl1pPr>
              <a:defRPr sz="2786"/>
            </a:lvl1pPr>
            <a:lvl2pPr>
              <a:defRPr sz="2429"/>
            </a:lvl2pPr>
            <a:lvl3pPr>
              <a:defRPr sz="2000"/>
            </a:lvl3pPr>
            <a:lvl4pPr>
              <a:defRPr sz="1786"/>
            </a:lvl4pPr>
            <a:lvl5pPr>
              <a:defRPr sz="1786"/>
            </a:lvl5pPr>
            <a:lvl6pPr>
              <a:defRPr sz="1786"/>
            </a:lvl6pPr>
            <a:lvl7pPr>
              <a:defRPr sz="1786"/>
            </a:lvl7pPr>
            <a:lvl8pPr>
              <a:defRPr sz="1786"/>
            </a:lvl8pPr>
            <a:lvl9pPr>
              <a:defRPr sz="178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9F84-D687-4D91-B4BC-4708ACB7DFA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2017/4/18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69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29" b="1"/>
            </a:lvl1pPr>
            <a:lvl2pPr marL="457154" indent="0">
              <a:buNone/>
              <a:defRPr sz="2000" b="1"/>
            </a:lvl2pPr>
            <a:lvl3pPr marL="914308" indent="0">
              <a:buNone/>
              <a:defRPr sz="1786" b="1"/>
            </a:lvl3pPr>
            <a:lvl4pPr marL="1371462" indent="0">
              <a:buNone/>
              <a:defRPr sz="1571" b="1"/>
            </a:lvl4pPr>
            <a:lvl5pPr marL="1828617" indent="0">
              <a:buNone/>
              <a:defRPr sz="1571" b="1"/>
            </a:lvl5pPr>
            <a:lvl6pPr marL="2285771" indent="0">
              <a:buNone/>
              <a:defRPr sz="1571" b="1"/>
            </a:lvl6pPr>
            <a:lvl7pPr marL="2742926" indent="0">
              <a:buNone/>
              <a:defRPr sz="1571" b="1"/>
            </a:lvl7pPr>
            <a:lvl8pPr marL="3200080" indent="0">
              <a:buNone/>
              <a:defRPr sz="1571" b="1"/>
            </a:lvl8pPr>
            <a:lvl9pPr marL="3657234" indent="0">
              <a:buNone/>
              <a:defRPr sz="157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29"/>
            </a:lvl1pPr>
            <a:lvl2pPr>
              <a:defRPr sz="2000"/>
            </a:lvl2pPr>
            <a:lvl3pPr>
              <a:defRPr sz="1786"/>
            </a:lvl3pPr>
            <a:lvl4pPr>
              <a:defRPr sz="1571"/>
            </a:lvl4pPr>
            <a:lvl5pPr>
              <a:defRPr sz="1571"/>
            </a:lvl5pPr>
            <a:lvl6pPr>
              <a:defRPr sz="1571"/>
            </a:lvl6pPr>
            <a:lvl7pPr>
              <a:defRPr sz="1571"/>
            </a:lvl7pPr>
            <a:lvl8pPr>
              <a:defRPr sz="1571"/>
            </a:lvl8pPr>
            <a:lvl9pPr>
              <a:defRPr sz="157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29" b="1"/>
            </a:lvl1pPr>
            <a:lvl2pPr marL="457154" indent="0">
              <a:buNone/>
              <a:defRPr sz="2000" b="1"/>
            </a:lvl2pPr>
            <a:lvl3pPr marL="914308" indent="0">
              <a:buNone/>
              <a:defRPr sz="1786" b="1"/>
            </a:lvl3pPr>
            <a:lvl4pPr marL="1371462" indent="0">
              <a:buNone/>
              <a:defRPr sz="1571" b="1"/>
            </a:lvl4pPr>
            <a:lvl5pPr marL="1828617" indent="0">
              <a:buNone/>
              <a:defRPr sz="1571" b="1"/>
            </a:lvl5pPr>
            <a:lvl6pPr marL="2285771" indent="0">
              <a:buNone/>
              <a:defRPr sz="1571" b="1"/>
            </a:lvl6pPr>
            <a:lvl7pPr marL="2742926" indent="0">
              <a:buNone/>
              <a:defRPr sz="1571" b="1"/>
            </a:lvl7pPr>
            <a:lvl8pPr marL="3200080" indent="0">
              <a:buNone/>
              <a:defRPr sz="1571" b="1"/>
            </a:lvl8pPr>
            <a:lvl9pPr marL="3657234" indent="0">
              <a:buNone/>
              <a:defRPr sz="157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29"/>
            </a:lvl1pPr>
            <a:lvl2pPr>
              <a:defRPr sz="2000"/>
            </a:lvl2pPr>
            <a:lvl3pPr>
              <a:defRPr sz="1786"/>
            </a:lvl3pPr>
            <a:lvl4pPr>
              <a:defRPr sz="1571"/>
            </a:lvl4pPr>
            <a:lvl5pPr>
              <a:defRPr sz="1571"/>
            </a:lvl5pPr>
            <a:lvl6pPr>
              <a:defRPr sz="1571"/>
            </a:lvl6pPr>
            <a:lvl7pPr>
              <a:defRPr sz="1571"/>
            </a:lvl7pPr>
            <a:lvl8pPr>
              <a:defRPr sz="1571"/>
            </a:lvl8pPr>
            <a:lvl9pPr>
              <a:defRPr sz="157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9F84-D687-4D91-B4BC-4708ACB7DFA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2017/4/18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904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9F84-D687-4D91-B4BC-4708ACB7DFA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2017/4/18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12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9F84-D687-4D91-B4BC-4708ACB7DFA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2017/4/18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94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14"/>
            </a:lvl1pPr>
            <a:lvl2pPr>
              <a:defRPr sz="2786"/>
            </a:lvl2pPr>
            <a:lvl3pPr>
              <a:defRPr sz="2429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29"/>
            </a:lvl1pPr>
            <a:lvl2pPr marL="457154" indent="0">
              <a:buNone/>
              <a:defRPr sz="1214"/>
            </a:lvl2pPr>
            <a:lvl3pPr marL="914308" indent="0">
              <a:buNone/>
              <a:defRPr sz="1000"/>
            </a:lvl3pPr>
            <a:lvl4pPr marL="1371462" indent="0">
              <a:buNone/>
              <a:defRPr sz="929"/>
            </a:lvl4pPr>
            <a:lvl5pPr marL="1828617" indent="0">
              <a:buNone/>
              <a:defRPr sz="929"/>
            </a:lvl5pPr>
            <a:lvl6pPr marL="2285771" indent="0">
              <a:buNone/>
              <a:defRPr sz="929"/>
            </a:lvl6pPr>
            <a:lvl7pPr marL="2742926" indent="0">
              <a:buNone/>
              <a:defRPr sz="929"/>
            </a:lvl7pPr>
            <a:lvl8pPr marL="3200080" indent="0">
              <a:buNone/>
              <a:defRPr sz="929"/>
            </a:lvl8pPr>
            <a:lvl9pPr marL="3657234" indent="0">
              <a:buNone/>
              <a:defRPr sz="92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9F84-D687-4D91-B4BC-4708ACB7DFA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2017/4/18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412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14"/>
            </a:lvl1pPr>
            <a:lvl2pPr marL="457154" indent="0">
              <a:buNone/>
              <a:defRPr sz="2786"/>
            </a:lvl2pPr>
            <a:lvl3pPr marL="914308" indent="0">
              <a:buNone/>
              <a:defRPr sz="2429"/>
            </a:lvl3pPr>
            <a:lvl4pPr marL="1371462" indent="0">
              <a:buNone/>
              <a:defRPr sz="2000"/>
            </a:lvl4pPr>
            <a:lvl5pPr marL="1828617" indent="0">
              <a:buNone/>
              <a:defRPr sz="2000"/>
            </a:lvl5pPr>
            <a:lvl6pPr marL="2285771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4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29"/>
            </a:lvl1pPr>
            <a:lvl2pPr marL="457154" indent="0">
              <a:buNone/>
              <a:defRPr sz="1214"/>
            </a:lvl2pPr>
            <a:lvl3pPr marL="914308" indent="0">
              <a:buNone/>
              <a:defRPr sz="1000"/>
            </a:lvl3pPr>
            <a:lvl4pPr marL="1371462" indent="0">
              <a:buNone/>
              <a:defRPr sz="929"/>
            </a:lvl4pPr>
            <a:lvl5pPr marL="1828617" indent="0">
              <a:buNone/>
              <a:defRPr sz="929"/>
            </a:lvl5pPr>
            <a:lvl6pPr marL="2285771" indent="0">
              <a:buNone/>
              <a:defRPr sz="929"/>
            </a:lvl6pPr>
            <a:lvl7pPr marL="2742926" indent="0">
              <a:buNone/>
              <a:defRPr sz="929"/>
            </a:lvl7pPr>
            <a:lvl8pPr marL="3200080" indent="0">
              <a:buNone/>
              <a:defRPr sz="929"/>
            </a:lvl8pPr>
            <a:lvl9pPr marL="3657234" indent="0">
              <a:buNone/>
              <a:defRPr sz="92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E9F84-D687-4D91-B4BC-4708ACB7DFA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2017/4/18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83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128001" tIns="64001" rIns="128001" bIns="64001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128001" tIns="64001" rIns="128001" bIns="64001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l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18"/>
            <a:fld id="{272E9F84-D687-4D91-B4BC-4708ACB7DFA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2017/4/18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ctr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18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128001" tIns="64001" rIns="128001" bIns="64001" rtlCol="0" anchor="ctr"/>
          <a:lstStyle>
            <a:lvl1pPr algn="r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18"/>
            <a:fld id="{8EA630E9-1B0A-4B1D-BA36-D058A3B76EF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418"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53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defTabSz="914308" rtl="0" eaLnBrk="1" latinLnBrk="0" hangingPunct="1">
        <a:spcBef>
          <a:spcPct val="0"/>
        </a:spcBef>
        <a:buNone/>
        <a:defRPr kumimoji="1" sz="44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6" indent="-342866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14" kern="1200">
          <a:solidFill>
            <a:schemeClr val="tx1"/>
          </a:solidFill>
          <a:latin typeface="+mn-lt"/>
          <a:ea typeface="+mn-ea"/>
          <a:cs typeface="+mn-cs"/>
        </a:defRPr>
      </a:lvl1pPr>
      <a:lvl2pPr marL="742876" indent="-285721" algn="l" defTabSz="91430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786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29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4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8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2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2" indent="-228577" algn="l" defTabSz="9143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2pPr>
      <a:lvl3pPr marL="914308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2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7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1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4" algn="l" defTabSz="914308" rtl="0" eaLnBrk="1" latinLnBrk="0" hangingPunct="1"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正方形/長方形 44"/>
          <p:cNvSpPr/>
          <p:nvPr/>
        </p:nvSpPr>
        <p:spPr>
          <a:xfrm>
            <a:off x="232935" y="3933056"/>
            <a:ext cx="9506730" cy="2617572"/>
          </a:xfrm>
          <a:prstGeom prst="rect">
            <a:avLst/>
          </a:prstGeom>
          <a:solidFill>
            <a:srgbClr val="FF99FF">
              <a:alpha val="15000"/>
            </a:srgbClr>
          </a:solidFill>
          <a:ln w="28575">
            <a:solidFill>
              <a:srgbClr val="FF00FF">
                <a:alpha val="38000"/>
              </a:srgbClr>
            </a:solidFill>
          </a:ln>
        </p:spPr>
        <p:txBody>
          <a:bodyPr wrap="square" lIns="92612" tIns="46306" rIns="92612" bIns="46306">
            <a:noAutofit/>
          </a:bodyPr>
          <a:lstStyle/>
          <a:p>
            <a:endParaRPr lang="en-US" altLang="ja-JP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en-US" altLang="ja-JP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en-US" altLang="ja-JP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en-US" altLang="ja-JP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en-US" altLang="ja-JP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en-US" altLang="ja-JP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en-US" altLang="ja-JP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en-US" altLang="ja-JP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en-US" altLang="ja-JP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endParaRPr lang="ja-JP" altLang="en-US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12471" y="2465236"/>
            <a:ext cx="6266645" cy="1150732"/>
          </a:xfrm>
          <a:prstGeom prst="rect">
            <a:avLst/>
          </a:prstGeom>
          <a:noFill/>
          <a:ln w="38100">
            <a:solidFill>
              <a:schemeClr val="tx1">
                <a:alpha val="38000"/>
              </a:schemeClr>
            </a:solidFill>
          </a:ln>
        </p:spPr>
        <p:txBody>
          <a:bodyPr wrap="square" lIns="92612" tIns="46306" rIns="92612" bIns="46306">
            <a:noAutofit/>
          </a:bodyPr>
          <a:lstStyle/>
          <a:p>
            <a:endParaRPr lang="en-US" altLang="ja-JP" sz="1300" b="1" dirty="0">
              <a:solidFill>
                <a:prstClr val="black"/>
              </a:solidFill>
              <a:sym typeface="Wingdings" panose="05000000000000000000" pitchFamily="2" charset="2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7184359" y="3319013"/>
            <a:ext cx="2017113" cy="542035"/>
            <a:chOff x="7204930" y="3109421"/>
            <a:chExt cx="2017113" cy="542035"/>
          </a:xfrm>
        </p:grpSpPr>
        <p:sp>
          <p:nvSpPr>
            <p:cNvPr id="6" name="正方形/長方形 5"/>
            <p:cNvSpPr/>
            <p:nvPr/>
          </p:nvSpPr>
          <p:spPr>
            <a:xfrm>
              <a:off x="7219136" y="3140968"/>
              <a:ext cx="1710961" cy="510488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29000"/>
              </a:schemeClr>
            </a:solidFill>
            <a:ln w="6350">
              <a:solidFill>
                <a:schemeClr val="accent2"/>
              </a:solidFill>
            </a:ln>
          </p:spPr>
          <p:txBody>
            <a:bodyPr wrap="square">
              <a:noAutofit/>
            </a:bodyPr>
            <a:lstStyle/>
            <a:p>
              <a:pPr algn="ctr"/>
              <a:endPara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7204930" y="3109421"/>
              <a:ext cx="2017113" cy="539557"/>
            </a:xfrm>
            <a:prstGeom prst="roundRect">
              <a:avLst>
                <a:gd name="adj" fmla="val 772"/>
              </a:avLst>
            </a:prstGeom>
            <a:noFill/>
            <a:ln w="254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>
                <a:lnSpc>
                  <a:spcPts val="1122"/>
                </a:lnSpc>
                <a:spcBef>
                  <a:spcPts val="562"/>
                </a:spcBef>
              </a:pP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122"/>
                </a:lnSpc>
                <a:spcBef>
                  <a:spcPts val="562"/>
                </a:spcBef>
              </a:pP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・原子力被災</a:t>
              </a:r>
              <a:r>
                <a:rPr lang="en-US" altLang="ja-JP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12</a:t>
              </a: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市町村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122"/>
                </a:lnSpc>
                <a:spcBef>
                  <a:spcPts val="562"/>
                </a:spcBef>
              </a:pP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・福島県各経済団体 等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lnSpc>
                  <a:spcPts val="1122"/>
                </a:lnSpc>
                <a:spcBef>
                  <a:spcPts val="281"/>
                </a:spcBef>
              </a:pP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2" name="下矢印 11"/>
          <p:cNvSpPr/>
          <p:nvPr/>
        </p:nvSpPr>
        <p:spPr>
          <a:xfrm rot="5400000">
            <a:off x="6616162" y="3223164"/>
            <a:ext cx="412941" cy="5747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612" tIns="46306" rIns="92612" bIns="46306" rtlCol="0" anchor="ctr"/>
          <a:lstStyle/>
          <a:p>
            <a:pPr algn="ctr"/>
            <a:endParaRPr lang="ja-JP" altLang="en-US" sz="1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83612" y="2568556"/>
            <a:ext cx="3669867" cy="1016846"/>
          </a:xfrm>
          <a:prstGeom prst="rect">
            <a:avLst/>
          </a:prstGeom>
          <a:noFill/>
        </p:spPr>
        <p:txBody>
          <a:bodyPr wrap="square" lIns="92612" tIns="46306" rIns="92612" bIns="46306" rtlCol="0">
            <a:spAutoFit/>
          </a:bodyPr>
          <a:lstStyle/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・原子力災害現地対策本部長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・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福島県副知事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公益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社団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法人福島相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双復興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推進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機構理事長</a:t>
            </a:r>
            <a:endParaRPr lang="en-US" altLang="ja-JP" sz="12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lang="en-US" altLang="ja-JP" sz="12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【</a:t>
            </a:r>
            <a:r>
              <a:rPr lang="ja-JP" altLang="en-US" sz="12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事務局</a:t>
            </a:r>
            <a:r>
              <a:rPr lang="en-US" altLang="ja-JP" sz="12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】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・原子力災害現地対策本部事務局長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826378" y="2582551"/>
            <a:ext cx="2783354" cy="1049018"/>
          </a:xfrm>
          <a:prstGeom prst="rect">
            <a:avLst/>
          </a:prstGeom>
          <a:noFill/>
          <a:ln w="38100">
            <a:noFill/>
          </a:ln>
        </p:spPr>
        <p:txBody>
          <a:bodyPr wrap="square" lIns="92612" tIns="46306" rIns="92612" bIns="46306">
            <a:noAutofit/>
          </a:bodyPr>
          <a:lstStyle/>
          <a:p>
            <a:r>
              <a:rPr lang="en-US" altLang="ja-JP" sz="12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【</a:t>
            </a:r>
            <a:r>
              <a:rPr lang="ja-JP" altLang="en-US" sz="12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関係者（オブザーバー）</a:t>
            </a:r>
            <a:r>
              <a:rPr lang="en-US" altLang="ja-JP" sz="12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・福島復興再生総局事務局長</a:t>
            </a:r>
            <a:endParaRPr lang="en-US" altLang="zh-TW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・経済産業省</a:t>
            </a:r>
            <a:r>
              <a:rPr lang="zh-TW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東北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経済産業</a:t>
            </a:r>
            <a:r>
              <a:rPr lang="zh-TW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局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長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・農林水産省</a:t>
            </a:r>
            <a:r>
              <a:rPr lang="zh-TW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東北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農政局長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lang="ja-JP" altLang="en-US" sz="1200" spc="-10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・</a:t>
            </a:r>
            <a:r>
              <a:rPr lang="en-US" altLang="ja-JP" sz="1200" spc="-10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(</a:t>
            </a:r>
            <a:r>
              <a:rPr lang="ja-JP" altLang="en-US" sz="1200" spc="-10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独</a:t>
            </a:r>
            <a:r>
              <a:rPr lang="en-US" altLang="ja-JP" sz="1200" spc="-10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)</a:t>
            </a:r>
            <a:r>
              <a:rPr lang="zh-TW" altLang="en-US" sz="1200" spc="-10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中小</a:t>
            </a:r>
            <a:r>
              <a:rPr lang="ja-JP" altLang="en-US" sz="1200" spc="-10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企業基盤整備</a:t>
            </a:r>
            <a:r>
              <a:rPr lang="zh-TW" altLang="en-US" sz="1200" spc="-10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機構</a:t>
            </a:r>
            <a:r>
              <a:rPr lang="ja-JP" altLang="en-US" sz="1200" spc="-108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理事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　</a:t>
            </a:r>
            <a:r>
              <a:rPr lang="zh-TW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等</a:t>
            </a:r>
          </a:p>
        </p:txBody>
      </p:sp>
      <p:sp>
        <p:nvSpPr>
          <p:cNvPr id="18" name="大かっこ 17"/>
          <p:cNvSpPr/>
          <p:nvPr/>
        </p:nvSpPr>
        <p:spPr>
          <a:xfrm>
            <a:off x="3841375" y="2599827"/>
            <a:ext cx="2519578" cy="1016141"/>
          </a:xfrm>
          <a:prstGeom prst="bracketPair">
            <a:avLst>
              <a:gd name="adj" fmla="val 768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2612" tIns="46306" rIns="92612" bIns="46306" rtlCol="0" anchor="ctr"/>
          <a:lstStyle/>
          <a:p>
            <a:pPr algn="ctr"/>
            <a:endParaRPr lang="ja-JP" altLang="en-US" sz="16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360953" y="4640891"/>
            <a:ext cx="3036279" cy="1740435"/>
          </a:xfrm>
          <a:prstGeom prst="rect">
            <a:avLst/>
          </a:prstGeom>
          <a:noFill/>
          <a:ln w="19050">
            <a:solidFill>
              <a:srgbClr val="FF99FF"/>
            </a:solidFill>
            <a:prstDash val="sysDot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46306" rIns="0" bIns="46306" rtlCol="0">
            <a:noAutofit/>
          </a:bodyPr>
          <a:lstStyle/>
          <a:p>
            <a:pPr algn="ctr"/>
            <a:endParaRPr lang="en-US" altLang="ja-JP" sz="15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581700" y="4646701"/>
            <a:ext cx="2629570" cy="1734626"/>
          </a:xfrm>
          <a:prstGeom prst="rect">
            <a:avLst/>
          </a:prstGeom>
          <a:noFill/>
          <a:ln w="19050">
            <a:solidFill>
              <a:srgbClr val="FF99FF"/>
            </a:solidFill>
            <a:prstDash val="sysDot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46306" rIns="0" bIns="46306" rtlCol="0">
            <a:noAutofit/>
          </a:bodyPr>
          <a:lstStyle/>
          <a:p>
            <a:pPr algn="ctr"/>
            <a:endParaRPr lang="en-US" altLang="ja-JP" sz="15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38968" y="4654987"/>
            <a:ext cx="2905342" cy="1726340"/>
          </a:xfrm>
          <a:prstGeom prst="rect">
            <a:avLst/>
          </a:prstGeom>
          <a:noFill/>
          <a:ln w="19050">
            <a:solidFill>
              <a:srgbClr val="FF99FF"/>
            </a:solidFill>
            <a:prstDash val="sysDot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46306" rIns="0" bIns="46306" rtlCol="0">
            <a:noAutofit/>
          </a:bodyPr>
          <a:lstStyle/>
          <a:p>
            <a:pPr algn="ctr"/>
            <a:endParaRPr lang="en-US" altLang="ja-JP" sz="15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2144688" y="4287649"/>
            <a:ext cx="5447319" cy="299305"/>
          </a:xfrm>
          <a:prstGeom prst="roundRect">
            <a:avLst/>
          </a:prstGeom>
          <a:solidFill>
            <a:schemeClr val="bg1">
              <a:lumMod val="85000"/>
              <a:alpha val="5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612" tIns="46306" rIns="92612" bIns="46306" rtlCol="0" anchor="ctr"/>
          <a:lstStyle/>
          <a:p>
            <a:pPr>
              <a:spcBef>
                <a:spcPts val="1122"/>
              </a:spcBef>
            </a:pPr>
            <a:r>
              <a:rPr lang="ja-JP" altLang="en-US" sz="13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副チーム</a:t>
            </a:r>
            <a:r>
              <a:rPr lang="ja-JP" altLang="en-US" sz="13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長 ： </a:t>
            </a:r>
            <a:r>
              <a:rPr lang="ja-JP" altLang="en-US" sz="13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立岡　恒良</a:t>
            </a:r>
            <a:r>
              <a:rPr lang="ja-JP" altLang="en-US" sz="13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前経済産業事務次官</a:t>
            </a:r>
          </a:p>
        </p:txBody>
      </p:sp>
      <p:sp>
        <p:nvSpPr>
          <p:cNvPr id="24" name="角丸四角形 23"/>
          <p:cNvSpPr/>
          <p:nvPr/>
        </p:nvSpPr>
        <p:spPr>
          <a:xfrm>
            <a:off x="2144688" y="3983995"/>
            <a:ext cx="5453056" cy="313591"/>
          </a:xfrm>
          <a:prstGeom prst="roundRect">
            <a:avLst/>
          </a:prstGeom>
          <a:solidFill>
            <a:srgbClr val="11E31B">
              <a:alpha val="2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612" tIns="46306" rIns="92612" bIns="46306" rtlCol="0" anchor="ctr"/>
          <a:lstStyle/>
          <a:p>
            <a:r>
              <a:rPr lang="ja-JP" altLang="en-US" sz="13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チーム</a:t>
            </a:r>
            <a:r>
              <a:rPr lang="ja-JP" altLang="en-US" sz="13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長 </a:t>
            </a:r>
            <a:r>
              <a:rPr lang="ja-JP" altLang="en-US" sz="13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： 福井　邦顕</a:t>
            </a:r>
            <a:r>
              <a:rPr lang="ja-JP" altLang="en-US" sz="13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（公社</a:t>
            </a:r>
            <a:r>
              <a:rPr lang="ja-JP" altLang="en-US" sz="13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）福島相</a:t>
            </a:r>
            <a:r>
              <a:rPr lang="ja-JP" altLang="en-US" sz="13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双復興</a:t>
            </a:r>
            <a:r>
              <a:rPr lang="ja-JP" altLang="en-US" sz="13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ja-JP" altLang="en-US" sz="13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機構理事長</a:t>
            </a:r>
            <a:endParaRPr lang="ja-JP" altLang="en-US" sz="13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29453" y="4658204"/>
            <a:ext cx="2917406" cy="293571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46306" rIns="0" bIns="46306" rtlCol="0">
            <a:spAutoFit/>
          </a:bodyPr>
          <a:lstStyle/>
          <a:p>
            <a:pPr algn="ctr"/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原子力災害対策本部 等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3769629" y="3368329"/>
            <a:ext cx="2811344" cy="247639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2612" tIns="46306" rIns="92612" bIns="46306" rtlCol="0" anchor="ctr"/>
          <a:lstStyle/>
          <a:p>
            <a:pPr algn="ctr">
              <a:spcBef>
                <a:spcPts val="1122"/>
              </a:spcBef>
            </a:pPr>
            <a:endParaRPr lang="ja-JP" altLang="en-US" sz="15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25858" y="5048354"/>
            <a:ext cx="8855838" cy="18084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612" tIns="46306" rIns="92612" bIns="46306" rtlCol="0" anchor="ctr"/>
          <a:lstStyle/>
          <a:p>
            <a:pPr algn="ctr"/>
            <a:r>
              <a:rPr lang="ja-JP" altLang="en-US" sz="1300" b="1" dirty="0"/>
              <a:t>総務</a:t>
            </a:r>
            <a:r>
              <a:rPr lang="ja-JP" altLang="en-US" sz="1300" b="1" dirty="0" smtClean="0"/>
              <a:t>調整</a:t>
            </a:r>
            <a:r>
              <a:rPr lang="ja-JP" altLang="en-US" sz="1300" b="1" dirty="0"/>
              <a:t>グループ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554556" y="4658902"/>
            <a:ext cx="2657476" cy="292874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46306" rIns="0" bIns="46306" rtlCol="0" anchor="ctr">
            <a:noAutofit/>
          </a:bodyPr>
          <a:lstStyle/>
          <a:p>
            <a:pPr algn="ctr"/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福島県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531916" y="5268070"/>
            <a:ext cx="8857401" cy="18084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612" tIns="46306" rIns="92612" bIns="46306" rtlCol="0" anchor="ctr"/>
          <a:lstStyle/>
          <a:p>
            <a:pPr algn="ctr"/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地域・生活支援グループ</a:t>
            </a:r>
            <a:endParaRPr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533479" y="5480402"/>
            <a:ext cx="8855838" cy="18084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612" tIns="46306" rIns="92612" bIns="46306" rtlCol="0" anchor="ctr"/>
          <a:lstStyle/>
          <a:p>
            <a:pPr algn="ctr"/>
            <a:r>
              <a:rPr lang="ja-JP" altLang="en-US" sz="1300" b="1" dirty="0"/>
              <a:t>企画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</a:t>
            </a:r>
            <a:endParaRPr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537640" y="5949280"/>
            <a:ext cx="8859591" cy="180846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612" tIns="46306" rIns="92612" bIns="46306" rtlCol="0" anchor="ctr"/>
          <a:lstStyle/>
          <a:p>
            <a:pPr algn="ctr"/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営農再開グループ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333629" y="4658903"/>
            <a:ext cx="3060290" cy="292873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46306" rIns="0" bIns="46306" rtlCol="0" anchor="ctr">
            <a:noAutofit/>
          </a:bodyPr>
          <a:lstStyle/>
          <a:p>
            <a:pPr algn="ctr"/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公社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福島相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双復興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機構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7671029" y="3978301"/>
            <a:ext cx="802586" cy="278182"/>
          </a:xfrm>
          <a:prstGeom prst="rect">
            <a:avLst/>
          </a:prstGeom>
        </p:spPr>
        <p:txBody>
          <a:bodyPr wrap="none" lIns="92612" tIns="46306" rIns="92612" bIns="46306">
            <a:spAutoFit/>
          </a:bodyPr>
          <a:lstStyle/>
          <a:p>
            <a:r>
              <a:rPr lang="en-US" altLang="ja-JP" sz="1200" b="1" dirty="0">
                <a:solidFill>
                  <a:srgbClr val="0070C0"/>
                </a:solidFill>
                <a:sym typeface="Wingdings" panose="05000000000000000000" pitchFamily="2" charset="2"/>
              </a:rPr>
              <a:t>【</a:t>
            </a:r>
            <a:r>
              <a:rPr lang="ja-JP" altLang="en-US" sz="1200" b="1" dirty="0">
                <a:solidFill>
                  <a:srgbClr val="0070C0"/>
                </a:solidFill>
                <a:sym typeface="Wingdings" panose="05000000000000000000" pitchFamily="2" charset="2"/>
              </a:rPr>
              <a:t>事務局</a:t>
            </a:r>
            <a:r>
              <a:rPr lang="en-US" altLang="ja-JP" sz="1200" b="1" dirty="0">
                <a:solidFill>
                  <a:srgbClr val="0070C0"/>
                </a:solidFill>
                <a:sym typeface="Wingdings" panose="05000000000000000000" pitchFamily="2" charset="2"/>
              </a:rPr>
              <a:t>】</a:t>
            </a:r>
            <a:endParaRPr lang="en-US" altLang="ja-JP" sz="1200" dirty="0">
              <a:solidFill>
                <a:prstClr val="black"/>
              </a:solidFill>
              <a:sym typeface="Wingdings" panose="05000000000000000000" pitchFamily="2" charset="2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7675635" y="4118280"/>
            <a:ext cx="1725916" cy="462848"/>
          </a:xfrm>
          <a:prstGeom prst="rect">
            <a:avLst/>
          </a:prstGeom>
        </p:spPr>
        <p:txBody>
          <a:bodyPr wrap="none" lIns="92612" tIns="46306" rIns="92612" bIns="46306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 原子力災害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現地対策本部事務局長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7701149" y="4006778"/>
            <a:ext cx="1679966" cy="564061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612" tIns="46306" rIns="92612" bIns="46306" rtlCol="0" anchor="ctr"/>
          <a:lstStyle/>
          <a:p>
            <a:pPr algn="ctr"/>
            <a:endParaRPr lang="ja-JP" altLang="en-US" sz="1600" dirty="0"/>
          </a:p>
        </p:txBody>
      </p:sp>
      <p:sp>
        <p:nvSpPr>
          <p:cNvPr id="16" name="下矢印 15"/>
          <p:cNvSpPr/>
          <p:nvPr/>
        </p:nvSpPr>
        <p:spPr>
          <a:xfrm>
            <a:off x="2602670" y="3712974"/>
            <a:ext cx="1178319" cy="1651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612" tIns="46306" rIns="92612" bIns="46306" rtlCol="0" anchor="ctr"/>
          <a:lstStyle/>
          <a:p>
            <a:pPr algn="ctr"/>
            <a:endParaRPr lang="ja-JP" altLang="en-US" sz="1600" dirty="0"/>
          </a:p>
        </p:txBody>
      </p:sp>
      <p:sp>
        <p:nvSpPr>
          <p:cNvPr id="3" name="角丸四角形 2"/>
          <p:cNvSpPr/>
          <p:nvPr/>
        </p:nvSpPr>
        <p:spPr>
          <a:xfrm>
            <a:off x="68516" y="2166341"/>
            <a:ext cx="9756000" cy="4503217"/>
          </a:xfrm>
          <a:prstGeom prst="roundRect">
            <a:avLst>
              <a:gd name="adj" fmla="val 252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612" tIns="46306" rIns="92612" bIns="46306" rtlCol="0" anchor="ctr"/>
          <a:lstStyle/>
          <a:p>
            <a:pPr algn="ctr"/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768277" y="2018815"/>
            <a:ext cx="2782005" cy="324349"/>
          </a:xfrm>
          <a:prstGeom prst="rect">
            <a:avLst/>
          </a:prstGeom>
          <a:solidFill>
            <a:schemeClr val="bg1"/>
          </a:solidFill>
        </p:spPr>
        <p:txBody>
          <a:bodyPr wrap="square" lIns="92612" tIns="46306" rIns="92612" bIns="46306" rtlCol="0">
            <a:spAutoFit/>
          </a:bodyPr>
          <a:lstStyle/>
          <a:p>
            <a:pPr algn="ctr"/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＜官民合同チームの体制＞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03600" y="3380230"/>
            <a:ext cx="1003698" cy="247405"/>
          </a:xfrm>
          <a:prstGeom prst="rect">
            <a:avLst/>
          </a:prstGeom>
          <a:noFill/>
        </p:spPr>
        <p:txBody>
          <a:bodyPr wrap="square" lIns="92612" tIns="46306" rIns="92612" bIns="46306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（意見等）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4229" y="2323013"/>
            <a:ext cx="3100127" cy="278182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txBody>
          <a:bodyPr wrap="square" lIns="92612" tIns="46306" rIns="92612" bIns="46306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官民協議会</a:t>
            </a:r>
            <a:r>
              <a:rPr lang="ja-JP" altLang="en-US" sz="12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（原災本部長決定により設置）</a:t>
            </a:r>
            <a:endParaRPr lang="en-US" altLang="ja-JP" sz="1200" b="1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725851" y="3690532"/>
            <a:ext cx="2600006" cy="247405"/>
          </a:xfrm>
          <a:prstGeom prst="rect">
            <a:avLst/>
          </a:prstGeom>
          <a:noFill/>
        </p:spPr>
        <p:txBody>
          <a:bodyPr wrap="square" lIns="92612" tIns="46306" rIns="92612" bIns="46306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（設置及び運営に係る事項の決定）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04228" y="3802059"/>
            <a:ext cx="1724500" cy="324349"/>
          </a:xfrm>
          <a:prstGeom prst="rect">
            <a:avLst/>
          </a:prstGeom>
          <a:solidFill>
            <a:schemeClr val="bg1"/>
          </a:solidFill>
          <a:ln w="28575">
            <a:solidFill>
              <a:srgbClr val="FF99FF"/>
            </a:solidFill>
          </a:ln>
        </p:spPr>
        <p:txBody>
          <a:bodyPr wrap="square" lIns="92612" tIns="46306" rIns="92612" bIns="46306" rtlCol="0">
            <a:spAutoFit/>
          </a:bodyPr>
          <a:lstStyle/>
          <a:p>
            <a:pPr algn="ctr"/>
            <a:r>
              <a:rPr lang="ja-JP" altLang="en-US" sz="15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sym typeface="Wingdings" panose="05000000000000000000" pitchFamily="2" charset="2"/>
              </a:rPr>
              <a:t>官民合同チーム</a:t>
            </a:r>
            <a:endParaRPr lang="en-US" altLang="ja-JP" sz="15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  <a:sym typeface="Wingdings" panose="05000000000000000000" pitchFamily="2" charset="2"/>
            </a:endParaRPr>
          </a:p>
        </p:txBody>
      </p:sp>
      <p:pic>
        <p:nvPicPr>
          <p:cNvPr id="39" name="図 3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350"/>
          <a:stretch/>
        </p:blipFill>
        <p:spPr>
          <a:xfrm>
            <a:off x="6524507" y="2204864"/>
            <a:ext cx="2125378" cy="864511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04" r="25344"/>
          <a:stretch/>
        </p:blipFill>
        <p:spPr>
          <a:xfrm>
            <a:off x="7922766" y="2336103"/>
            <a:ext cx="1710753" cy="948881"/>
          </a:xfrm>
          <a:prstGeom prst="rect">
            <a:avLst/>
          </a:prstGeom>
        </p:spPr>
      </p:pic>
      <p:sp>
        <p:nvSpPr>
          <p:cNvPr id="41" name="テキスト ボックス 40"/>
          <p:cNvSpPr txBox="1"/>
          <p:nvPr/>
        </p:nvSpPr>
        <p:spPr>
          <a:xfrm>
            <a:off x="6609184" y="3068960"/>
            <a:ext cx="1484063" cy="247405"/>
          </a:xfrm>
          <a:prstGeom prst="rect">
            <a:avLst/>
          </a:prstGeom>
          <a:noFill/>
        </p:spPr>
        <p:txBody>
          <a:bodyPr wrap="square" lIns="92612" tIns="46306" rIns="92612" bIns="46306" rtlCol="0">
            <a:spAutoFit/>
          </a:bodyPr>
          <a:lstStyle/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8/24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官民協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議会）</a:t>
            </a:r>
          </a:p>
        </p:txBody>
      </p:sp>
      <p:sp>
        <p:nvSpPr>
          <p:cNvPr id="48" name="角丸四角形 47"/>
          <p:cNvSpPr/>
          <p:nvPr/>
        </p:nvSpPr>
        <p:spPr>
          <a:xfrm>
            <a:off x="525858" y="5733256"/>
            <a:ext cx="8891638" cy="18084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612" tIns="46306" rIns="92612" bIns="46306" rtlCol="0" anchor="ctr"/>
          <a:lstStyle/>
          <a:p>
            <a:pPr algn="ctr"/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業者</a:t>
            </a:r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</a:t>
            </a:r>
            <a:r>
              <a:rPr lang="ja-JP" altLang="en-US" sz="13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</a:t>
            </a:r>
            <a:endParaRPr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538967" y="6165304"/>
            <a:ext cx="8842147" cy="1410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612" tIns="46306" rIns="92612" bIns="46306" rtlCol="0" anchor="ctr"/>
          <a:lstStyle/>
          <a:p>
            <a:pPr algn="ctr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各グループと並列で５支部（福島・南相馬・いわき・郡山・東京）を設置</a:t>
            </a:r>
            <a:endParaRPr lang="ja-JP" altLang="en-US" sz="105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タイトル 1"/>
          <p:cNvSpPr txBox="1">
            <a:spLocks/>
          </p:cNvSpPr>
          <p:nvPr/>
        </p:nvSpPr>
        <p:spPr>
          <a:xfrm>
            <a:off x="105892" y="0"/>
            <a:ext cx="9694217" cy="413416"/>
          </a:xfrm>
          <a:prstGeom prst="rect">
            <a:avLst/>
          </a:prstGeom>
          <a:solidFill>
            <a:srgbClr val="CCFFFF"/>
          </a:solidFill>
          <a:ln w="28575">
            <a:solidFill>
              <a:srgbClr val="00B0F0"/>
            </a:solidFill>
          </a:ln>
        </p:spPr>
        <p:txBody>
          <a:bodyPr lIns="92612" tIns="46306" rIns="92612" bIns="46306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ja-JP" altLang="en-US" sz="2000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官民合同チームの概要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37602" y="463360"/>
            <a:ext cx="9630796" cy="1555455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lIns="92612" tIns="46306" rIns="92612" bIns="46306" rtlCol="0" anchor="ctr">
            <a:spAutoFit/>
          </a:bodyPr>
          <a:lstStyle/>
          <a:p>
            <a:pPr marL="267154" indent="-267154" algn="just">
              <a:lnSpc>
                <a:spcPts val="17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日、国・県・民間からなる「福島相双復興官民合同チーム」を創設。チーム員は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総勢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207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人体制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日現在）で、県内（福島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、南相馬、いわき、郡山）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及び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都内（東京）の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支部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常駐。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7154" indent="-267154" algn="just">
              <a:lnSpc>
                <a:spcPts val="17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日に福島相双復興推進機構は公益社団法人へ移行。福島相双復興官民協議会の決定に基づき、平成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月より、組織体制を強化。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7154" indent="-267154" algn="just">
              <a:lnSpc>
                <a:spcPts val="17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en-US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に福島特措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法案が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閣議決定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され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同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法案に、官民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合同チームの中核を担う福島相双復興推進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機構の体制強化が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位置づけられる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650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31264</TotalTime>
  <Words>323</Words>
  <Application>Microsoft Office PowerPoint</Application>
  <PresentationFormat>A4 210 x 297 mm</PresentationFormat>
  <Paragraphs>47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4_Office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北見 浩二（支援チーム）</dc:creator>
  <cp:lastModifiedBy>METI</cp:lastModifiedBy>
  <cp:revision>1327</cp:revision>
  <cp:lastPrinted>2017-04-18T04:30:09Z</cp:lastPrinted>
  <dcterms:created xsi:type="dcterms:W3CDTF">2013-04-08T03:21:21Z</dcterms:created>
  <dcterms:modified xsi:type="dcterms:W3CDTF">2017-04-18T10:40:31Z</dcterms:modified>
</cp:coreProperties>
</file>