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62" r:id="rId2"/>
  </p:sldIdLst>
  <p:sldSz cx="9906000" cy="6858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99D6EC"/>
    <a:srgbClr val="FF5A00"/>
    <a:srgbClr val="0098D0"/>
    <a:srgbClr val="0064C8"/>
    <a:srgbClr val="B197D3"/>
    <a:srgbClr val="FFBE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 autoAdjust="0"/>
    <p:restoredTop sz="94647" autoAdjust="0"/>
  </p:normalViewPr>
  <p:slideViewPr>
    <p:cSldViewPr>
      <p:cViewPr>
        <p:scale>
          <a:sx n="100" d="100"/>
          <a:sy n="100" d="100"/>
        </p:scale>
        <p:origin x="-702" y="-306"/>
      </p:cViewPr>
      <p:guideLst>
        <p:guide orient="horz" pos="414"/>
        <p:guide pos="126"/>
      </p:guideLst>
    </p:cSldViewPr>
  </p:slideViewPr>
  <p:outlineViewPr>
    <p:cViewPr>
      <p:scale>
        <a:sx n="33" d="100"/>
        <a:sy n="33" d="100"/>
      </p:scale>
      <p:origin x="0" y="766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90" d="100"/>
          <a:sy n="90" d="100"/>
        </p:scale>
        <p:origin x="-2070" y="-72"/>
      </p:cViewPr>
      <p:guideLst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kumimoji="1" lang="ja-JP" altLang="en-US" sz="1400" dirty="0" smtClean="0">
                <a:latin typeface="ＭＳ Ｐゴシック" pitchFamily="50" charset="-128"/>
                <a:ea typeface="ＭＳ Ｐゴシック" pitchFamily="50" charset="-128"/>
              </a:rPr>
              <a:t>機密性○</a:t>
            </a:r>
            <a:endParaRPr kumimoji="1" lang="ja-JP" altLang="en-US" sz="1400" dirty="0"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0C1D9C-4153-45A3-ABA8-5AC906D324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6108798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400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r>
              <a:rPr lang="ja-JP" altLang="en-US" dirty="0" smtClean="0"/>
              <a:t>機密性○</a:t>
            </a:r>
            <a:endParaRPr lang="en-US" altLang="ja-JP" dirty="0" smtClean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95325" y="739775"/>
            <a:ext cx="53451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35E722-DCEB-4B9B-850A-0990A504E4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926932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588439"/>
            <a:ext cx="8420100" cy="55399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algn="ctr">
              <a:defRPr lang="ja-JP" altLang="en-US" sz="3600" b="1" dirty="0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4653136"/>
            <a:ext cx="6934200" cy="125572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0" indent="0" algn="ctr">
              <a:buNone/>
              <a:defRPr lang="ja-JP" altLang="en-US" sz="2400" b="1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 algn="ctr"/>
            <a:r>
              <a:rPr kumimoji="1" lang="ja-JP" altLang="en-US" smtClean="0"/>
              <a:t>マスター サブタイトルの書式設定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38EED-0542-4C86-A18B-4CD095A08138}" type="datetime1">
              <a:rPr kumimoji="1" lang="ja-JP" altLang="en-US" smtClean="0"/>
              <a:t>2017/4/18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06662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1393439" y="1520788"/>
            <a:ext cx="7423989" cy="646331"/>
          </a:xfrm>
        </p:spPr>
        <p:txBody>
          <a:bodyPr wrap="square" anchor="t" anchorCtr="0">
            <a:spAutoFit/>
          </a:bodyPr>
          <a:lstStyle>
            <a:lvl1pPr algn="l">
              <a:defRPr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dirty="0" smtClean="0"/>
              <a:t>１．見出しの記入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7FD6B-AACB-4FB5-A82B-515F0D3C0BFC}" type="datetime1">
              <a:rPr kumimoji="1" lang="ja-JP" altLang="en-US" smtClean="0"/>
              <a:t>2017/4/18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59921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準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D6CFB-7E9F-4517-9C6C-7920C3455632}" type="datetime1">
              <a:rPr kumimoji="1" lang="ja-JP" altLang="en-US" smtClean="0"/>
              <a:t>2017/4/18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200471" y="188640"/>
            <a:ext cx="9505503" cy="461665"/>
          </a:xfrm>
        </p:spPr>
        <p:txBody>
          <a:bodyPr wrap="square">
            <a:spAutoFit/>
          </a:bodyPr>
          <a:lstStyle>
            <a:lvl1pPr algn="l">
              <a:defRPr lang="ja-JP" altLang="en-US" sz="2400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8" name="テキスト プレースホルダー 9"/>
          <p:cNvSpPr>
            <a:spLocks noGrp="1"/>
          </p:cNvSpPr>
          <p:nvPr>
            <p:ph type="body" sz="quarter" idx="13" hasCustomPrompt="1"/>
          </p:nvPr>
        </p:nvSpPr>
        <p:spPr>
          <a:xfrm>
            <a:off x="200794" y="6309320"/>
            <a:ext cx="9396722" cy="161583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（資料）●●</a:t>
            </a:r>
            <a:endParaRPr kumimoji="1" lang="ja-JP" altLang="en-US" dirty="0"/>
          </a:p>
        </p:txBody>
      </p:sp>
      <p:sp>
        <p:nvSpPr>
          <p:cNvPr id="9" name="テキスト プレースホルダー 9"/>
          <p:cNvSpPr>
            <a:spLocks noGrp="1"/>
          </p:cNvSpPr>
          <p:nvPr>
            <p:ph type="body" sz="quarter" idx="14" hasCustomPrompt="1"/>
          </p:nvPr>
        </p:nvSpPr>
        <p:spPr>
          <a:xfrm>
            <a:off x="200794" y="3104964"/>
            <a:ext cx="1853071" cy="307777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20pt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5" hasCustomPrompt="1"/>
          </p:nvPr>
        </p:nvSpPr>
        <p:spPr>
          <a:xfrm>
            <a:off x="200472" y="3769295"/>
            <a:ext cx="1298432" cy="215444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14pt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1" name="テキスト プレースホルダー 9"/>
          <p:cNvSpPr>
            <a:spLocks noGrp="1"/>
          </p:cNvSpPr>
          <p:nvPr>
            <p:ph type="body" sz="quarter" idx="16" hasCustomPrompt="1"/>
          </p:nvPr>
        </p:nvSpPr>
        <p:spPr>
          <a:xfrm>
            <a:off x="200472" y="4365104"/>
            <a:ext cx="1102866" cy="161583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10.5pt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7"/>
          </p:nvPr>
        </p:nvSpPr>
        <p:spPr>
          <a:xfrm>
            <a:off x="200025" y="764704"/>
            <a:ext cx="9505950" cy="525886"/>
          </a:xfrm>
          <a:solidFill>
            <a:srgbClr val="99D6EC"/>
          </a:solidFill>
          <a:ln>
            <a:noFill/>
          </a:ln>
        </p:spPr>
        <p:txBody>
          <a:bodyPr vert="horz" wrap="square" lIns="216000" tIns="108000" rIns="216000" bIns="108000" rtlCol="0" anchor="t" anchorCtr="0">
            <a:spAutoFit/>
          </a:bodyPr>
          <a:lstStyle>
            <a:lvl1pPr>
              <a:def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257175" lvl="0" indent="-257175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l"/>
            </a:pPr>
            <a:r>
              <a:rPr kumimoji="1"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9895277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200025" y="274638"/>
            <a:ext cx="9469499" cy="3825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200024" y="800708"/>
            <a:ext cx="9469499" cy="1210689"/>
          </a:xfrm>
          <a:prstGeom prst="rect">
            <a:avLst/>
          </a:prstGeom>
          <a:noFill/>
        </p:spPr>
        <p:txBody>
          <a:bodyPr vert="horz" wrap="square" lIns="216000" tIns="108000" rIns="216000" bIns="108000" rtlCol="0">
            <a:spAutoFit/>
          </a:bodyPr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-10695" y="652026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57702473-496F-4EA5-8617-C076904D98E0}" type="datetime1">
              <a:rPr lang="ja-JP" altLang="en-US" smtClean="0"/>
              <a:t>2017/4/18</a:t>
            </a:fld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92827" y="6525345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605295" y="652534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8769424" y="71046"/>
            <a:ext cx="108316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ja-JP" altLang="en-US" sz="1050" b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機密性○</a:t>
            </a:r>
            <a:endParaRPr kumimoji="1" lang="en-US" altLang="ja-JP" sz="1050" b="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12574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1" r:id="rId2"/>
    <p:sldLayoutId id="2147483654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1" sz="2400" b="1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</p:titleStyle>
    <p:bodyStyle>
      <a:lvl1pPr marL="342900" indent="-342900" algn="l" defTabSz="914400" rtl="0" eaLnBrk="1" latinLnBrk="0" hangingPunct="1">
        <a:spcBef>
          <a:spcPts val="600"/>
        </a:spcBef>
        <a:spcAft>
          <a:spcPts val="600"/>
        </a:spcAft>
        <a:buClr>
          <a:srgbClr val="002060"/>
        </a:buClr>
        <a:buFont typeface="Wingdings" panose="05000000000000000000" pitchFamily="2" charset="2"/>
        <a:buChar char="l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  <a:lvl2pPr marL="742950" indent="-28575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–"/>
        <a:defRPr kumimoji="1" sz="14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2pPr>
      <a:lvl3pPr marL="1143000" indent="-22860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•"/>
        <a:defRPr kumimoji="1" sz="105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5"/>
          <p:cNvSpPr>
            <a:spLocks noChangeArrowheads="1"/>
          </p:cNvSpPr>
          <p:nvPr/>
        </p:nvSpPr>
        <p:spPr bwMode="auto">
          <a:xfrm>
            <a:off x="0" y="0"/>
            <a:ext cx="9906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sp>
        <p:nvSpPr>
          <p:cNvPr id="20" name="Rectangle 9"/>
          <p:cNvSpPr>
            <a:spLocks noChangeArrowheads="1"/>
          </p:cNvSpPr>
          <p:nvPr/>
        </p:nvSpPr>
        <p:spPr bwMode="auto">
          <a:xfrm>
            <a:off x="0" y="457200"/>
            <a:ext cx="9906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grpSp>
        <p:nvGrpSpPr>
          <p:cNvPr id="4" name="グループ化 3"/>
          <p:cNvGrpSpPr/>
          <p:nvPr/>
        </p:nvGrpSpPr>
        <p:grpSpPr>
          <a:xfrm>
            <a:off x="56456" y="84584"/>
            <a:ext cx="7920880" cy="5144616"/>
            <a:chOff x="56456" y="588640"/>
            <a:chExt cx="7920880" cy="5144616"/>
          </a:xfrm>
        </p:grpSpPr>
        <p:pic>
          <p:nvPicPr>
            <p:cNvPr id="13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011" y="620688"/>
              <a:ext cx="7764309" cy="51125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grpSp>
          <p:nvGrpSpPr>
            <p:cNvPr id="21" name="グループ化 20"/>
            <p:cNvGrpSpPr/>
            <p:nvPr/>
          </p:nvGrpSpPr>
          <p:grpSpPr>
            <a:xfrm>
              <a:off x="128464" y="4221673"/>
              <a:ext cx="2287619" cy="1295559"/>
              <a:chOff x="339824" y="3146349"/>
              <a:chExt cx="1789114" cy="1002731"/>
            </a:xfrm>
          </p:grpSpPr>
          <p:sp>
            <p:nvSpPr>
              <p:cNvPr id="5" name="四角形吹き出し 59"/>
              <p:cNvSpPr>
                <a:spLocks noChangeArrowheads="1"/>
              </p:cNvSpPr>
              <p:nvPr/>
            </p:nvSpPr>
            <p:spPr bwMode="auto">
              <a:xfrm>
                <a:off x="393800" y="3148955"/>
                <a:ext cx="1735138" cy="1000125"/>
              </a:xfrm>
              <a:prstGeom prst="wedgeRectCallout">
                <a:avLst>
                  <a:gd name="adj1" fmla="val 31458"/>
                  <a:gd name="adj2" fmla="val -70485"/>
                </a:avLst>
              </a:prstGeom>
              <a:solidFill>
                <a:srgbClr val="FFFFFF"/>
              </a:solidFill>
              <a:ln w="63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ja-JP" altLang="ja-JP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endParaRPr>
              </a:p>
            </p:txBody>
          </p:sp>
          <p:sp>
            <p:nvSpPr>
              <p:cNvPr id="6" name="テキスト ボックス 13"/>
              <p:cNvSpPr txBox="1">
                <a:spLocks noChangeArrowheads="1"/>
              </p:cNvSpPr>
              <p:nvPr/>
            </p:nvSpPr>
            <p:spPr bwMode="auto">
              <a:xfrm>
                <a:off x="339824" y="3146349"/>
                <a:ext cx="1789113" cy="19056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ja-JP" altLang="ja-JP" sz="10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ＭＳ 明朝" pitchFamily="17" charset="-128"/>
                    <a:ea typeface="ＭＳ 明朝" pitchFamily="17" charset="-128"/>
                    <a:cs typeface="Times New Roman" pitchFamily="18" charset="0"/>
                  </a:rPr>
                  <a:t>＜</a:t>
                </a:r>
                <a:r>
                  <a:rPr kumimoji="1" lang="ja-JP" altLang="ja-JP" sz="10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Meiryo UI" pitchFamily="50" charset="-128"/>
                    <a:ea typeface="Meiryo UI" pitchFamily="50" charset="-128"/>
                    <a:cs typeface="Meiryo UI" pitchFamily="50" charset="-128"/>
                  </a:rPr>
                  <a:t>一般作業服での作業の様子</a:t>
                </a:r>
                <a:r>
                  <a:rPr kumimoji="1" lang="ja-JP" altLang="ja-JP" sz="10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ＭＳ 明朝" pitchFamily="17" charset="-128"/>
                    <a:ea typeface="ＭＳ 明朝" pitchFamily="17" charset="-128"/>
                    <a:cs typeface="Times New Roman" pitchFamily="18" charset="0"/>
                  </a:rPr>
                  <a:t>＞</a:t>
                </a:r>
                <a:endParaRPr kumimoji="1" lang="ja-JP" altLang="ja-JP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endParaRPr>
              </a:p>
            </p:txBody>
          </p:sp>
          <p:sp>
            <p:nvSpPr>
              <p:cNvPr id="7" name="テキスト ボックス 61"/>
              <p:cNvSpPr txBox="1">
                <a:spLocks noChangeArrowheads="1"/>
              </p:cNvSpPr>
              <p:nvPr/>
            </p:nvSpPr>
            <p:spPr bwMode="auto">
              <a:xfrm>
                <a:off x="1268605" y="3313546"/>
                <a:ext cx="860333" cy="741362"/>
              </a:xfrm>
              <a:prstGeom prst="rect">
                <a:avLst/>
              </a:prstGeom>
              <a:noFill/>
              <a:ln w="6350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ja-JP" altLang="ja-JP" sz="1000" b="0" i="0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Meiryo UI" pitchFamily="50" charset="-128"/>
                    <a:ea typeface="Meiryo UI" pitchFamily="50" charset="-128"/>
                    <a:cs typeface="Meiryo UI" pitchFamily="50" charset="-128"/>
                  </a:rPr>
                  <a:t>除染などの線量低減対策の進展により、敷地の</a:t>
                </a:r>
                <a:r>
                  <a:rPr kumimoji="1" lang="en-US" altLang="ja-JP" sz="1000" b="0" i="0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Meiryo UI" pitchFamily="50" charset="-128"/>
                    <a:ea typeface="Meiryo UI" pitchFamily="50" charset="-128"/>
                    <a:cs typeface="Meiryo UI" pitchFamily="50" charset="-128"/>
                  </a:rPr>
                  <a:t>95%</a:t>
                </a:r>
                <a:r>
                  <a:rPr kumimoji="1" lang="ja-JP" altLang="en-US" sz="1000" b="0" i="0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Meiryo UI" pitchFamily="50" charset="-128"/>
                    <a:ea typeface="Meiryo UI" pitchFamily="50" charset="-128"/>
                    <a:cs typeface="Meiryo UI" pitchFamily="50" charset="-128"/>
                  </a:rPr>
                  <a:t>で一般作業服での作業が可能となった。</a:t>
                </a:r>
                <a:endParaRPr lang="en-US" altLang="ja-JP" sz="1000" u="sng" dirty="0" smtClean="0">
                  <a:solidFill>
                    <a:srgbClr val="008080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endParaRPr>
              </a:p>
            </p:txBody>
          </p:sp>
          <p:pic>
            <p:nvPicPr>
              <p:cNvPr id="2049" name="図 45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38" b="371"/>
              <a:stretch>
                <a:fillRect/>
              </a:stretch>
            </p:blipFill>
            <p:spPr bwMode="auto">
              <a:xfrm>
                <a:off x="451346" y="3336918"/>
                <a:ext cx="777786" cy="75984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14" name="グループ化 13"/>
            <p:cNvGrpSpPr/>
            <p:nvPr/>
          </p:nvGrpSpPr>
          <p:grpSpPr>
            <a:xfrm>
              <a:off x="200472" y="747355"/>
              <a:ext cx="3974024" cy="1025461"/>
              <a:chOff x="3464537" y="2060848"/>
              <a:chExt cx="4160470" cy="1440160"/>
            </a:xfrm>
          </p:grpSpPr>
          <p:sp>
            <p:nvSpPr>
              <p:cNvPr id="15" name="正方形/長方形 14"/>
              <p:cNvSpPr/>
              <p:nvPr/>
            </p:nvSpPr>
            <p:spPr bwMode="auto">
              <a:xfrm>
                <a:off x="3464537" y="2060848"/>
                <a:ext cx="3926661" cy="1440160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/>
            </p:spPr>
            <p:txBody>
              <a:bodyPr wrap="none" rtlCol="0" anchor="ctr"/>
              <a:lstStyle/>
              <a:p>
                <a:pPr algn="l"/>
                <a:endParaRPr kumimoji="0" lang="ja-JP" altLang="en-US" sz="1100" dirty="0"/>
              </a:p>
            </p:txBody>
          </p:sp>
          <p:grpSp>
            <p:nvGrpSpPr>
              <p:cNvPr id="16" name="グループ化 15"/>
              <p:cNvGrpSpPr/>
              <p:nvPr/>
            </p:nvGrpSpPr>
            <p:grpSpPr>
              <a:xfrm>
                <a:off x="3555098" y="2167891"/>
                <a:ext cx="4069909" cy="1301427"/>
                <a:chOff x="3555098" y="2167891"/>
                <a:chExt cx="4069909" cy="1301427"/>
              </a:xfrm>
            </p:grpSpPr>
            <p:grpSp>
              <p:nvGrpSpPr>
                <p:cNvPr id="18" name="グループ化 17"/>
                <p:cNvGrpSpPr/>
                <p:nvPr/>
              </p:nvGrpSpPr>
              <p:grpSpPr>
                <a:xfrm>
                  <a:off x="3555098" y="2167891"/>
                  <a:ext cx="4069909" cy="1264623"/>
                  <a:chOff x="7167799" y="3733875"/>
                  <a:chExt cx="1748004" cy="567087"/>
                </a:xfrm>
              </p:grpSpPr>
              <p:sp>
                <p:nvSpPr>
                  <p:cNvPr id="23" name="正方形/長方形 22"/>
                  <p:cNvSpPr/>
                  <p:nvPr/>
                </p:nvSpPr>
                <p:spPr bwMode="auto">
                  <a:xfrm>
                    <a:off x="7167800" y="4184133"/>
                    <a:ext cx="216431" cy="116829"/>
                  </a:xfrm>
                  <a:prstGeom prst="rect">
                    <a:avLst/>
                  </a:prstGeom>
                  <a:solidFill>
                    <a:srgbClr val="00B050"/>
                  </a:solidFill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  <a:spAutoFit/>
                  </a:bodyPr>
                  <a:lstStyle>
                    <a:defPPr>
                      <a:defRPr lang="ja-JP"/>
                    </a:defPPr>
                    <a:lvl1pPr algn="l" rtl="0" fontAlgn="base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kumimoji="1" sz="2600" kern="1200">
                        <a:solidFill>
                          <a:schemeClr val="tx2"/>
                        </a:solidFill>
                        <a:latin typeface="HGPｺﾞｼｯｸE" pitchFamily="50" charset="-128"/>
                        <a:ea typeface="HGPｺﾞｼｯｸE" pitchFamily="50" charset="-128"/>
                        <a:cs typeface="+mn-cs"/>
                      </a:defRPr>
                    </a:lvl1pPr>
                    <a:lvl2pPr marL="457200" algn="l" rtl="0" fontAlgn="base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kumimoji="1" sz="2600" kern="1200">
                        <a:solidFill>
                          <a:schemeClr val="tx2"/>
                        </a:solidFill>
                        <a:latin typeface="HGPｺﾞｼｯｸE" pitchFamily="50" charset="-128"/>
                        <a:ea typeface="HGPｺﾞｼｯｸE" pitchFamily="50" charset="-128"/>
                        <a:cs typeface="+mn-cs"/>
                      </a:defRPr>
                    </a:lvl2pPr>
                    <a:lvl3pPr marL="914400" algn="l" rtl="0" fontAlgn="base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kumimoji="1" sz="2600" kern="1200">
                        <a:solidFill>
                          <a:schemeClr val="tx2"/>
                        </a:solidFill>
                        <a:latin typeface="HGPｺﾞｼｯｸE" pitchFamily="50" charset="-128"/>
                        <a:ea typeface="HGPｺﾞｼｯｸE" pitchFamily="50" charset="-128"/>
                        <a:cs typeface="+mn-cs"/>
                      </a:defRPr>
                    </a:lvl3pPr>
                    <a:lvl4pPr marL="1371600" algn="l" rtl="0" fontAlgn="base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kumimoji="1" sz="2600" kern="1200">
                        <a:solidFill>
                          <a:schemeClr val="tx2"/>
                        </a:solidFill>
                        <a:latin typeface="HGPｺﾞｼｯｸE" pitchFamily="50" charset="-128"/>
                        <a:ea typeface="HGPｺﾞｼｯｸE" pitchFamily="50" charset="-128"/>
                        <a:cs typeface="+mn-cs"/>
                      </a:defRPr>
                    </a:lvl4pPr>
                    <a:lvl5pPr marL="1828800" algn="l" rtl="0" fontAlgn="base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kumimoji="1" sz="2600" kern="1200">
                        <a:solidFill>
                          <a:schemeClr val="tx2"/>
                        </a:solidFill>
                        <a:latin typeface="HGPｺﾞｼｯｸE" pitchFamily="50" charset="-128"/>
                        <a:ea typeface="HGPｺﾞｼｯｸE" pitchFamily="50" charset="-128"/>
                        <a:cs typeface="+mn-cs"/>
                      </a:defRPr>
                    </a:lvl5pPr>
                    <a:lvl6pPr marL="2286000" algn="l" defTabSz="914400" rtl="0" eaLnBrk="1" latinLnBrk="0" hangingPunct="1">
                      <a:defRPr kumimoji="1" sz="2600" kern="1200">
                        <a:solidFill>
                          <a:schemeClr val="tx2"/>
                        </a:solidFill>
                        <a:latin typeface="HGPｺﾞｼｯｸE" pitchFamily="50" charset="-128"/>
                        <a:ea typeface="HGPｺﾞｼｯｸE" pitchFamily="50" charset="-128"/>
                        <a:cs typeface="+mn-cs"/>
                      </a:defRPr>
                    </a:lvl6pPr>
                    <a:lvl7pPr marL="2743200" algn="l" defTabSz="914400" rtl="0" eaLnBrk="1" latinLnBrk="0" hangingPunct="1">
                      <a:defRPr kumimoji="1" sz="2600" kern="1200">
                        <a:solidFill>
                          <a:schemeClr val="tx2"/>
                        </a:solidFill>
                        <a:latin typeface="HGPｺﾞｼｯｸE" pitchFamily="50" charset="-128"/>
                        <a:ea typeface="HGPｺﾞｼｯｸE" pitchFamily="50" charset="-128"/>
                        <a:cs typeface="+mn-cs"/>
                      </a:defRPr>
                    </a:lvl7pPr>
                    <a:lvl8pPr marL="3200400" algn="l" defTabSz="914400" rtl="0" eaLnBrk="1" latinLnBrk="0" hangingPunct="1">
                      <a:defRPr kumimoji="1" sz="2600" kern="1200">
                        <a:solidFill>
                          <a:schemeClr val="tx2"/>
                        </a:solidFill>
                        <a:latin typeface="HGPｺﾞｼｯｸE" pitchFamily="50" charset="-128"/>
                        <a:ea typeface="HGPｺﾞｼｯｸE" pitchFamily="50" charset="-128"/>
                        <a:cs typeface="+mn-cs"/>
                      </a:defRPr>
                    </a:lvl8pPr>
                    <a:lvl9pPr marL="3657600" algn="l" defTabSz="914400" rtl="0" eaLnBrk="1" latinLnBrk="0" hangingPunct="1">
                      <a:defRPr kumimoji="1" sz="2600" kern="1200">
                        <a:solidFill>
                          <a:schemeClr val="tx2"/>
                        </a:solidFill>
                        <a:latin typeface="HGPｺﾞｼｯｸE" pitchFamily="50" charset="-128"/>
                        <a:ea typeface="HGPｺﾞｼｯｸE" pitchFamily="50" charset="-128"/>
                        <a:cs typeface="+mn-cs"/>
                      </a:defRPr>
                    </a:lvl9pPr>
                  </a:lstStyle>
                  <a:p>
                    <a:endParaRPr lang="ja-JP" sz="800" dirty="0"/>
                  </a:p>
                </p:txBody>
              </p:sp>
              <p:sp>
                <p:nvSpPr>
                  <p:cNvPr id="24" name="テキスト ボックス 5"/>
                  <p:cNvSpPr txBox="1"/>
                  <p:nvPr/>
                </p:nvSpPr>
                <p:spPr>
                  <a:xfrm>
                    <a:off x="7387929" y="3923542"/>
                    <a:ext cx="1392254" cy="235016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style>
                  <a:lnRef idx="2">
                    <a:schemeClr val="accent1"/>
                  </a:lnRef>
                  <a:fillRef idx="1">
                    <a:schemeClr val="lt1"/>
                  </a:fillRef>
                  <a:effectRef idx="0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wrap="square" rtlCol="0">
                    <a:spAutoFit/>
                  </a:bodyPr>
                  <a:lstStyle>
                    <a:defPPr>
                      <a:defRPr lang="ja-JP"/>
                    </a:defPPr>
                    <a:lvl1pPr algn="l" rtl="0" fontAlgn="base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kumimoji="1" sz="26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rtl="0" fontAlgn="base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kumimoji="1" sz="26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rtl="0" fontAlgn="base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kumimoji="1" sz="26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rtl="0" fontAlgn="base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kumimoji="1" sz="26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rtl="0" fontAlgn="base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kumimoji="1" sz="26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kumimoji="1" sz="26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kumimoji="1" sz="26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kumimoji="1" sz="26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kumimoji="1" sz="26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r>
                      <a:rPr lang="ja-JP" altLang="en-US" sz="1000" dirty="0"/>
                      <a:t>汚染水を取り扱わない作業（現場確認等）の場合、反面マスクで作業</a:t>
                    </a:r>
                    <a:r>
                      <a:rPr lang="ja-JP" altLang="en-US" sz="1000" dirty="0" smtClean="0"/>
                      <a:t>可能なエリア</a:t>
                    </a:r>
                    <a:endParaRPr kumimoji="1" lang="ja-JP" altLang="en-US" sz="1000" dirty="0" smtClean="0"/>
                  </a:p>
                </p:txBody>
              </p:sp>
              <p:sp>
                <p:nvSpPr>
                  <p:cNvPr id="25" name="正方形/長方形 24"/>
                  <p:cNvSpPr/>
                  <p:nvPr/>
                </p:nvSpPr>
                <p:spPr bwMode="auto">
                  <a:xfrm>
                    <a:off x="7167799" y="3735782"/>
                    <a:ext cx="216432" cy="108863"/>
                  </a:xfrm>
                  <a:prstGeom prst="rect">
                    <a:avLst/>
                  </a:prstGeom>
                  <a:solidFill>
                    <a:srgbClr val="FF0000"/>
                  </a:solidFill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  <a:spAutoFit/>
                  </a:bodyPr>
                  <a:lstStyle>
                    <a:defPPr>
                      <a:defRPr lang="ja-JP"/>
                    </a:defPPr>
                    <a:lvl1pPr algn="l" rtl="0" fontAlgn="base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kumimoji="1" sz="2600" kern="1200">
                        <a:solidFill>
                          <a:schemeClr val="tx2"/>
                        </a:solidFill>
                        <a:latin typeface="HGPｺﾞｼｯｸE" pitchFamily="50" charset="-128"/>
                        <a:ea typeface="HGPｺﾞｼｯｸE" pitchFamily="50" charset="-128"/>
                        <a:cs typeface="+mn-cs"/>
                      </a:defRPr>
                    </a:lvl1pPr>
                    <a:lvl2pPr marL="457200" algn="l" rtl="0" fontAlgn="base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kumimoji="1" sz="2600" kern="1200">
                        <a:solidFill>
                          <a:schemeClr val="tx2"/>
                        </a:solidFill>
                        <a:latin typeface="HGPｺﾞｼｯｸE" pitchFamily="50" charset="-128"/>
                        <a:ea typeface="HGPｺﾞｼｯｸE" pitchFamily="50" charset="-128"/>
                        <a:cs typeface="+mn-cs"/>
                      </a:defRPr>
                    </a:lvl2pPr>
                    <a:lvl3pPr marL="914400" algn="l" rtl="0" fontAlgn="base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kumimoji="1" sz="2600" kern="1200">
                        <a:solidFill>
                          <a:schemeClr val="tx2"/>
                        </a:solidFill>
                        <a:latin typeface="HGPｺﾞｼｯｸE" pitchFamily="50" charset="-128"/>
                        <a:ea typeface="HGPｺﾞｼｯｸE" pitchFamily="50" charset="-128"/>
                        <a:cs typeface="+mn-cs"/>
                      </a:defRPr>
                    </a:lvl3pPr>
                    <a:lvl4pPr marL="1371600" algn="l" rtl="0" fontAlgn="base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kumimoji="1" sz="2600" kern="1200">
                        <a:solidFill>
                          <a:schemeClr val="tx2"/>
                        </a:solidFill>
                        <a:latin typeface="HGPｺﾞｼｯｸE" pitchFamily="50" charset="-128"/>
                        <a:ea typeface="HGPｺﾞｼｯｸE" pitchFamily="50" charset="-128"/>
                        <a:cs typeface="+mn-cs"/>
                      </a:defRPr>
                    </a:lvl4pPr>
                    <a:lvl5pPr marL="1828800" algn="l" rtl="0" fontAlgn="base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kumimoji="1" sz="2600" kern="1200">
                        <a:solidFill>
                          <a:schemeClr val="tx2"/>
                        </a:solidFill>
                        <a:latin typeface="HGPｺﾞｼｯｸE" pitchFamily="50" charset="-128"/>
                        <a:ea typeface="HGPｺﾞｼｯｸE" pitchFamily="50" charset="-128"/>
                        <a:cs typeface="+mn-cs"/>
                      </a:defRPr>
                    </a:lvl5pPr>
                    <a:lvl6pPr marL="2286000" algn="l" defTabSz="914400" rtl="0" eaLnBrk="1" latinLnBrk="0" hangingPunct="1">
                      <a:defRPr kumimoji="1" sz="2600" kern="1200">
                        <a:solidFill>
                          <a:schemeClr val="tx2"/>
                        </a:solidFill>
                        <a:latin typeface="HGPｺﾞｼｯｸE" pitchFamily="50" charset="-128"/>
                        <a:ea typeface="HGPｺﾞｼｯｸE" pitchFamily="50" charset="-128"/>
                        <a:cs typeface="+mn-cs"/>
                      </a:defRPr>
                    </a:lvl6pPr>
                    <a:lvl7pPr marL="2743200" algn="l" defTabSz="914400" rtl="0" eaLnBrk="1" latinLnBrk="0" hangingPunct="1">
                      <a:defRPr kumimoji="1" sz="2600" kern="1200">
                        <a:solidFill>
                          <a:schemeClr val="tx2"/>
                        </a:solidFill>
                        <a:latin typeface="HGPｺﾞｼｯｸE" pitchFamily="50" charset="-128"/>
                        <a:ea typeface="HGPｺﾞｼｯｸE" pitchFamily="50" charset="-128"/>
                        <a:cs typeface="+mn-cs"/>
                      </a:defRPr>
                    </a:lvl7pPr>
                    <a:lvl8pPr marL="3200400" algn="l" defTabSz="914400" rtl="0" eaLnBrk="1" latinLnBrk="0" hangingPunct="1">
                      <a:defRPr kumimoji="1" sz="2600" kern="1200">
                        <a:solidFill>
                          <a:schemeClr val="tx2"/>
                        </a:solidFill>
                        <a:latin typeface="HGPｺﾞｼｯｸE" pitchFamily="50" charset="-128"/>
                        <a:ea typeface="HGPｺﾞｼｯｸE" pitchFamily="50" charset="-128"/>
                        <a:cs typeface="+mn-cs"/>
                      </a:defRPr>
                    </a:lvl8pPr>
                    <a:lvl9pPr marL="3657600" algn="l" defTabSz="914400" rtl="0" eaLnBrk="1" latinLnBrk="0" hangingPunct="1">
                      <a:defRPr kumimoji="1" sz="2600" kern="1200">
                        <a:solidFill>
                          <a:schemeClr val="tx2"/>
                        </a:solidFill>
                        <a:latin typeface="HGPｺﾞｼｯｸE" pitchFamily="50" charset="-128"/>
                        <a:ea typeface="HGPｺﾞｼｯｸE" pitchFamily="50" charset="-128"/>
                        <a:cs typeface="+mn-cs"/>
                      </a:defRPr>
                    </a:lvl9pPr>
                  </a:lstStyle>
                  <a:p>
                    <a:endParaRPr lang="ja-JP" sz="700" dirty="0"/>
                  </a:p>
                </p:txBody>
              </p:sp>
              <p:sp>
                <p:nvSpPr>
                  <p:cNvPr id="26" name="テキスト ボックス 5"/>
                  <p:cNvSpPr txBox="1"/>
                  <p:nvPr/>
                </p:nvSpPr>
                <p:spPr>
                  <a:xfrm>
                    <a:off x="7387929" y="3733875"/>
                    <a:ext cx="1527874" cy="235016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style>
                  <a:lnRef idx="2">
                    <a:schemeClr val="accent1"/>
                  </a:lnRef>
                  <a:fillRef idx="1">
                    <a:schemeClr val="lt1"/>
                  </a:fillRef>
                  <a:effectRef idx="0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wrap="square" rtlCol="0">
                    <a:spAutoFit/>
                  </a:bodyPr>
                  <a:lstStyle>
                    <a:defPPr>
                      <a:defRPr lang="ja-JP"/>
                    </a:defPPr>
                    <a:lvl1pPr algn="l" rtl="0" fontAlgn="base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kumimoji="1" sz="26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rtl="0" fontAlgn="base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kumimoji="1" sz="26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rtl="0" fontAlgn="base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kumimoji="1" sz="26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rtl="0" fontAlgn="base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kumimoji="1" sz="26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rtl="0" fontAlgn="base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kumimoji="1" sz="26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kumimoji="1" sz="26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kumimoji="1" sz="26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kumimoji="1" sz="26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kumimoji="1" sz="26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r>
                      <a:rPr lang="ja-JP" altLang="en-US" sz="1000" dirty="0"/>
                      <a:t>線量が高く全面</a:t>
                    </a:r>
                    <a:r>
                      <a:rPr lang="ja-JP" altLang="en-US" sz="1000" dirty="0" smtClean="0"/>
                      <a:t>マスク</a:t>
                    </a:r>
                    <a:r>
                      <a:rPr lang="ja-JP" altLang="en-US" sz="1000" dirty="0"/>
                      <a:t>と防護服等を必要とするエリア</a:t>
                    </a:r>
                    <a:endParaRPr kumimoji="1" lang="ja-JP" altLang="en-US" sz="1000" dirty="0" smtClean="0"/>
                  </a:p>
                </p:txBody>
              </p:sp>
              <p:sp>
                <p:nvSpPr>
                  <p:cNvPr id="27" name="正方形/長方形 26"/>
                  <p:cNvSpPr/>
                  <p:nvPr/>
                </p:nvSpPr>
                <p:spPr bwMode="auto">
                  <a:xfrm>
                    <a:off x="7167800" y="3948707"/>
                    <a:ext cx="216431" cy="116829"/>
                  </a:xfrm>
                  <a:prstGeom prst="rect">
                    <a:avLst/>
                  </a:prstGeom>
                  <a:solidFill>
                    <a:srgbClr val="FFFF00"/>
                  </a:solidFill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  <a:spAutoFit/>
                  </a:bodyPr>
                  <a:lstStyle>
                    <a:defPPr>
                      <a:defRPr lang="ja-JP"/>
                    </a:defPPr>
                    <a:lvl1pPr algn="l" rtl="0" fontAlgn="base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kumimoji="1" sz="2600" kern="1200">
                        <a:solidFill>
                          <a:schemeClr val="tx2"/>
                        </a:solidFill>
                        <a:latin typeface="HGPｺﾞｼｯｸE" pitchFamily="50" charset="-128"/>
                        <a:ea typeface="HGPｺﾞｼｯｸE" pitchFamily="50" charset="-128"/>
                        <a:cs typeface="+mn-cs"/>
                      </a:defRPr>
                    </a:lvl1pPr>
                    <a:lvl2pPr marL="457200" algn="l" rtl="0" fontAlgn="base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kumimoji="1" sz="2600" kern="1200">
                        <a:solidFill>
                          <a:schemeClr val="tx2"/>
                        </a:solidFill>
                        <a:latin typeface="HGPｺﾞｼｯｸE" pitchFamily="50" charset="-128"/>
                        <a:ea typeface="HGPｺﾞｼｯｸE" pitchFamily="50" charset="-128"/>
                        <a:cs typeface="+mn-cs"/>
                      </a:defRPr>
                    </a:lvl2pPr>
                    <a:lvl3pPr marL="914400" algn="l" rtl="0" fontAlgn="base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kumimoji="1" sz="2600" kern="1200">
                        <a:solidFill>
                          <a:schemeClr val="tx2"/>
                        </a:solidFill>
                        <a:latin typeface="HGPｺﾞｼｯｸE" pitchFamily="50" charset="-128"/>
                        <a:ea typeface="HGPｺﾞｼｯｸE" pitchFamily="50" charset="-128"/>
                        <a:cs typeface="+mn-cs"/>
                      </a:defRPr>
                    </a:lvl3pPr>
                    <a:lvl4pPr marL="1371600" algn="l" rtl="0" fontAlgn="base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kumimoji="1" sz="2600" kern="1200">
                        <a:solidFill>
                          <a:schemeClr val="tx2"/>
                        </a:solidFill>
                        <a:latin typeface="HGPｺﾞｼｯｸE" pitchFamily="50" charset="-128"/>
                        <a:ea typeface="HGPｺﾞｼｯｸE" pitchFamily="50" charset="-128"/>
                        <a:cs typeface="+mn-cs"/>
                      </a:defRPr>
                    </a:lvl4pPr>
                    <a:lvl5pPr marL="1828800" algn="l" rtl="0" fontAlgn="base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kumimoji="1" sz="2600" kern="1200">
                        <a:solidFill>
                          <a:schemeClr val="tx2"/>
                        </a:solidFill>
                        <a:latin typeface="HGPｺﾞｼｯｸE" pitchFamily="50" charset="-128"/>
                        <a:ea typeface="HGPｺﾞｼｯｸE" pitchFamily="50" charset="-128"/>
                        <a:cs typeface="+mn-cs"/>
                      </a:defRPr>
                    </a:lvl5pPr>
                    <a:lvl6pPr marL="2286000" algn="l" defTabSz="914400" rtl="0" eaLnBrk="1" latinLnBrk="0" hangingPunct="1">
                      <a:defRPr kumimoji="1" sz="2600" kern="1200">
                        <a:solidFill>
                          <a:schemeClr val="tx2"/>
                        </a:solidFill>
                        <a:latin typeface="HGPｺﾞｼｯｸE" pitchFamily="50" charset="-128"/>
                        <a:ea typeface="HGPｺﾞｼｯｸE" pitchFamily="50" charset="-128"/>
                        <a:cs typeface="+mn-cs"/>
                      </a:defRPr>
                    </a:lvl6pPr>
                    <a:lvl7pPr marL="2743200" algn="l" defTabSz="914400" rtl="0" eaLnBrk="1" latinLnBrk="0" hangingPunct="1">
                      <a:defRPr kumimoji="1" sz="2600" kern="1200">
                        <a:solidFill>
                          <a:schemeClr val="tx2"/>
                        </a:solidFill>
                        <a:latin typeface="HGPｺﾞｼｯｸE" pitchFamily="50" charset="-128"/>
                        <a:ea typeface="HGPｺﾞｼｯｸE" pitchFamily="50" charset="-128"/>
                        <a:cs typeface="+mn-cs"/>
                      </a:defRPr>
                    </a:lvl7pPr>
                    <a:lvl8pPr marL="3200400" algn="l" defTabSz="914400" rtl="0" eaLnBrk="1" latinLnBrk="0" hangingPunct="1">
                      <a:defRPr kumimoji="1" sz="2600" kern="1200">
                        <a:solidFill>
                          <a:schemeClr val="tx2"/>
                        </a:solidFill>
                        <a:latin typeface="HGPｺﾞｼｯｸE" pitchFamily="50" charset="-128"/>
                        <a:ea typeface="HGPｺﾞｼｯｸE" pitchFamily="50" charset="-128"/>
                        <a:cs typeface="+mn-cs"/>
                      </a:defRPr>
                    </a:lvl8pPr>
                    <a:lvl9pPr marL="3657600" algn="l" defTabSz="914400" rtl="0" eaLnBrk="1" latinLnBrk="0" hangingPunct="1">
                      <a:defRPr kumimoji="1" sz="2600" kern="1200">
                        <a:solidFill>
                          <a:schemeClr val="tx2"/>
                        </a:solidFill>
                        <a:latin typeface="HGPｺﾞｼｯｸE" pitchFamily="50" charset="-128"/>
                        <a:ea typeface="HGPｺﾞｼｯｸE" pitchFamily="50" charset="-128"/>
                        <a:cs typeface="+mn-cs"/>
                      </a:defRPr>
                    </a:lvl9pPr>
                  </a:lstStyle>
                  <a:p>
                    <a:endParaRPr lang="ja-JP" sz="800" dirty="0"/>
                  </a:p>
                </p:txBody>
              </p:sp>
            </p:grpSp>
            <p:sp>
              <p:nvSpPr>
                <p:cNvPr id="22" name="テキスト ボックス 5"/>
                <p:cNvSpPr txBox="1"/>
                <p:nvPr/>
              </p:nvSpPr>
              <p:spPr>
                <a:xfrm>
                  <a:off x="4067627" y="3173260"/>
                  <a:ext cx="3501784" cy="296058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wrap="square" rtlCol="0">
                  <a:spAutoFit/>
                </a:bodyPr>
                <a:lstStyle>
                  <a:defPPr>
                    <a:defRPr lang="ja-JP"/>
                  </a:defPPr>
                  <a:lvl1pPr algn="l" rtl="0" fontAlgn="base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kumimoji="1" sz="26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rtl="0" fontAlgn="base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kumimoji="1" sz="26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rtl="0" fontAlgn="base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kumimoji="1" sz="26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rtl="0" fontAlgn="base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kumimoji="1" sz="26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rtl="0" fontAlgn="base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kumimoji="1" sz="26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kumimoji="1" sz="26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kumimoji="1" sz="26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kumimoji="1" sz="26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kumimoji="1" sz="26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r>
                    <a:rPr kumimoji="1" lang="ja-JP" altLang="en-US" sz="1000" dirty="0" smtClean="0"/>
                    <a:t>線量が低く一般作業服で作業可能なエリア</a:t>
                  </a:r>
                </a:p>
              </p:txBody>
            </p:sp>
          </p:grpSp>
        </p:grpSp>
        <p:sp>
          <p:nvSpPr>
            <p:cNvPr id="2" name="正方形/長方形 1"/>
            <p:cNvSpPr/>
            <p:nvPr/>
          </p:nvSpPr>
          <p:spPr bwMode="auto">
            <a:xfrm>
              <a:off x="69011" y="588640"/>
              <a:ext cx="7908325" cy="10405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  <a:extLst/>
          </p:spPr>
          <p:txBody>
            <a:bodyPr wrap="none" rtlCol="0" anchor="ctr"/>
            <a:lstStyle/>
            <a:p>
              <a:pPr algn="l"/>
              <a:endParaRPr kumimoji="0" lang="ja-JP" altLang="en-US" sz="1800" dirty="0"/>
            </a:p>
          </p:txBody>
        </p:sp>
        <p:sp>
          <p:nvSpPr>
            <p:cNvPr id="28" name="正方形/長方形 27"/>
            <p:cNvSpPr/>
            <p:nvPr/>
          </p:nvSpPr>
          <p:spPr bwMode="auto">
            <a:xfrm>
              <a:off x="56456" y="5589240"/>
              <a:ext cx="7908325" cy="10405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  <a:extLst/>
          </p:spPr>
          <p:txBody>
            <a:bodyPr wrap="none" rtlCol="0" anchor="ctr"/>
            <a:lstStyle/>
            <a:p>
              <a:pPr algn="l"/>
              <a:endParaRPr kumimoji="0" lang="ja-JP" altLang="en-US" sz="1800" dirty="0"/>
            </a:p>
          </p:txBody>
        </p:sp>
        <p:sp>
          <p:nvSpPr>
            <p:cNvPr id="3" name="正方形/長方形 2"/>
            <p:cNvSpPr/>
            <p:nvPr/>
          </p:nvSpPr>
          <p:spPr bwMode="auto">
            <a:xfrm>
              <a:off x="7725308" y="643299"/>
              <a:ext cx="108012" cy="5017949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  <a:extLst/>
          </p:spPr>
          <p:txBody>
            <a:bodyPr wrap="none" rtlCol="0" anchor="ctr"/>
            <a:lstStyle/>
            <a:p>
              <a:pPr algn="l"/>
              <a:endParaRPr kumimoji="0" lang="ja-JP" altLang="en-US" sz="1800" dirty="0"/>
            </a:p>
          </p:txBody>
        </p:sp>
        <p:sp>
          <p:nvSpPr>
            <p:cNvPr id="30" name="正方形/長方形 29"/>
            <p:cNvSpPr/>
            <p:nvPr/>
          </p:nvSpPr>
          <p:spPr bwMode="auto">
            <a:xfrm>
              <a:off x="56456" y="620688"/>
              <a:ext cx="108012" cy="5017949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  <a:extLst/>
          </p:spPr>
          <p:txBody>
            <a:bodyPr wrap="none" rtlCol="0" anchor="ctr"/>
            <a:lstStyle/>
            <a:p>
              <a:pPr algn="l"/>
              <a:endParaRPr kumimoji="0" lang="ja-JP" altLang="en-US" sz="1800" dirty="0"/>
            </a:p>
          </p:txBody>
        </p:sp>
      </p:grpSp>
      <p:pic>
        <p:nvPicPr>
          <p:cNvPr id="12" name="図 11"/>
          <p:cNvPicPr>
            <a:picLocks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07376" y="3445218"/>
            <a:ext cx="3042168" cy="163996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54497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ユーザー定義 1">
      <a:majorFont>
        <a:latin typeface="Calibri"/>
        <a:ea typeface="メイリオ"/>
        <a:cs typeface=""/>
      </a:majorFont>
      <a:minorFont>
        <a:latin typeface="Calibri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DDDDDD"/>
        </a:solidFill>
        <a:ln w="9525">
          <a:solidFill>
            <a:srgbClr val="B2B2B2"/>
          </a:solidFill>
          <a:miter lim="800000"/>
          <a:headEnd/>
          <a:tailEnd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wrap="none" anchor="ctr"/>
      <a:lstStyle>
        <a:defPPr algn="l">
          <a:defRPr kumimoji="0" sz="1800" dirty="0"/>
        </a:defPPr>
      </a:lstStyle>
    </a:spDef>
    <a:txDef>
      <a:spPr>
        <a:noFill/>
      </a:spPr>
      <a:bodyPr wrap="none" rtlCol="0">
        <a:spAutoFit/>
      </a:bodyPr>
      <a:lstStyle>
        <a:defPPr>
          <a:defRPr kumimoji="1" dirty="0" smtClean="0">
            <a:latin typeface="メイリオ" panose="020B0604030504040204" pitchFamily="50" charset="-128"/>
            <a:ea typeface="メイリオ" panose="020B0604030504040204" pitchFamily="50" charset="-128"/>
            <a:cs typeface="メイリオ" panose="020B0604030504040204" pitchFamily="50" charset="-128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1203</TotalTime>
  <Words>79</Words>
  <Application>Microsoft Office PowerPoint</Application>
  <PresentationFormat>A4 210 x 297 mm</PresentationFormat>
  <Paragraphs>5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blank</vt:lpstr>
      <vt:lpstr>PowerPoint プレゼンテーション</vt:lpstr>
    </vt:vector>
  </TitlesOfParts>
  <Company>METI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METI</dc:creator>
  <cp:lastModifiedBy>METI</cp:lastModifiedBy>
  <cp:revision>97</cp:revision>
  <cp:lastPrinted>2015-08-21T06:55:03Z</cp:lastPrinted>
  <dcterms:created xsi:type="dcterms:W3CDTF">2017-04-04T10:48:56Z</dcterms:created>
  <dcterms:modified xsi:type="dcterms:W3CDTF">2017-04-18T11:46:26Z</dcterms:modified>
</cp:coreProperties>
</file>