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2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D6EC"/>
    <a:srgbClr val="FF5A00"/>
    <a:srgbClr val="0098D0"/>
    <a:srgbClr val="0064C8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47" autoAdjust="0"/>
  </p:normalViewPr>
  <p:slideViewPr>
    <p:cSldViewPr>
      <p:cViewPr>
        <p:scale>
          <a:sx n="100" d="100"/>
          <a:sy n="100" d="100"/>
        </p:scale>
        <p:origin x="-702" y="-30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56456" y="84584"/>
            <a:ext cx="7920880" cy="5144616"/>
            <a:chOff x="56456" y="588640"/>
            <a:chExt cx="7920880" cy="5144616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11" y="620688"/>
              <a:ext cx="7764309" cy="5112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1" name="グループ化 20"/>
            <p:cNvGrpSpPr/>
            <p:nvPr/>
          </p:nvGrpSpPr>
          <p:grpSpPr>
            <a:xfrm>
              <a:off x="128464" y="4221673"/>
              <a:ext cx="2287619" cy="1295559"/>
              <a:chOff x="339824" y="3146349"/>
              <a:chExt cx="1789114" cy="1002731"/>
            </a:xfrm>
          </p:grpSpPr>
          <p:sp>
            <p:nvSpPr>
              <p:cNvPr id="5" name="四角形吹き出し 59"/>
              <p:cNvSpPr>
                <a:spLocks noChangeArrowheads="1"/>
              </p:cNvSpPr>
              <p:nvPr/>
            </p:nvSpPr>
            <p:spPr bwMode="auto">
              <a:xfrm>
                <a:off x="393800" y="3148955"/>
                <a:ext cx="1735138" cy="1000125"/>
              </a:xfrm>
              <a:prstGeom prst="wedgeRectCallout">
                <a:avLst>
                  <a:gd name="adj1" fmla="val 31458"/>
                  <a:gd name="adj2" fmla="val -70485"/>
                </a:avLst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ja-JP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" name="テキスト ボックス 13"/>
              <p:cNvSpPr txBox="1">
                <a:spLocks noChangeArrowheads="1"/>
              </p:cNvSpPr>
              <p:nvPr/>
            </p:nvSpPr>
            <p:spPr bwMode="auto">
              <a:xfrm>
                <a:off x="339824" y="3146349"/>
                <a:ext cx="1789113" cy="190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明朝" pitchFamily="17" charset="-128"/>
                    <a:ea typeface="ＭＳ 明朝" pitchFamily="17" charset="-128"/>
                    <a:cs typeface="Times New Roman" pitchFamily="18" charset="0"/>
                  </a:rPr>
                  <a:t>＜</a:t>
                </a:r>
                <a:r>
                  <a:rPr kumimoji="1" lang="ja-JP" altLang="ja-JP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一般作業服での作業の様子</a:t>
                </a:r>
                <a:r>
                  <a:rPr kumimoji="1" lang="ja-JP" altLang="ja-JP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明朝" pitchFamily="17" charset="-128"/>
                    <a:ea typeface="ＭＳ 明朝" pitchFamily="17" charset="-128"/>
                    <a:cs typeface="Times New Roman" pitchFamily="18" charset="0"/>
                  </a:rPr>
                  <a:t>＞</a:t>
                </a:r>
                <a:endParaRPr kumimoji="1" lang="ja-JP" altLang="ja-JP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7" name="テキスト ボックス 61"/>
              <p:cNvSpPr txBox="1">
                <a:spLocks noChangeArrowheads="1"/>
              </p:cNvSpPr>
              <p:nvPr/>
            </p:nvSpPr>
            <p:spPr bwMode="auto">
              <a:xfrm>
                <a:off x="1268605" y="3313546"/>
                <a:ext cx="860333" cy="741362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000" b="0" i="0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除染などの線量低減対策の進展により、敷地の</a:t>
                </a:r>
                <a:r>
                  <a:rPr kumimoji="1" lang="en-US" altLang="ja-JP" sz="1000" b="0" i="0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95%</a:t>
                </a:r>
                <a:r>
                  <a:rPr kumimoji="1" lang="ja-JP" altLang="en-US" sz="1000" b="0" i="0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で一般作業服での作業が可能となった。</a:t>
                </a:r>
                <a:endParaRPr lang="en-US" altLang="ja-JP" sz="1000" u="sng" dirty="0" smtClean="0">
                  <a:solidFill>
                    <a:srgbClr val="00808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pic>
            <p:nvPicPr>
              <p:cNvPr id="2049" name="図 4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8" b="371"/>
              <a:stretch>
                <a:fillRect/>
              </a:stretch>
            </p:blipFill>
            <p:spPr bwMode="auto">
              <a:xfrm>
                <a:off x="451346" y="3336918"/>
                <a:ext cx="777786" cy="7598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4" name="グループ化 13"/>
            <p:cNvGrpSpPr/>
            <p:nvPr/>
          </p:nvGrpSpPr>
          <p:grpSpPr>
            <a:xfrm>
              <a:off x="200472" y="747355"/>
              <a:ext cx="3974024" cy="1025461"/>
              <a:chOff x="3464537" y="2060848"/>
              <a:chExt cx="4160470" cy="1440160"/>
            </a:xfrm>
          </p:grpSpPr>
          <p:sp>
            <p:nvSpPr>
              <p:cNvPr id="15" name="正方形/長方形 14"/>
              <p:cNvSpPr/>
              <p:nvPr/>
            </p:nvSpPr>
            <p:spPr bwMode="auto">
              <a:xfrm>
                <a:off x="3464537" y="2060848"/>
                <a:ext cx="3926661" cy="14401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100" dirty="0"/>
              </a:p>
            </p:txBody>
          </p:sp>
          <p:grpSp>
            <p:nvGrpSpPr>
              <p:cNvPr id="16" name="グループ化 15"/>
              <p:cNvGrpSpPr/>
              <p:nvPr/>
            </p:nvGrpSpPr>
            <p:grpSpPr>
              <a:xfrm>
                <a:off x="3555098" y="2167891"/>
                <a:ext cx="4069909" cy="1301427"/>
                <a:chOff x="3555098" y="2167891"/>
                <a:chExt cx="4069909" cy="1301427"/>
              </a:xfrm>
            </p:grpSpPr>
            <p:grpSp>
              <p:nvGrpSpPr>
                <p:cNvPr id="18" name="グループ化 17"/>
                <p:cNvGrpSpPr/>
                <p:nvPr/>
              </p:nvGrpSpPr>
              <p:grpSpPr>
                <a:xfrm>
                  <a:off x="3555098" y="2167891"/>
                  <a:ext cx="4069909" cy="1264623"/>
                  <a:chOff x="7167799" y="3733875"/>
                  <a:chExt cx="1748004" cy="567087"/>
                </a:xfrm>
              </p:grpSpPr>
              <p:sp>
                <p:nvSpPr>
                  <p:cNvPr id="23" name="正方形/長方形 22"/>
                  <p:cNvSpPr/>
                  <p:nvPr/>
                </p:nvSpPr>
                <p:spPr bwMode="auto">
                  <a:xfrm>
                    <a:off x="7167800" y="4184133"/>
                    <a:ext cx="216431" cy="116829"/>
                  </a:xfrm>
                  <a:prstGeom prst="rect">
                    <a:avLst/>
                  </a:prstGeom>
                  <a:solidFill>
                    <a:srgbClr val="00B050"/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  <a:spAutoFit/>
                  </a:bodyPr>
                  <a:lstStyle>
                    <a:defPPr>
                      <a:defRPr lang="ja-JP"/>
                    </a:defPPr>
                    <a:lvl1pPr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1pPr>
                    <a:lvl2pPr marL="4572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2pPr>
                    <a:lvl3pPr marL="9144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3pPr>
                    <a:lvl4pPr marL="13716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4pPr>
                    <a:lvl5pPr marL="18288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9pPr>
                  </a:lstStyle>
                  <a:p>
                    <a:endParaRPr lang="ja-JP" sz="800" dirty="0"/>
                  </a:p>
                </p:txBody>
              </p:sp>
              <p:sp>
                <p:nvSpPr>
                  <p:cNvPr id="24" name="テキスト ボックス 5"/>
                  <p:cNvSpPr txBox="1"/>
                  <p:nvPr/>
                </p:nvSpPr>
                <p:spPr>
                  <a:xfrm>
                    <a:off x="7387929" y="3923542"/>
                    <a:ext cx="1392254" cy="23501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>
                    <a:defPPr>
                      <a:defRPr lang="ja-JP"/>
                    </a:defPPr>
                    <a:lvl1pPr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ja-JP" altLang="en-US" sz="1000" dirty="0"/>
                      <a:t>汚染水を取り扱わない作業（現場確認等）の場合、反面マスクで作業</a:t>
                    </a:r>
                    <a:r>
                      <a:rPr lang="ja-JP" altLang="en-US" sz="1000" dirty="0" smtClean="0"/>
                      <a:t>可能なエリア</a:t>
                    </a:r>
                    <a:endParaRPr kumimoji="1" lang="ja-JP" altLang="en-US" sz="1000" dirty="0" smtClean="0"/>
                  </a:p>
                </p:txBody>
              </p:sp>
              <p:sp>
                <p:nvSpPr>
                  <p:cNvPr id="25" name="正方形/長方形 24"/>
                  <p:cNvSpPr/>
                  <p:nvPr/>
                </p:nvSpPr>
                <p:spPr bwMode="auto">
                  <a:xfrm>
                    <a:off x="7167799" y="3735782"/>
                    <a:ext cx="216432" cy="108863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  <a:spAutoFit/>
                  </a:bodyPr>
                  <a:lstStyle>
                    <a:defPPr>
                      <a:defRPr lang="ja-JP"/>
                    </a:defPPr>
                    <a:lvl1pPr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1pPr>
                    <a:lvl2pPr marL="4572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2pPr>
                    <a:lvl3pPr marL="9144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3pPr>
                    <a:lvl4pPr marL="13716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4pPr>
                    <a:lvl5pPr marL="18288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9pPr>
                  </a:lstStyle>
                  <a:p>
                    <a:endParaRPr lang="ja-JP" sz="700" dirty="0"/>
                  </a:p>
                </p:txBody>
              </p:sp>
              <p:sp>
                <p:nvSpPr>
                  <p:cNvPr id="26" name="テキスト ボックス 5"/>
                  <p:cNvSpPr txBox="1"/>
                  <p:nvPr/>
                </p:nvSpPr>
                <p:spPr>
                  <a:xfrm>
                    <a:off x="7387929" y="3733875"/>
                    <a:ext cx="1527874" cy="23501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>
                    <a:defPPr>
                      <a:defRPr lang="ja-JP"/>
                    </a:defPPr>
                    <a:lvl1pPr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umimoji="1" sz="2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ja-JP" altLang="en-US" sz="1000" dirty="0"/>
                      <a:t>線量が高く全面</a:t>
                    </a:r>
                    <a:r>
                      <a:rPr lang="ja-JP" altLang="en-US" sz="1000" dirty="0" smtClean="0"/>
                      <a:t>マスク</a:t>
                    </a:r>
                    <a:r>
                      <a:rPr lang="ja-JP" altLang="en-US" sz="1000" dirty="0"/>
                      <a:t>と防護服等を必要とするエリア</a:t>
                    </a:r>
                    <a:endParaRPr kumimoji="1" lang="ja-JP" altLang="en-US" sz="1000" dirty="0" smtClean="0"/>
                  </a:p>
                </p:txBody>
              </p:sp>
              <p:sp>
                <p:nvSpPr>
                  <p:cNvPr id="27" name="正方形/長方形 26"/>
                  <p:cNvSpPr/>
                  <p:nvPr/>
                </p:nvSpPr>
                <p:spPr bwMode="auto">
                  <a:xfrm>
                    <a:off x="7167800" y="3948707"/>
                    <a:ext cx="216431" cy="116829"/>
                  </a:xfrm>
                  <a:prstGeom prst="rect">
                    <a:avLst/>
                  </a:prstGeom>
                  <a:solidFill>
                    <a:srgbClr val="FFFF00"/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  <a:spAutoFit/>
                  </a:bodyPr>
                  <a:lstStyle>
                    <a:defPPr>
                      <a:defRPr lang="ja-JP"/>
                    </a:defPPr>
                    <a:lvl1pPr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1pPr>
                    <a:lvl2pPr marL="4572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2pPr>
                    <a:lvl3pPr marL="9144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3pPr>
                    <a:lvl4pPr marL="13716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4pPr>
                    <a:lvl5pPr marL="1828800" algn="l" rtl="0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umimoji="1" sz="2600" kern="1200">
                        <a:solidFill>
                          <a:schemeClr val="tx2"/>
                        </a:solidFill>
                        <a:latin typeface="HGPｺﾞｼｯｸE" pitchFamily="50" charset="-128"/>
                        <a:ea typeface="HGPｺﾞｼｯｸE" pitchFamily="50" charset="-128"/>
                        <a:cs typeface="+mn-cs"/>
                      </a:defRPr>
                    </a:lvl9pPr>
                  </a:lstStyle>
                  <a:p>
                    <a:endParaRPr lang="ja-JP" sz="800" dirty="0"/>
                  </a:p>
                </p:txBody>
              </p:sp>
            </p:grpSp>
            <p:sp>
              <p:nvSpPr>
                <p:cNvPr id="22" name="テキスト ボックス 5"/>
                <p:cNvSpPr txBox="1"/>
                <p:nvPr/>
              </p:nvSpPr>
              <p:spPr>
                <a:xfrm>
                  <a:off x="4067627" y="3173260"/>
                  <a:ext cx="3501784" cy="29605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kumimoji="1" sz="26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rtl="0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kumimoji="1" sz="26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rtl="0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kumimoji="1" sz="26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rtl="0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kumimoji="1" sz="26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rtl="0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kumimoji="1" sz="26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6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6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6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6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kumimoji="1" lang="ja-JP" altLang="en-US" sz="1000" dirty="0" smtClean="0"/>
                    <a:t>線量が低く一般作業服で作業可能なエリア</a:t>
                  </a:r>
                </a:p>
              </p:txBody>
            </p:sp>
          </p:grpSp>
        </p:grpSp>
        <p:sp>
          <p:nvSpPr>
            <p:cNvPr id="2" name="正方形/長方形 1"/>
            <p:cNvSpPr/>
            <p:nvPr/>
          </p:nvSpPr>
          <p:spPr bwMode="auto">
            <a:xfrm>
              <a:off x="69011" y="588640"/>
              <a:ext cx="7908325" cy="1040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28" name="正方形/長方形 27"/>
            <p:cNvSpPr/>
            <p:nvPr/>
          </p:nvSpPr>
          <p:spPr bwMode="auto">
            <a:xfrm>
              <a:off x="56456" y="5589240"/>
              <a:ext cx="7908325" cy="1040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3" name="正方形/長方形 2"/>
            <p:cNvSpPr/>
            <p:nvPr/>
          </p:nvSpPr>
          <p:spPr bwMode="auto">
            <a:xfrm>
              <a:off x="7725308" y="643299"/>
              <a:ext cx="108012" cy="501794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30" name="正方形/長方形 29"/>
            <p:cNvSpPr/>
            <p:nvPr/>
          </p:nvSpPr>
          <p:spPr bwMode="auto">
            <a:xfrm>
              <a:off x="56456" y="620688"/>
              <a:ext cx="108012" cy="501794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/>
            </a:p>
          </p:txBody>
        </p:sp>
      </p:grpSp>
      <p:pic>
        <p:nvPicPr>
          <p:cNvPr id="12" name="図 11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07376" y="3445218"/>
            <a:ext cx="3042168" cy="16399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449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1203</TotalTime>
  <Words>79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97</cp:revision>
  <cp:lastPrinted>2015-08-21T06:55:03Z</cp:lastPrinted>
  <dcterms:created xsi:type="dcterms:W3CDTF">2017-04-04T10:48:56Z</dcterms:created>
  <dcterms:modified xsi:type="dcterms:W3CDTF">2017-04-18T11:46:26Z</dcterms:modified>
</cp:coreProperties>
</file>