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4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D6EC"/>
    <a:srgbClr val="FF5A00"/>
    <a:srgbClr val="0098D0"/>
    <a:srgbClr val="0064C8"/>
    <a:srgbClr val="B197D3"/>
    <a:srgbClr val="FFB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47" autoAdjust="0"/>
  </p:normalViewPr>
  <p:slideViewPr>
    <p:cSldViewPr>
      <p:cViewPr>
        <p:scale>
          <a:sx n="100" d="100"/>
          <a:sy n="100" d="100"/>
        </p:scale>
        <p:origin x="-702" y="-258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2017/4/18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2017/4/18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2017/4/18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2017/4/18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769424" y="71046"/>
            <a:ext cx="108316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50" b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機密性○</a:t>
            </a:r>
            <a:endParaRPr kumimoji="1" lang="en-US" altLang="ja-JP" sz="1050" b="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/>
          <p:cNvGrpSpPr/>
          <p:nvPr/>
        </p:nvGrpSpPr>
        <p:grpSpPr>
          <a:xfrm>
            <a:off x="-1088949" y="3573016"/>
            <a:ext cx="6762029" cy="2753228"/>
            <a:chOff x="-1160957" y="4022719"/>
            <a:chExt cx="6762029" cy="2753228"/>
          </a:xfrm>
        </p:grpSpPr>
        <p:sp>
          <p:nvSpPr>
            <p:cNvPr id="15" name="Text Box 16"/>
            <p:cNvSpPr txBox="1">
              <a:spLocks noChangeAspect="1" noChangeArrowheads="1"/>
            </p:cNvSpPr>
            <p:nvPr/>
          </p:nvSpPr>
          <p:spPr bwMode="auto">
            <a:xfrm>
              <a:off x="2549469" y="4738054"/>
              <a:ext cx="512961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1400" b="1">
                  <a:solidFill>
                    <a:schemeClr val="tx1"/>
                  </a:solidFill>
                  <a:latin typeface="Arial" charset="0"/>
                  <a:ea typeface="HG丸ｺﾞｼｯｸM-PRO" pitchFamily="50" charset="-128"/>
                </a:defRPr>
              </a:lvl1pPr>
              <a:lvl2pPr marL="742950" indent="-285750">
                <a:defRPr kumimoji="1" sz="1400" b="1">
                  <a:solidFill>
                    <a:schemeClr val="tx1"/>
                  </a:solidFill>
                  <a:latin typeface="Arial" charset="0"/>
                  <a:ea typeface="HG丸ｺﾞｼｯｸM-PRO" pitchFamily="50" charset="-128"/>
                </a:defRPr>
              </a:lvl2pPr>
              <a:lvl3pPr marL="1143000" indent="-228600">
                <a:defRPr kumimoji="1" sz="1400" b="1">
                  <a:solidFill>
                    <a:schemeClr val="tx1"/>
                  </a:solidFill>
                  <a:latin typeface="Arial" charset="0"/>
                  <a:ea typeface="HG丸ｺﾞｼｯｸM-PRO" pitchFamily="50" charset="-128"/>
                </a:defRPr>
              </a:lvl3pPr>
              <a:lvl4pPr marL="1600200" indent="-228600">
                <a:defRPr kumimoji="1" sz="1400" b="1">
                  <a:solidFill>
                    <a:schemeClr val="tx1"/>
                  </a:solidFill>
                  <a:latin typeface="Arial" charset="0"/>
                  <a:ea typeface="HG丸ｺﾞｼｯｸM-PRO" pitchFamily="50" charset="-128"/>
                </a:defRPr>
              </a:lvl4pPr>
              <a:lvl5pPr marL="2057400" indent="-228600">
                <a:defRPr kumimoji="1" sz="1400" b="1">
                  <a:solidFill>
                    <a:schemeClr val="tx1"/>
                  </a:solidFill>
                  <a:latin typeface="Arial" charset="0"/>
                  <a:ea typeface="HG丸ｺﾞｼｯｸM-PRO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charset="0"/>
                  <a:ea typeface="HG丸ｺﾞｼｯｸM-PRO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charset="0"/>
                  <a:ea typeface="HG丸ｺﾞｼｯｸM-PRO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charset="0"/>
                  <a:ea typeface="HG丸ｺﾞｼｯｸM-PRO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charset="0"/>
                  <a:ea typeface="HG丸ｺﾞｼｯｸM-PRO" pitchFamily="50" charset="-128"/>
                </a:defRPr>
              </a:lvl9pPr>
            </a:lstStyle>
            <a:p>
              <a:pPr algn="ctr" eaLnBrk="1" hangingPunct="1"/>
              <a:r>
                <a:rPr lang="ja-JP" altLang="en-US" sz="1000" b="0" dirty="0">
                  <a:solidFill>
                    <a:schemeClr val="bg1"/>
                  </a:solidFill>
                  <a:latin typeface="HG丸ｺﾞｼｯｸM-PRO" pitchFamily="50" charset="-128"/>
                </a:rPr>
                <a:t>タービン</a:t>
              </a:r>
            </a:p>
            <a:p>
              <a:pPr algn="ctr" eaLnBrk="1" hangingPunct="1"/>
              <a:r>
                <a:rPr lang="ja-JP" altLang="en-US" sz="1000" b="0" dirty="0">
                  <a:solidFill>
                    <a:schemeClr val="bg1"/>
                  </a:solidFill>
                  <a:latin typeface="HG丸ｺﾞｼｯｸM-PRO" pitchFamily="50" charset="-128"/>
                </a:rPr>
                <a:t>建屋</a:t>
              </a:r>
            </a:p>
          </p:txBody>
        </p:sp>
        <p:grpSp>
          <p:nvGrpSpPr>
            <p:cNvPr id="16" name="グループ化 15"/>
            <p:cNvGrpSpPr/>
            <p:nvPr/>
          </p:nvGrpSpPr>
          <p:grpSpPr>
            <a:xfrm>
              <a:off x="-1160957" y="4022719"/>
              <a:ext cx="6640524" cy="2753228"/>
              <a:chOff x="1497014" y="1052513"/>
              <a:chExt cx="6391274" cy="2448496"/>
            </a:xfrm>
          </p:grpSpPr>
          <p:grpSp>
            <p:nvGrpSpPr>
              <p:cNvPr id="31" name="グループ化 446"/>
              <p:cNvGrpSpPr>
                <a:grpSpLocks/>
              </p:cNvGrpSpPr>
              <p:nvPr/>
            </p:nvGrpSpPr>
            <p:grpSpPr bwMode="auto">
              <a:xfrm>
                <a:off x="1497014" y="1052513"/>
                <a:ext cx="6391274" cy="2448496"/>
                <a:chOff x="-909148" y="4443480"/>
                <a:chExt cx="6736728" cy="2569976"/>
              </a:xfrm>
            </p:grpSpPr>
            <p:grpSp>
              <p:nvGrpSpPr>
                <p:cNvPr id="60" name="グループ化 447"/>
                <p:cNvGrpSpPr>
                  <a:grpSpLocks noChangeAspect="1"/>
                </p:cNvGrpSpPr>
                <p:nvPr/>
              </p:nvGrpSpPr>
              <p:grpSpPr bwMode="auto">
                <a:xfrm>
                  <a:off x="-909148" y="4443480"/>
                  <a:ext cx="6736728" cy="2569976"/>
                  <a:chOff x="2333193" y="4218016"/>
                  <a:chExt cx="7759680" cy="2702901"/>
                </a:xfrm>
              </p:grpSpPr>
              <p:sp>
                <p:nvSpPr>
                  <p:cNvPr id="65" name="正方形/長方形 64"/>
                  <p:cNvSpPr/>
                  <p:nvPr/>
                </p:nvSpPr>
                <p:spPr>
                  <a:xfrm>
                    <a:off x="2346683" y="4218017"/>
                    <a:ext cx="7746190" cy="2702900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 sz="1100" dirty="0"/>
                  </a:p>
                </p:txBody>
              </p:sp>
              <p:grpSp>
                <p:nvGrpSpPr>
                  <p:cNvPr id="66" name="グループ化 465"/>
                  <p:cNvGrpSpPr>
                    <a:grpSpLocks/>
                  </p:cNvGrpSpPr>
                  <p:nvPr/>
                </p:nvGrpSpPr>
                <p:grpSpPr bwMode="auto">
                  <a:xfrm>
                    <a:off x="2333193" y="4289868"/>
                    <a:ext cx="7759680" cy="2560321"/>
                    <a:chOff x="2778501" y="9035079"/>
                    <a:chExt cx="9356080" cy="2726310"/>
                  </a:xfrm>
                </p:grpSpPr>
                <p:sp>
                  <p:nvSpPr>
                    <p:cNvPr id="68" name="Rectangle 6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0729234" y="10506995"/>
                      <a:ext cx="731548" cy="233960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0099FF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miter lim="800000"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l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charset="0"/>
                        <a:buChar char="–"/>
                        <a:defRPr kumimoji="1" sz="14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charset="0"/>
                        <a:buChar char="•"/>
                        <a:defRPr kumimoji="1" sz="1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buChar char="–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</a:pPr>
                      <a:endParaRPr lang="ja-JP" altLang="en-US" sz="900">
                        <a:latin typeface="Arial" charset="0"/>
                        <a:ea typeface="HG丸ｺﾞｼｯｸM-PRO" pitchFamily="50" charset="-128"/>
                      </a:endParaRPr>
                    </a:p>
                  </p:txBody>
                </p:sp>
                <p:sp>
                  <p:nvSpPr>
                    <p:cNvPr id="69" name="Rectangle 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8609201" y="10772377"/>
                      <a:ext cx="3334819" cy="270578"/>
                    </a:xfrm>
                    <a:prstGeom prst="rect">
                      <a:avLst/>
                    </a:prstGeom>
                    <a:solidFill>
                      <a:srgbClr val="CCFFCC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miter lim="800000"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70" name="Freeform 8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2794766" y="9499725"/>
                      <a:ext cx="8749540" cy="1367820"/>
                    </a:xfrm>
                    <a:custGeom>
                      <a:avLst/>
                      <a:gdLst>
                        <a:gd name="T0" fmla="*/ 0 w 5630"/>
                        <a:gd name="T1" fmla="*/ 0 h 986"/>
                        <a:gd name="T2" fmla="*/ 0 w 5630"/>
                        <a:gd name="T3" fmla="*/ 720 h 986"/>
                        <a:gd name="T4" fmla="*/ 1524 w 5630"/>
                        <a:gd name="T5" fmla="*/ 872 h 986"/>
                        <a:gd name="T6" fmla="*/ 3661 w 5630"/>
                        <a:gd name="T7" fmla="*/ 985 h 986"/>
                        <a:gd name="T8" fmla="*/ 5427 w 5630"/>
                        <a:gd name="T9" fmla="*/ 1039 h 986"/>
                        <a:gd name="T10" fmla="*/ 5427 w 5630"/>
                        <a:gd name="T11" fmla="*/ 976 h 986"/>
                        <a:gd name="T12" fmla="*/ 4953 w 5630"/>
                        <a:gd name="T13" fmla="*/ 970 h 986"/>
                        <a:gd name="T14" fmla="*/ 4950 w 5630"/>
                        <a:gd name="T15" fmla="*/ 775 h 986"/>
                        <a:gd name="T16" fmla="*/ 4140 w 5630"/>
                        <a:gd name="T17" fmla="*/ 781 h 986"/>
                        <a:gd name="T18" fmla="*/ 3963 w 5630"/>
                        <a:gd name="T19" fmla="*/ 595 h 986"/>
                        <a:gd name="T20" fmla="*/ 1849 w 5630"/>
                        <a:gd name="T21" fmla="*/ 592 h 986"/>
                        <a:gd name="T22" fmla="*/ 1257 w 5630"/>
                        <a:gd name="T23" fmla="*/ 0 h 986"/>
                        <a:gd name="T24" fmla="*/ 0 w 5630"/>
                        <a:gd name="T25" fmla="*/ 0 h 98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0" t="0" r="r" b="b"/>
                      <a:pathLst>
                        <a:path w="5630" h="986">
                          <a:moveTo>
                            <a:pt x="1" y="0"/>
                          </a:moveTo>
                          <a:lnTo>
                            <a:pt x="0" y="583"/>
                          </a:lnTo>
                          <a:lnTo>
                            <a:pt x="1581" y="775"/>
                          </a:lnTo>
                          <a:lnTo>
                            <a:pt x="3798" y="918"/>
                          </a:lnTo>
                          <a:lnTo>
                            <a:pt x="5630" y="986"/>
                          </a:lnTo>
                          <a:lnTo>
                            <a:pt x="5630" y="906"/>
                          </a:lnTo>
                          <a:lnTo>
                            <a:pt x="5138" y="899"/>
                          </a:lnTo>
                          <a:lnTo>
                            <a:pt x="5135" y="652"/>
                          </a:lnTo>
                          <a:lnTo>
                            <a:pt x="4295" y="660"/>
                          </a:lnTo>
                          <a:lnTo>
                            <a:pt x="4111" y="424"/>
                          </a:lnTo>
                          <a:lnTo>
                            <a:pt x="1918" y="421"/>
                          </a:lnTo>
                          <a:lnTo>
                            <a:pt x="1579" y="0"/>
                          </a:lnTo>
                          <a:lnTo>
                            <a:pt x="1" y="0"/>
                          </a:lnTo>
                          <a:close/>
                        </a:path>
                      </a:pathLst>
                    </a:custGeom>
                    <a:solidFill>
                      <a:srgbClr val="CCFFCC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71" name="Freeform 11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842309" y="10404763"/>
                      <a:ext cx="734357" cy="399337"/>
                    </a:xfrm>
                    <a:custGeom>
                      <a:avLst/>
                      <a:gdLst>
                        <a:gd name="T0" fmla="*/ 585 w 561"/>
                        <a:gd name="T1" fmla="*/ 0 h 159"/>
                        <a:gd name="T2" fmla="*/ 585 w 561"/>
                        <a:gd name="T3" fmla="*/ 159 h 159"/>
                        <a:gd name="T4" fmla="*/ 0 w 561"/>
                        <a:gd name="T5" fmla="*/ 136 h 159"/>
                        <a:gd name="T6" fmla="*/ 0 w 561"/>
                        <a:gd name="T7" fmla="*/ 0 h 159"/>
                        <a:gd name="T8" fmla="*/ 585 w 561"/>
                        <a:gd name="T9" fmla="*/ 0 h 15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561" h="159">
                          <a:moveTo>
                            <a:pt x="561" y="0"/>
                          </a:moveTo>
                          <a:lnTo>
                            <a:pt x="561" y="159"/>
                          </a:lnTo>
                          <a:lnTo>
                            <a:pt x="0" y="136"/>
                          </a:lnTo>
                          <a:lnTo>
                            <a:pt x="0" y="0"/>
                          </a:lnTo>
                          <a:lnTo>
                            <a:pt x="561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72" name="Rectangle 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7845988" y="9593625"/>
                      <a:ext cx="725626" cy="980783"/>
                    </a:xfrm>
                    <a:prstGeom prst="rect">
                      <a:avLst/>
                    </a:prstGeom>
                    <a:solidFill>
                      <a:srgbClr val="969696"/>
                    </a:solid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l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charset="0"/>
                        <a:buChar char="–"/>
                        <a:defRPr kumimoji="1" sz="14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charset="0"/>
                        <a:buChar char="•"/>
                        <a:defRPr kumimoji="1" sz="1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buChar char="–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</a:pPr>
                      <a:endParaRPr lang="ja-JP" altLang="en-US" sz="900">
                        <a:latin typeface="Arial" charset="0"/>
                        <a:ea typeface="HG丸ｺﾞｼｯｸM-PRO" pitchFamily="50" charset="-128"/>
                      </a:endParaRPr>
                    </a:p>
                  </p:txBody>
                </p:sp>
                <p:sp>
                  <p:nvSpPr>
                    <p:cNvPr id="73" name="Freeform 9"/>
                    <p:cNvSpPr>
                      <a:spLocks noChangeAspect="1"/>
                    </p:cNvSpPr>
                    <p:nvPr/>
                  </p:nvSpPr>
                  <p:spPr bwMode="auto">
                    <a:xfrm rot="120000">
                      <a:off x="2818005" y="10382371"/>
                      <a:ext cx="9130662" cy="718433"/>
                    </a:xfrm>
                    <a:custGeom>
                      <a:avLst/>
                      <a:gdLst>
                        <a:gd name="T0" fmla="*/ 4 w 5438"/>
                        <a:gd name="T1" fmla="*/ 0 h 554"/>
                        <a:gd name="T2" fmla="*/ 1345 w 5438"/>
                        <a:gd name="T3" fmla="*/ 144 h 554"/>
                        <a:gd name="T4" fmla="*/ 2535 w 5438"/>
                        <a:gd name="T5" fmla="*/ 227 h 554"/>
                        <a:gd name="T6" fmla="*/ 4081 w 5438"/>
                        <a:gd name="T7" fmla="*/ 288 h 554"/>
                        <a:gd name="T8" fmla="*/ 5438 w 5438"/>
                        <a:gd name="T9" fmla="*/ 333 h 554"/>
                        <a:gd name="T10" fmla="*/ 5427 w 5438"/>
                        <a:gd name="T11" fmla="*/ 554 h 554"/>
                        <a:gd name="T12" fmla="*/ 4078 w 5438"/>
                        <a:gd name="T13" fmla="*/ 501 h 554"/>
                        <a:gd name="T14" fmla="*/ 2668 w 5438"/>
                        <a:gd name="T15" fmla="*/ 448 h 554"/>
                        <a:gd name="T16" fmla="*/ 1342 w 5438"/>
                        <a:gd name="T17" fmla="*/ 350 h 554"/>
                        <a:gd name="T18" fmla="*/ 0 w 5438"/>
                        <a:gd name="T19" fmla="*/ 183 h 554"/>
                        <a:gd name="T20" fmla="*/ 4 w 5438"/>
                        <a:gd name="T21" fmla="*/ 0 h 554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0" t="0" r="r" b="b"/>
                      <a:pathLst>
                        <a:path w="5438" h="554">
                          <a:moveTo>
                            <a:pt x="4" y="0"/>
                          </a:moveTo>
                          <a:lnTo>
                            <a:pt x="1345" y="144"/>
                          </a:lnTo>
                          <a:lnTo>
                            <a:pt x="2535" y="227"/>
                          </a:lnTo>
                          <a:lnTo>
                            <a:pt x="4081" y="288"/>
                          </a:lnTo>
                          <a:lnTo>
                            <a:pt x="5438" y="333"/>
                          </a:lnTo>
                          <a:lnTo>
                            <a:pt x="5427" y="554"/>
                          </a:lnTo>
                          <a:lnTo>
                            <a:pt x="4078" y="501"/>
                          </a:lnTo>
                          <a:lnTo>
                            <a:pt x="2668" y="448"/>
                          </a:lnTo>
                          <a:lnTo>
                            <a:pt x="1342" y="350"/>
                          </a:lnTo>
                          <a:lnTo>
                            <a:pt x="0" y="183"/>
                          </a:lnTo>
                          <a:lnTo>
                            <a:pt x="4" y="0"/>
                          </a:lnTo>
                          <a:close/>
                        </a:path>
                      </a:pathLst>
                    </a:custGeom>
                    <a:solidFill>
                      <a:srgbClr val="FFCC99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74" name="Rectangle 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6916001" y="9477307"/>
                      <a:ext cx="925544" cy="1356176"/>
                    </a:xfrm>
                    <a:prstGeom prst="rect">
                      <a:avLst/>
                    </a:prstGeom>
                    <a:solidFill>
                      <a:srgbClr val="969696"/>
                    </a:solid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l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charset="0"/>
                        <a:buChar char="–"/>
                        <a:defRPr kumimoji="1" sz="14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charset="0"/>
                        <a:buChar char="•"/>
                        <a:defRPr kumimoji="1" sz="1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buChar char="–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</a:pPr>
                      <a:endParaRPr lang="ja-JP" altLang="en-US" sz="900">
                        <a:latin typeface="Arial" charset="0"/>
                        <a:ea typeface="HG丸ｺﾞｼｯｸM-PRO" pitchFamily="50" charset="-128"/>
                      </a:endParaRPr>
                    </a:p>
                  </p:txBody>
                </p:sp>
                <p:sp>
                  <p:nvSpPr>
                    <p:cNvPr id="75" name="Line 12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11528038" y="10742521"/>
                      <a:ext cx="39274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76" name="Freeform 4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2890047" y="9499725"/>
                      <a:ext cx="8649611" cy="1242795"/>
                    </a:xfrm>
                    <a:custGeom>
                      <a:avLst/>
                      <a:gdLst>
                        <a:gd name="T0" fmla="*/ 0 w 5565"/>
                        <a:gd name="T1" fmla="*/ 0 h 896"/>
                        <a:gd name="T2" fmla="*/ 1251 w 5565"/>
                        <a:gd name="T3" fmla="*/ 0 h 896"/>
                        <a:gd name="T4" fmla="*/ 1850 w 5565"/>
                        <a:gd name="T5" fmla="*/ 599 h 896"/>
                        <a:gd name="T6" fmla="*/ 3957 w 5565"/>
                        <a:gd name="T7" fmla="*/ 599 h 896"/>
                        <a:gd name="T8" fmla="*/ 4131 w 5565"/>
                        <a:gd name="T9" fmla="*/ 781 h 896"/>
                        <a:gd name="T10" fmla="*/ 4949 w 5565"/>
                        <a:gd name="T11" fmla="*/ 781 h 896"/>
                        <a:gd name="T12" fmla="*/ 4949 w 5565"/>
                        <a:gd name="T13" fmla="*/ 978 h 896"/>
                        <a:gd name="T14" fmla="*/ 5419 w 5565"/>
                        <a:gd name="T15" fmla="*/ 978 h 89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5565" h="896">
                          <a:moveTo>
                            <a:pt x="0" y="2"/>
                          </a:moveTo>
                          <a:lnTo>
                            <a:pt x="1517" y="0"/>
                          </a:lnTo>
                          <a:lnTo>
                            <a:pt x="1863" y="419"/>
                          </a:lnTo>
                          <a:lnTo>
                            <a:pt x="4049" y="419"/>
                          </a:lnTo>
                          <a:lnTo>
                            <a:pt x="4229" y="648"/>
                          </a:lnTo>
                          <a:lnTo>
                            <a:pt x="5077" y="648"/>
                          </a:lnTo>
                          <a:lnTo>
                            <a:pt x="5077" y="896"/>
                          </a:lnTo>
                          <a:lnTo>
                            <a:pt x="5565" y="896"/>
                          </a:lnTo>
                        </a:path>
                      </a:pathLst>
                    </a:custGeom>
                    <a:noFill/>
                    <a:ln w="12700" cap="flat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77" name="Rectangle 15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334332">
                      <a:off x="4935092" y="11119464"/>
                      <a:ext cx="6246683" cy="37694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miter lim="800000"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78" name="Freeform 9"/>
                    <p:cNvSpPr>
                      <a:spLocks noChangeAspect="1"/>
                    </p:cNvSpPr>
                    <p:nvPr/>
                  </p:nvSpPr>
                  <p:spPr bwMode="auto">
                    <a:xfrm rot="120000">
                      <a:off x="2952792" y="10638021"/>
                      <a:ext cx="9132986" cy="696039"/>
                    </a:xfrm>
                    <a:custGeom>
                      <a:avLst/>
                      <a:gdLst>
                        <a:gd name="T0" fmla="*/ 4 w 5438"/>
                        <a:gd name="T1" fmla="*/ 0 h 554"/>
                        <a:gd name="T2" fmla="*/ 1345 w 5438"/>
                        <a:gd name="T3" fmla="*/ 144 h 554"/>
                        <a:gd name="T4" fmla="*/ 2535 w 5438"/>
                        <a:gd name="T5" fmla="*/ 227 h 554"/>
                        <a:gd name="T6" fmla="*/ 4081 w 5438"/>
                        <a:gd name="T7" fmla="*/ 288 h 554"/>
                        <a:gd name="T8" fmla="*/ 5438 w 5438"/>
                        <a:gd name="T9" fmla="*/ 333 h 554"/>
                        <a:gd name="T10" fmla="*/ 5427 w 5438"/>
                        <a:gd name="T11" fmla="*/ 554 h 554"/>
                        <a:gd name="T12" fmla="*/ 4078 w 5438"/>
                        <a:gd name="T13" fmla="*/ 501 h 554"/>
                        <a:gd name="T14" fmla="*/ 2668 w 5438"/>
                        <a:gd name="T15" fmla="*/ 448 h 554"/>
                        <a:gd name="T16" fmla="*/ 1342 w 5438"/>
                        <a:gd name="T17" fmla="*/ 350 h 554"/>
                        <a:gd name="T18" fmla="*/ 0 w 5438"/>
                        <a:gd name="T19" fmla="*/ 183 h 554"/>
                        <a:gd name="T20" fmla="*/ 4 w 5438"/>
                        <a:gd name="T21" fmla="*/ 0 h 554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0" t="0" r="r" b="b"/>
                      <a:pathLst>
                        <a:path w="5438" h="554">
                          <a:moveTo>
                            <a:pt x="4" y="0"/>
                          </a:moveTo>
                          <a:lnTo>
                            <a:pt x="1345" y="144"/>
                          </a:lnTo>
                          <a:lnTo>
                            <a:pt x="2535" y="227"/>
                          </a:lnTo>
                          <a:lnTo>
                            <a:pt x="4081" y="288"/>
                          </a:lnTo>
                          <a:lnTo>
                            <a:pt x="5438" y="333"/>
                          </a:lnTo>
                          <a:lnTo>
                            <a:pt x="5427" y="554"/>
                          </a:lnTo>
                          <a:lnTo>
                            <a:pt x="4078" y="501"/>
                          </a:lnTo>
                          <a:lnTo>
                            <a:pt x="2668" y="448"/>
                          </a:lnTo>
                          <a:lnTo>
                            <a:pt x="1342" y="350"/>
                          </a:lnTo>
                          <a:lnTo>
                            <a:pt x="0" y="183"/>
                          </a:lnTo>
                          <a:lnTo>
                            <a:pt x="4" y="0"/>
                          </a:lnTo>
                          <a:close/>
                        </a:path>
                      </a:pathLst>
                    </a:custGeom>
                    <a:solidFill>
                      <a:schemeClr val="tx2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79" name="Freeform 9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001595" y="10673476"/>
                      <a:ext cx="9132986" cy="1087913"/>
                    </a:xfrm>
                    <a:custGeom>
                      <a:avLst/>
                      <a:gdLst>
                        <a:gd name="T0" fmla="*/ 4 w 5438"/>
                        <a:gd name="T1" fmla="*/ 0 h 554"/>
                        <a:gd name="T2" fmla="*/ 1345 w 5438"/>
                        <a:gd name="T3" fmla="*/ 144 h 554"/>
                        <a:gd name="T4" fmla="*/ 2535 w 5438"/>
                        <a:gd name="T5" fmla="*/ 227 h 554"/>
                        <a:gd name="T6" fmla="*/ 4081 w 5438"/>
                        <a:gd name="T7" fmla="*/ 288 h 554"/>
                        <a:gd name="T8" fmla="*/ 5438 w 5438"/>
                        <a:gd name="T9" fmla="*/ 333 h 554"/>
                        <a:gd name="T10" fmla="*/ 5427 w 5438"/>
                        <a:gd name="T11" fmla="*/ 554 h 554"/>
                        <a:gd name="T12" fmla="*/ 4078 w 5438"/>
                        <a:gd name="T13" fmla="*/ 501 h 554"/>
                        <a:gd name="T14" fmla="*/ 2668 w 5438"/>
                        <a:gd name="T15" fmla="*/ 448 h 554"/>
                        <a:gd name="T16" fmla="*/ 1342 w 5438"/>
                        <a:gd name="T17" fmla="*/ 350 h 554"/>
                        <a:gd name="T18" fmla="*/ 0 w 5438"/>
                        <a:gd name="T19" fmla="*/ 183 h 554"/>
                        <a:gd name="T20" fmla="*/ 4 w 5438"/>
                        <a:gd name="T21" fmla="*/ 0 h 554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0" t="0" r="r" b="b"/>
                      <a:pathLst>
                        <a:path w="5438" h="554">
                          <a:moveTo>
                            <a:pt x="4" y="0"/>
                          </a:moveTo>
                          <a:lnTo>
                            <a:pt x="1345" y="144"/>
                          </a:lnTo>
                          <a:lnTo>
                            <a:pt x="2535" y="227"/>
                          </a:lnTo>
                          <a:lnTo>
                            <a:pt x="4081" y="288"/>
                          </a:lnTo>
                          <a:lnTo>
                            <a:pt x="5438" y="333"/>
                          </a:lnTo>
                          <a:lnTo>
                            <a:pt x="5427" y="554"/>
                          </a:lnTo>
                          <a:lnTo>
                            <a:pt x="4078" y="501"/>
                          </a:lnTo>
                          <a:lnTo>
                            <a:pt x="2668" y="448"/>
                          </a:lnTo>
                          <a:lnTo>
                            <a:pt x="1342" y="350"/>
                          </a:lnTo>
                          <a:lnTo>
                            <a:pt x="0" y="183"/>
                          </a:lnTo>
                          <a:lnTo>
                            <a:pt x="4" y="0"/>
                          </a:lnTo>
                          <a:close/>
                        </a:path>
                      </a:pathLst>
                    </a:custGeom>
                    <a:solidFill>
                      <a:srgbClr val="FFCC99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0" name="Rectangle 1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113143" y="11341525"/>
                      <a:ext cx="8835525" cy="378810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miter lim="800000"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1" name="Rectangle 2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003918" y="10975777"/>
                      <a:ext cx="2147297" cy="647523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miter lim="800000"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2" name="Freeform 22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175888" y="10910466"/>
                      <a:ext cx="8268489" cy="529961"/>
                    </a:xfrm>
                    <a:custGeom>
                      <a:avLst/>
                      <a:gdLst>
                        <a:gd name="T0" fmla="*/ 0 w 4856"/>
                        <a:gd name="T1" fmla="*/ 0 h 400"/>
                        <a:gd name="T2" fmla="*/ 1496 w 4856"/>
                        <a:gd name="T3" fmla="*/ 200 h 400"/>
                        <a:gd name="T4" fmla="*/ 2352 w 4856"/>
                        <a:gd name="T5" fmla="*/ 256 h 400"/>
                        <a:gd name="T6" fmla="*/ 3544 w 4856"/>
                        <a:gd name="T7" fmla="*/ 328 h 400"/>
                        <a:gd name="T8" fmla="*/ 4344 w 4856"/>
                        <a:gd name="T9" fmla="*/ 368 h 400"/>
                        <a:gd name="T10" fmla="*/ 4856 w 4856"/>
                        <a:gd name="T11" fmla="*/ 400 h 4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4856" h="400">
                          <a:moveTo>
                            <a:pt x="0" y="0"/>
                          </a:moveTo>
                          <a:cubicBezTo>
                            <a:pt x="552" y="78"/>
                            <a:pt x="1104" y="157"/>
                            <a:pt x="1496" y="200"/>
                          </a:cubicBezTo>
                          <a:cubicBezTo>
                            <a:pt x="1888" y="243"/>
                            <a:pt x="2011" y="235"/>
                            <a:pt x="2352" y="256"/>
                          </a:cubicBezTo>
                          <a:cubicBezTo>
                            <a:pt x="2693" y="277"/>
                            <a:pt x="3212" y="309"/>
                            <a:pt x="3544" y="328"/>
                          </a:cubicBezTo>
                          <a:cubicBezTo>
                            <a:pt x="3876" y="347"/>
                            <a:pt x="4125" y="356"/>
                            <a:pt x="4344" y="368"/>
                          </a:cubicBezTo>
                          <a:cubicBezTo>
                            <a:pt x="4563" y="380"/>
                            <a:pt x="4709" y="390"/>
                            <a:pt x="4856" y="40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rgbClr val="CCFFCC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3" name="Freeform 23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154973" y="11026161"/>
                      <a:ext cx="8261517" cy="524362"/>
                    </a:xfrm>
                    <a:custGeom>
                      <a:avLst/>
                      <a:gdLst>
                        <a:gd name="T0" fmla="*/ 0 w 4832"/>
                        <a:gd name="T1" fmla="*/ 0 h 344"/>
                        <a:gd name="T2" fmla="*/ 512 w 4832"/>
                        <a:gd name="T3" fmla="*/ 56 h 344"/>
                        <a:gd name="T4" fmla="*/ 1288 w 4832"/>
                        <a:gd name="T5" fmla="*/ 136 h 344"/>
                        <a:gd name="T6" fmla="*/ 2064 w 4832"/>
                        <a:gd name="T7" fmla="*/ 192 h 344"/>
                        <a:gd name="T8" fmla="*/ 3064 w 4832"/>
                        <a:gd name="T9" fmla="*/ 264 h 344"/>
                        <a:gd name="T10" fmla="*/ 3760 w 4832"/>
                        <a:gd name="T11" fmla="*/ 304 h 344"/>
                        <a:gd name="T12" fmla="*/ 4832 w 4832"/>
                        <a:gd name="T13" fmla="*/ 344 h 34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4832" h="344">
                          <a:moveTo>
                            <a:pt x="0" y="0"/>
                          </a:moveTo>
                          <a:cubicBezTo>
                            <a:pt x="148" y="16"/>
                            <a:pt x="297" y="33"/>
                            <a:pt x="512" y="56"/>
                          </a:cubicBezTo>
                          <a:cubicBezTo>
                            <a:pt x="727" y="79"/>
                            <a:pt x="1029" y="113"/>
                            <a:pt x="1288" y="136"/>
                          </a:cubicBezTo>
                          <a:cubicBezTo>
                            <a:pt x="1547" y="159"/>
                            <a:pt x="1768" y="171"/>
                            <a:pt x="2064" y="192"/>
                          </a:cubicBezTo>
                          <a:cubicBezTo>
                            <a:pt x="2360" y="213"/>
                            <a:pt x="2781" y="245"/>
                            <a:pt x="3064" y="264"/>
                          </a:cubicBezTo>
                          <a:cubicBezTo>
                            <a:pt x="3347" y="283"/>
                            <a:pt x="3465" y="291"/>
                            <a:pt x="3760" y="304"/>
                          </a:cubicBezTo>
                          <a:cubicBezTo>
                            <a:pt x="4055" y="317"/>
                            <a:pt x="4443" y="330"/>
                            <a:pt x="4832" y="344"/>
                          </a:cubicBezTo>
                        </a:path>
                      </a:pathLst>
                    </a:custGeom>
                    <a:noFill/>
                    <a:ln w="53975" cap="flat" cmpd="sng">
                      <a:solidFill>
                        <a:srgbClr val="CCFFCC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4" name="Text Box 1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7111450" y="9600378"/>
                      <a:ext cx="542048" cy="32174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miter lim="800000"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>
                      <a:lvl1pPr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l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charset="0"/>
                        <a:buChar char="–"/>
                        <a:defRPr kumimoji="1" sz="14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charset="0"/>
                        <a:buChar char="•"/>
                        <a:defRPr kumimoji="1" sz="1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buChar char="–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</a:pPr>
                      <a:r>
                        <a:rPr lang="ja-JP" altLang="en-US" sz="1000">
                          <a:solidFill>
                            <a:schemeClr val="bg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原子炉</a:t>
                      </a:r>
                    </a:p>
                    <a:p>
                      <a:pPr algn="ctr"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</a:pPr>
                      <a:r>
                        <a:rPr lang="ja-JP" altLang="en-US" sz="1000">
                          <a:solidFill>
                            <a:schemeClr val="bg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建屋</a:t>
                      </a:r>
                    </a:p>
                  </p:txBody>
                </p:sp>
                <p:sp>
                  <p:nvSpPr>
                    <p:cNvPr id="85" name="Rectangle 2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997837" y="9494127"/>
                      <a:ext cx="65070" cy="1017003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6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6908095" y="10494334"/>
                      <a:ext cx="941186" cy="339623"/>
                    </a:xfrm>
                    <a:custGeom>
                      <a:avLst/>
                      <a:gdLst>
                        <a:gd name="T0" fmla="*/ 2 w 636"/>
                        <a:gd name="T1" fmla="*/ 4 h 241"/>
                        <a:gd name="T2" fmla="*/ 636 w 636"/>
                        <a:gd name="T3" fmla="*/ 0 h 241"/>
                        <a:gd name="T4" fmla="*/ 630 w 636"/>
                        <a:gd name="T5" fmla="*/ 234 h 241"/>
                        <a:gd name="T6" fmla="*/ 0 w 636"/>
                        <a:gd name="T7" fmla="*/ 241 h 241"/>
                        <a:gd name="T8" fmla="*/ 2 w 636"/>
                        <a:gd name="T9" fmla="*/ 4 h 24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636" h="241">
                          <a:moveTo>
                            <a:pt x="2" y="4"/>
                          </a:moveTo>
                          <a:lnTo>
                            <a:pt x="636" y="0"/>
                          </a:lnTo>
                          <a:lnTo>
                            <a:pt x="630" y="234"/>
                          </a:lnTo>
                          <a:lnTo>
                            <a:pt x="0" y="241"/>
                          </a:lnTo>
                          <a:lnTo>
                            <a:pt x="2" y="4"/>
                          </a:lnTo>
                        </a:path>
                      </a:pathLst>
                    </a:custGeom>
                    <a:solidFill>
                      <a:srgbClr val="00FFFF">
                        <a:alpha val="50000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7" name="Rectangle 33" descr="みかげ石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0784385" y="10401031"/>
                      <a:ext cx="188238" cy="343355"/>
                    </a:xfrm>
                    <a:prstGeom prst="rect">
                      <a:avLst/>
                    </a:prstGeom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8" name="AutoShape 36"/>
                    <p:cNvSpPr>
                      <a:spLocks noChangeAspect="1" noChangeArrowheads="1"/>
                    </p:cNvSpPr>
                    <p:nvPr/>
                  </p:nvSpPr>
                  <p:spPr bwMode="auto">
                    <a:xfrm flipV="1">
                      <a:off x="3271169" y="9572501"/>
                      <a:ext cx="137110" cy="113830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rgbClr val="0000FF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9" name="Freeform 40"/>
                    <p:cNvSpPr>
                      <a:spLocks/>
                    </p:cNvSpPr>
                    <p:nvPr/>
                  </p:nvSpPr>
                  <p:spPr bwMode="auto">
                    <a:xfrm>
                      <a:off x="7846957" y="10494334"/>
                      <a:ext cx="725061" cy="78374"/>
                    </a:xfrm>
                    <a:custGeom>
                      <a:avLst/>
                      <a:gdLst>
                        <a:gd name="T0" fmla="*/ 2 w 636"/>
                        <a:gd name="T1" fmla="*/ 4 h 241"/>
                        <a:gd name="T2" fmla="*/ 636 w 636"/>
                        <a:gd name="T3" fmla="*/ 0 h 241"/>
                        <a:gd name="T4" fmla="*/ 630 w 636"/>
                        <a:gd name="T5" fmla="*/ 234 h 241"/>
                        <a:gd name="T6" fmla="*/ 0 w 636"/>
                        <a:gd name="T7" fmla="*/ 241 h 241"/>
                        <a:gd name="T8" fmla="*/ 2 w 636"/>
                        <a:gd name="T9" fmla="*/ 4 h 24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636" h="241">
                          <a:moveTo>
                            <a:pt x="2" y="4"/>
                          </a:moveTo>
                          <a:lnTo>
                            <a:pt x="636" y="0"/>
                          </a:lnTo>
                          <a:lnTo>
                            <a:pt x="630" y="234"/>
                          </a:lnTo>
                          <a:lnTo>
                            <a:pt x="0" y="241"/>
                          </a:lnTo>
                          <a:lnTo>
                            <a:pt x="2" y="4"/>
                          </a:lnTo>
                        </a:path>
                      </a:pathLst>
                    </a:custGeom>
                    <a:solidFill>
                      <a:srgbClr val="00FFFF">
                        <a:alpha val="50000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90" name="Line 57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6912743" y="10492469"/>
                      <a:ext cx="1659275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FFFF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91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17750" y="10081936"/>
                      <a:ext cx="65070" cy="604603"/>
                    </a:xfrm>
                    <a:prstGeom prst="rect">
                      <a:avLst/>
                    </a:prstGeom>
                    <a:solidFill>
                      <a:srgbClr val="00B050"/>
                    </a:solid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92" name="Rectangle 6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0851779" y="10401031"/>
                      <a:ext cx="65070" cy="250052"/>
                    </a:xfrm>
                    <a:prstGeom prst="rect">
                      <a:avLst/>
                    </a:prstGeom>
                    <a:solidFill>
                      <a:srgbClr val="00B050"/>
                    </a:solid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93" name="Text Box 53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3212352" y="9378170"/>
                      <a:ext cx="530755" cy="9652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miter lim="800000"/>
                          <a:headEnd type="none" w="sm" len="sm"/>
                          <a:tailEnd type="none" w="sm" len="sm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>
                      <a:lvl1pPr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l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charset="0"/>
                        <a:buChar char="–"/>
                        <a:defRPr kumimoji="1" sz="14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charset="0"/>
                        <a:buChar char="•"/>
                        <a:defRPr kumimoji="1" sz="1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buChar char="–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</a:pPr>
                      <a:r>
                        <a:rPr lang="en-US" altLang="ja-JP" sz="600">
                          <a:latin typeface="HG丸ｺﾞｼｯｸM-PRO" pitchFamily="50" charset="-128"/>
                          <a:ea typeface="HG丸ｺﾞｼｯｸM-PRO" pitchFamily="50" charset="-128"/>
                        </a:rPr>
                        <a:t>O.P.+35m</a:t>
                      </a:r>
                    </a:p>
                  </p:txBody>
                </p:sp>
                <p:sp>
                  <p:nvSpPr>
                    <p:cNvPr id="94" name="正方形/長方形 93"/>
                    <p:cNvSpPr/>
                    <p:nvPr/>
                  </p:nvSpPr>
                  <p:spPr>
                    <a:xfrm>
                      <a:off x="2778501" y="9035079"/>
                      <a:ext cx="1791738" cy="2726310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ja-JP" altLang="en-US" dirty="0"/>
                    </a:p>
                  </p:txBody>
                </p:sp>
                <p:sp>
                  <p:nvSpPr>
                    <p:cNvPr id="95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568087" y="10606298"/>
                      <a:ext cx="67394" cy="229526"/>
                    </a:xfrm>
                    <a:prstGeom prst="rect">
                      <a:avLst/>
                    </a:prstGeom>
                    <a:solidFill>
                      <a:srgbClr val="25F5FF"/>
                    </a:solid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96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28151" y="10341317"/>
                      <a:ext cx="65070" cy="229526"/>
                    </a:xfrm>
                    <a:prstGeom prst="rect">
                      <a:avLst/>
                    </a:prstGeom>
                    <a:solidFill>
                      <a:srgbClr val="25F5FF"/>
                    </a:solid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cxnSp>
                  <p:nvCxnSpPr>
                    <p:cNvPr id="97" name="直線矢印コネクタ 96"/>
                    <p:cNvCxnSpPr/>
                    <p:nvPr/>
                  </p:nvCxnSpPr>
                  <p:spPr>
                    <a:xfrm flipV="1">
                      <a:off x="7595974" y="10311460"/>
                      <a:ext cx="0" cy="251919"/>
                    </a:xfrm>
                    <a:prstGeom prst="straightConnector1">
                      <a:avLst/>
                    </a:prstGeom>
                    <a:ln w="28575" cap="rnd">
                      <a:solidFill>
                        <a:srgbClr val="25F5FF"/>
                      </a:solidFill>
                      <a:prstDash val="sysDot"/>
                      <a:headEnd type="none" w="med" len="med"/>
                      <a:tailEnd type="arrow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" name="直線矢印コネクタ 97"/>
                    <p:cNvCxnSpPr/>
                    <p:nvPr/>
                  </p:nvCxnSpPr>
                  <p:spPr>
                    <a:xfrm flipV="1">
                      <a:off x="8156038" y="10141650"/>
                      <a:ext cx="0" cy="149285"/>
                    </a:xfrm>
                    <a:prstGeom prst="straightConnector1">
                      <a:avLst/>
                    </a:prstGeom>
                    <a:ln w="28575" cap="rnd">
                      <a:solidFill>
                        <a:srgbClr val="25F5FF"/>
                      </a:solidFill>
                      <a:prstDash val="sysDot"/>
                      <a:headEnd type="none" w="med" len="med"/>
                      <a:tailEnd type="arrow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9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794941" y="10089400"/>
                      <a:ext cx="81336" cy="1242795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00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988890" y="10359978"/>
                      <a:ext cx="81338" cy="968485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01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039126" y="10089400"/>
                      <a:ext cx="81336" cy="1442463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02" name="Rectangle 6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8816030" y="10081936"/>
                      <a:ext cx="67393" cy="709102"/>
                    </a:xfrm>
                    <a:prstGeom prst="rect">
                      <a:avLst/>
                    </a:prstGeom>
                    <a:solidFill>
                      <a:srgbClr val="00B050"/>
                    </a:solidFill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  <a:effectLst/>
                    <a:ex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ja-JP" altLang="en-US" sz="11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67" name="正方形/長方形 66"/>
                  <p:cNvSpPr/>
                  <p:nvPr/>
                </p:nvSpPr>
                <p:spPr>
                  <a:xfrm>
                    <a:off x="9520436" y="4218016"/>
                    <a:ext cx="547314" cy="270290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 sz="1100" dirty="0"/>
                  </a:p>
                </p:txBody>
              </p:sp>
            </p:grpSp>
            <p:cxnSp>
              <p:nvCxnSpPr>
                <p:cNvPr id="61" name="直線矢印コネクタ 60"/>
                <p:cNvCxnSpPr/>
                <p:nvPr/>
              </p:nvCxnSpPr>
              <p:spPr>
                <a:xfrm flipV="1">
                  <a:off x="710611" y="4676757"/>
                  <a:ext cx="0" cy="238275"/>
                </a:xfrm>
                <a:prstGeom prst="straightConnector1">
                  <a:avLst/>
                </a:prstGeom>
                <a:ln w="28575" cap="rnd">
                  <a:solidFill>
                    <a:srgbClr val="0000FF"/>
                  </a:solidFill>
                  <a:prstDash val="sysDot"/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矢印コネクタ 61"/>
                <p:cNvCxnSpPr/>
                <p:nvPr/>
              </p:nvCxnSpPr>
              <p:spPr>
                <a:xfrm flipV="1">
                  <a:off x="1734674" y="5111651"/>
                  <a:ext cx="0" cy="298262"/>
                </a:xfrm>
                <a:prstGeom prst="straightConnector1">
                  <a:avLst/>
                </a:prstGeom>
                <a:ln w="28575" cap="rnd">
                  <a:solidFill>
                    <a:srgbClr val="0000FF"/>
                  </a:solidFill>
                  <a:prstDash val="sysDot"/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矢印コネクタ 62"/>
                <p:cNvCxnSpPr/>
                <p:nvPr/>
              </p:nvCxnSpPr>
              <p:spPr>
                <a:xfrm flipV="1">
                  <a:off x="3463198" y="5111651"/>
                  <a:ext cx="0" cy="298262"/>
                </a:xfrm>
                <a:prstGeom prst="straightConnector1">
                  <a:avLst/>
                </a:prstGeom>
                <a:ln w="28575" cap="rnd">
                  <a:solidFill>
                    <a:srgbClr val="0000FF"/>
                  </a:solidFill>
                  <a:prstDash val="sysDot"/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直線矢印コネクタ 63"/>
                <p:cNvCxnSpPr/>
                <p:nvPr/>
              </p:nvCxnSpPr>
              <p:spPr>
                <a:xfrm flipV="1">
                  <a:off x="4927341" y="5403247"/>
                  <a:ext cx="0" cy="298260"/>
                </a:xfrm>
                <a:prstGeom prst="straightConnector1">
                  <a:avLst/>
                </a:prstGeom>
                <a:ln w="28575" cap="rnd">
                  <a:solidFill>
                    <a:srgbClr val="0000FF"/>
                  </a:solidFill>
                  <a:prstDash val="sysDot"/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正方形/長方形 31"/>
              <p:cNvSpPr/>
              <p:nvPr/>
            </p:nvSpPr>
            <p:spPr bwMode="gray">
              <a:xfrm rot="220189">
                <a:off x="3619500" y="2998788"/>
                <a:ext cx="2154238" cy="26987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  <a:ex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anchor="ctr"/>
              <a:lstStyle/>
              <a:p>
                <a:pPr algn="ctr" defTabSz="895257" fontAlgn="b">
                  <a:buSzPct val="120000"/>
                  <a:defRPr/>
                </a:pPr>
                <a:endParaRPr lang="ja-JP" altLang="en-US" dirty="0">
                  <a:solidFill>
                    <a:schemeClr val="tx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33" name="正方形/長方形 32"/>
              <p:cNvSpPr/>
              <p:nvPr/>
            </p:nvSpPr>
            <p:spPr bwMode="gray">
              <a:xfrm rot="254705">
                <a:off x="3619500" y="3076575"/>
                <a:ext cx="2155825" cy="46038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  <a:ex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anchor="ctr"/>
              <a:lstStyle/>
              <a:p>
                <a:pPr algn="ctr" defTabSz="895257" fontAlgn="b">
                  <a:buSzPct val="120000"/>
                  <a:defRPr/>
                </a:pPr>
                <a:endParaRPr lang="ja-JP" altLang="en-US" dirty="0">
                  <a:solidFill>
                    <a:schemeClr val="tx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34" name="正方形/長方形 33"/>
              <p:cNvSpPr/>
              <p:nvPr/>
            </p:nvSpPr>
            <p:spPr bwMode="gray">
              <a:xfrm rot="376108">
                <a:off x="2730500" y="2881313"/>
                <a:ext cx="827088" cy="26987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  <a:ex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anchor="ctr"/>
              <a:lstStyle/>
              <a:p>
                <a:pPr algn="ctr" defTabSz="895257" fontAlgn="b">
                  <a:buSzPct val="120000"/>
                  <a:defRPr/>
                </a:pPr>
                <a:endParaRPr lang="ja-JP" altLang="en-US" dirty="0">
                  <a:solidFill>
                    <a:schemeClr val="tx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35" name="正方形/長方形 34"/>
              <p:cNvSpPr/>
              <p:nvPr/>
            </p:nvSpPr>
            <p:spPr bwMode="gray">
              <a:xfrm rot="360854">
                <a:off x="2732088" y="2947988"/>
                <a:ext cx="819150" cy="46037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  <a:ex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anchor="ctr"/>
              <a:lstStyle/>
              <a:p>
                <a:pPr algn="ctr" defTabSz="895257" fontAlgn="b">
                  <a:buSzPct val="120000"/>
                  <a:defRPr/>
                </a:pPr>
                <a:endParaRPr lang="ja-JP" altLang="en-US" dirty="0">
                  <a:solidFill>
                    <a:schemeClr val="tx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36" name="正方形/長方形 35"/>
              <p:cNvSpPr/>
              <p:nvPr/>
            </p:nvSpPr>
            <p:spPr bwMode="gray">
              <a:xfrm rot="201101">
                <a:off x="5843588" y="3106738"/>
                <a:ext cx="1584325" cy="28575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  <a:ex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anchor="ctr"/>
              <a:lstStyle/>
              <a:p>
                <a:pPr algn="ctr" defTabSz="895257" fontAlgn="b">
                  <a:buSzPct val="120000"/>
                  <a:defRPr/>
                </a:pPr>
                <a:endParaRPr lang="ja-JP" altLang="en-US" dirty="0">
                  <a:solidFill>
                    <a:schemeClr val="tx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37" name="正方形/長方形 36"/>
              <p:cNvSpPr/>
              <p:nvPr/>
            </p:nvSpPr>
            <p:spPr bwMode="gray">
              <a:xfrm rot="154260">
                <a:off x="5840413" y="3201988"/>
                <a:ext cx="1563687" cy="46037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  <a:ex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anchor="ctr"/>
              <a:lstStyle/>
              <a:p>
                <a:pPr algn="ctr" defTabSz="895257" fontAlgn="b">
                  <a:buSzPct val="120000"/>
                  <a:defRPr/>
                </a:pPr>
                <a:endParaRPr lang="ja-JP" altLang="en-US" dirty="0">
                  <a:solidFill>
                    <a:schemeClr val="tx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38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4999119" y="1638300"/>
                <a:ext cx="444337" cy="2463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spcAft>
                    <a:spcPts val="600"/>
                  </a:spcAft>
                  <a:buClr>
                    <a:srgbClr val="002060"/>
                  </a:buClr>
                  <a:buFont typeface="Wingdings" pitchFamily="2" charset="2"/>
                  <a:buChar char="l"/>
                  <a:defRPr kumimoji="1" sz="2000">
                    <a:solidFill>
                      <a:schemeClr val="tx1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defRPr>
                </a:lvl1pPr>
                <a:lvl2pPr marL="742950" indent="-285750">
                  <a:spcBef>
                    <a:spcPts val="600"/>
                  </a:spcBef>
                  <a:spcAft>
                    <a:spcPts val="600"/>
                  </a:spcAft>
                  <a:buFont typeface="Arial" charset="0"/>
                  <a:buChar char="–"/>
                  <a:defRPr kumimoji="1" sz="1400">
                    <a:solidFill>
                      <a:schemeClr val="tx1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defRPr>
                </a:lvl2pPr>
                <a:lvl3pPr marL="1143000" indent="-228600">
                  <a:spcBef>
                    <a:spcPts val="600"/>
                  </a:spcBef>
                  <a:spcAft>
                    <a:spcPts val="600"/>
                  </a:spcAft>
                  <a:buFont typeface="Arial" charset="0"/>
                  <a:buChar char="•"/>
                  <a:defRPr kumimoji="1" sz="1000">
                    <a:solidFill>
                      <a:schemeClr val="tx1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spcAft>
                    <a:spcPct val="0"/>
                  </a:spcAft>
                  <a:buClrTx/>
                  <a:buFontTx/>
                  <a:buNone/>
                </a:pPr>
                <a:r>
                  <a:rPr lang="ja-JP" altLang="en-US" sz="900" dirty="0">
                    <a:solidFill>
                      <a:schemeClr val="bg1"/>
                    </a:solidFill>
                    <a:latin typeface="HG丸ｺﾞｼｯｸM-PRO" pitchFamily="50" charset="-128"/>
                    <a:ea typeface="HG丸ｺﾞｼｯｸM-PRO" pitchFamily="50" charset="-128"/>
                  </a:rPr>
                  <a:t>タービン</a:t>
                </a:r>
              </a:p>
              <a:p>
                <a:pPr algn="ctr" eaLnBrk="1" hangingPunct="1">
                  <a:spcBef>
                    <a:spcPct val="0"/>
                  </a:spcBef>
                  <a:spcAft>
                    <a:spcPct val="0"/>
                  </a:spcAft>
                  <a:buClrTx/>
                  <a:buFontTx/>
                  <a:buNone/>
                </a:pPr>
                <a:r>
                  <a:rPr lang="ja-JP" altLang="en-US" sz="900" dirty="0">
                    <a:solidFill>
                      <a:schemeClr val="bg1"/>
                    </a:solidFill>
                    <a:latin typeface="HG丸ｺﾞｼｯｸM-PRO" pitchFamily="50" charset="-128"/>
                    <a:ea typeface="HG丸ｺﾞｼｯｸM-PRO" pitchFamily="50" charset="-128"/>
                  </a:rPr>
                  <a:t>建屋</a:t>
                </a:r>
              </a:p>
            </p:txBody>
          </p:sp>
          <p:sp>
            <p:nvSpPr>
              <p:cNvPr id="39" name="フリーフォーム 8"/>
              <p:cNvSpPr>
                <a:spLocks/>
              </p:cNvSpPr>
              <p:nvPr/>
            </p:nvSpPr>
            <p:spPr bwMode="auto">
              <a:xfrm>
                <a:off x="3624263" y="2171700"/>
                <a:ext cx="352425" cy="119063"/>
              </a:xfrm>
              <a:custGeom>
                <a:avLst/>
                <a:gdLst>
                  <a:gd name="T0" fmla="*/ 0 w 352425"/>
                  <a:gd name="T1" fmla="*/ 0 h 119063"/>
                  <a:gd name="T2" fmla="*/ 204787 w 352425"/>
                  <a:gd name="T3" fmla="*/ 38100 h 119063"/>
                  <a:gd name="T4" fmla="*/ 271462 w 352425"/>
                  <a:gd name="T5" fmla="*/ 71438 h 119063"/>
                  <a:gd name="T6" fmla="*/ 352425 w 352425"/>
                  <a:gd name="T7" fmla="*/ 119063 h 119063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52425" h="119063">
                    <a:moveTo>
                      <a:pt x="0" y="0"/>
                    </a:moveTo>
                    <a:lnTo>
                      <a:pt x="204787" y="38100"/>
                    </a:lnTo>
                    <a:lnTo>
                      <a:pt x="271462" y="71438"/>
                    </a:lnTo>
                    <a:lnTo>
                      <a:pt x="352425" y="119063"/>
                    </a:lnTo>
                  </a:path>
                </a:pathLst>
              </a:custGeom>
              <a:noFill/>
              <a:ln w="25400">
                <a:solidFill>
                  <a:srgbClr val="00206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40" name="フリーフォーム 9"/>
              <p:cNvSpPr>
                <a:spLocks/>
              </p:cNvSpPr>
              <p:nvPr/>
            </p:nvSpPr>
            <p:spPr bwMode="auto">
              <a:xfrm>
                <a:off x="4027488" y="2257425"/>
                <a:ext cx="296862" cy="42068"/>
              </a:xfrm>
              <a:custGeom>
                <a:avLst/>
                <a:gdLst>
                  <a:gd name="T0" fmla="*/ 0 w 285750"/>
                  <a:gd name="T1" fmla="*/ 61914 h 61912"/>
                  <a:gd name="T2" fmla="*/ 61913 w 285750"/>
                  <a:gd name="T3" fmla="*/ 23812 h 61912"/>
                  <a:gd name="T4" fmla="*/ 209550 w 285750"/>
                  <a:gd name="T5" fmla="*/ 0 h 61912"/>
                  <a:gd name="T6" fmla="*/ 285750 w 285750"/>
                  <a:gd name="T7" fmla="*/ 0 h 619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5750" h="61912">
                    <a:moveTo>
                      <a:pt x="0" y="61912"/>
                    </a:moveTo>
                    <a:lnTo>
                      <a:pt x="61913" y="23812"/>
                    </a:lnTo>
                    <a:lnTo>
                      <a:pt x="209550" y="0"/>
                    </a:lnTo>
                    <a:lnTo>
                      <a:pt x="285750" y="0"/>
                    </a:lnTo>
                  </a:path>
                </a:pathLst>
              </a:custGeom>
              <a:noFill/>
              <a:ln w="25400">
                <a:solidFill>
                  <a:srgbClr val="00206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41" name="フリーフォーム 15"/>
              <p:cNvSpPr>
                <a:spLocks/>
              </p:cNvSpPr>
              <p:nvPr/>
            </p:nvSpPr>
            <p:spPr bwMode="auto">
              <a:xfrm>
                <a:off x="5457824" y="2263774"/>
                <a:ext cx="163506" cy="56534"/>
              </a:xfrm>
              <a:custGeom>
                <a:avLst/>
                <a:gdLst>
                  <a:gd name="T0" fmla="*/ 100191 w 185737"/>
                  <a:gd name="T1" fmla="*/ 7417 h 114300"/>
                  <a:gd name="T2" fmla="*/ 61656 w 185737"/>
                  <a:gd name="T3" fmla="*/ 1545 h 114300"/>
                  <a:gd name="T4" fmla="*/ 0 w 185737"/>
                  <a:gd name="T5" fmla="*/ 0 h 1143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5737" h="114300">
                    <a:moveTo>
                      <a:pt x="185737" y="114300"/>
                    </a:moveTo>
                    <a:cubicBezTo>
                      <a:pt x="165496" y="78581"/>
                      <a:pt x="145256" y="42863"/>
                      <a:pt x="114300" y="23813"/>
                    </a:cubicBezTo>
                    <a:cubicBezTo>
                      <a:pt x="83344" y="4763"/>
                      <a:pt x="41672" y="2381"/>
                      <a:pt x="0" y="0"/>
                    </a:cubicBezTo>
                  </a:path>
                </a:pathLst>
              </a:custGeom>
              <a:noFill/>
              <a:ln w="25400">
                <a:solidFill>
                  <a:srgbClr val="00206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42" name="フリーフォーム 17"/>
              <p:cNvSpPr>
                <a:spLocks/>
              </p:cNvSpPr>
              <p:nvPr/>
            </p:nvSpPr>
            <p:spPr bwMode="auto">
              <a:xfrm>
                <a:off x="5669459" y="2276475"/>
                <a:ext cx="105865" cy="45951"/>
              </a:xfrm>
              <a:custGeom>
                <a:avLst/>
                <a:gdLst>
                  <a:gd name="T0" fmla="*/ 0 w 97631"/>
                  <a:gd name="T1" fmla="*/ 10166 h 97631"/>
                  <a:gd name="T2" fmla="*/ 32455 w 97631"/>
                  <a:gd name="T3" fmla="*/ 3720 h 97631"/>
                  <a:gd name="T4" fmla="*/ 110889 w 97631"/>
                  <a:gd name="T5" fmla="*/ 0 h 9763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7631" h="97631">
                    <a:moveTo>
                      <a:pt x="0" y="97631"/>
                    </a:moveTo>
                    <a:cubicBezTo>
                      <a:pt x="6151" y="74811"/>
                      <a:pt x="12303" y="51991"/>
                      <a:pt x="28575" y="35719"/>
                    </a:cubicBezTo>
                    <a:cubicBezTo>
                      <a:pt x="44847" y="19447"/>
                      <a:pt x="86916" y="5556"/>
                      <a:pt x="97631" y="0"/>
                    </a:cubicBezTo>
                  </a:path>
                </a:pathLst>
              </a:custGeom>
              <a:noFill/>
              <a:ln w="25400">
                <a:solidFill>
                  <a:srgbClr val="00206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43" name="フリーフォーム 20"/>
              <p:cNvSpPr>
                <a:spLocks/>
              </p:cNvSpPr>
              <p:nvPr/>
            </p:nvSpPr>
            <p:spPr bwMode="auto">
              <a:xfrm>
                <a:off x="5838825" y="2316163"/>
                <a:ext cx="1127125" cy="63500"/>
              </a:xfrm>
              <a:custGeom>
                <a:avLst/>
                <a:gdLst>
                  <a:gd name="T0" fmla="*/ 0 w 995363"/>
                  <a:gd name="T1" fmla="*/ 0 h 61913"/>
                  <a:gd name="T2" fmla="*/ 96865 w 995363"/>
                  <a:gd name="T3" fmla="*/ 10019 h 61913"/>
                  <a:gd name="T4" fmla="*/ 1446056 w 995363"/>
                  <a:gd name="T5" fmla="*/ 65128 h 6191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95363" h="61913">
                    <a:moveTo>
                      <a:pt x="0" y="0"/>
                    </a:moveTo>
                    <a:lnTo>
                      <a:pt x="66675" y="9525"/>
                    </a:lnTo>
                    <a:lnTo>
                      <a:pt x="995363" y="61913"/>
                    </a:lnTo>
                  </a:path>
                </a:pathLst>
              </a:custGeom>
              <a:noFill/>
              <a:ln w="25400">
                <a:solidFill>
                  <a:srgbClr val="00206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44" name="フリーフォーム 21"/>
              <p:cNvSpPr>
                <a:spLocks/>
              </p:cNvSpPr>
              <p:nvPr/>
            </p:nvSpPr>
            <p:spPr bwMode="auto">
              <a:xfrm>
                <a:off x="2716213" y="1811338"/>
                <a:ext cx="284162" cy="119062"/>
              </a:xfrm>
              <a:custGeom>
                <a:avLst/>
                <a:gdLst>
                  <a:gd name="T0" fmla="*/ 0 w 276225"/>
                  <a:gd name="T1" fmla="*/ 0 h 119062"/>
                  <a:gd name="T2" fmla="*/ 180967 w 276225"/>
                  <a:gd name="T3" fmla="*/ 23812 h 119062"/>
                  <a:gd name="T4" fmla="*/ 299887 w 276225"/>
                  <a:gd name="T5" fmla="*/ 119062 h 11906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76225" h="119062">
                    <a:moveTo>
                      <a:pt x="0" y="0"/>
                    </a:moveTo>
                    <a:cubicBezTo>
                      <a:pt x="60325" y="1984"/>
                      <a:pt x="120650" y="3968"/>
                      <a:pt x="166688" y="23812"/>
                    </a:cubicBezTo>
                    <a:cubicBezTo>
                      <a:pt x="212726" y="43656"/>
                      <a:pt x="244475" y="81359"/>
                      <a:pt x="276225" y="119062"/>
                    </a:cubicBezTo>
                  </a:path>
                </a:pathLst>
              </a:custGeom>
              <a:noFill/>
              <a:ln w="25400">
                <a:solidFill>
                  <a:srgbClr val="00206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45" name="フリーフォーム 22"/>
              <p:cNvSpPr>
                <a:spLocks/>
              </p:cNvSpPr>
              <p:nvPr/>
            </p:nvSpPr>
            <p:spPr bwMode="auto">
              <a:xfrm>
                <a:off x="3062288" y="1881188"/>
                <a:ext cx="500062" cy="128587"/>
              </a:xfrm>
              <a:custGeom>
                <a:avLst/>
                <a:gdLst>
                  <a:gd name="T0" fmla="*/ 0 w 500062"/>
                  <a:gd name="T1" fmla="*/ 38063 h 128494"/>
                  <a:gd name="T2" fmla="*/ 185737 w 500062"/>
                  <a:gd name="T3" fmla="*/ 4675 h 128494"/>
                  <a:gd name="T4" fmla="*/ 500062 w 500062"/>
                  <a:gd name="T5" fmla="*/ 128680 h 12849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00062" h="128494">
                    <a:moveTo>
                      <a:pt x="0" y="38007"/>
                    </a:moveTo>
                    <a:cubicBezTo>
                      <a:pt x="51196" y="13797"/>
                      <a:pt x="102393" y="-10412"/>
                      <a:pt x="185737" y="4669"/>
                    </a:cubicBezTo>
                    <a:cubicBezTo>
                      <a:pt x="269081" y="19750"/>
                      <a:pt x="500062" y="128494"/>
                      <a:pt x="500062" y="128494"/>
                    </a:cubicBezTo>
                  </a:path>
                </a:pathLst>
              </a:custGeom>
              <a:noFill/>
              <a:ln w="25400">
                <a:solidFill>
                  <a:srgbClr val="00206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46" name="フリーフォーム 23"/>
              <p:cNvSpPr>
                <a:spLocks/>
              </p:cNvSpPr>
              <p:nvPr/>
            </p:nvSpPr>
            <p:spPr bwMode="auto">
              <a:xfrm>
                <a:off x="2719388" y="1809750"/>
                <a:ext cx="302961" cy="552450"/>
              </a:xfrm>
              <a:custGeom>
                <a:avLst/>
                <a:gdLst>
                  <a:gd name="T0" fmla="*/ 0 w 290512"/>
                  <a:gd name="T1" fmla="*/ 0 h 533400"/>
                  <a:gd name="T2" fmla="*/ 100012 w 290512"/>
                  <a:gd name="T3" fmla="*/ 5291 h 533400"/>
                  <a:gd name="T4" fmla="*/ 195262 w 290512"/>
                  <a:gd name="T5" fmla="*/ 37039 h 533400"/>
                  <a:gd name="T6" fmla="*/ 285750 w 290512"/>
                  <a:gd name="T7" fmla="*/ 126989 h 533400"/>
                  <a:gd name="T8" fmla="*/ 290512 w 290512"/>
                  <a:gd name="T9" fmla="*/ 592615 h 533400"/>
                  <a:gd name="T10" fmla="*/ 0 w 290512"/>
                  <a:gd name="T11" fmla="*/ 539703 h 533400"/>
                  <a:gd name="T12" fmla="*/ 0 w 290512"/>
                  <a:gd name="T13" fmla="*/ 0 h 5334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90512" h="533400">
                    <a:moveTo>
                      <a:pt x="0" y="0"/>
                    </a:moveTo>
                    <a:lnTo>
                      <a:pt x="100012" y="4763"/>
                    </a:lnTo>
                    <a:lnTo>
                      <a:pt x="195262" y="33338"/>
                    </a:lnTo>
                    <a:lnTo>
                      <a:pt x="285750" y="114300"/>
                    </a:lnTo>
                    <a:cubicBezTo>
                      <a:pt x="287337" y="254000"/>
                      <a:pt x="288925" y="393700"/>
                      <a:pt x="290512" y="533400"/>
                    </a:cubicBezTo>
                    <a:lnTo>
                      <a:pt x="0" y="485775"/>
                    </a:lnTo>
                    <a:cubicBezTo>
                      <a:pt x="1587" y="322263"/>
                      <a:pt x="3175" y="158750"/>
                      <a:pt x="0" y="0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7" name="フリーフォーム 25"/>
              <p:cNvSpPr>
                <a:spLocks/>
              </p:cNvSpPr>
              <p:nvPr/>
            </p:nvSpPr>
            <p:spPr bwMode="auto">
              <a:xfrm>
                <a:off x="3067050" y="1872834"/>
                <a:ext cx="488950" cy="551279"/>
              </a:xfrm>
              <a:custGeom>
                <a:avLst/>
                <a:gdLst>
                  <a:gd name="T0" fmla="*/ 0 w 485775"/>
                  <a:gd name="T1" fmla="*/ 32310 h 511969"/>
                  <a:gd name="T2" fmla="*/ 94610 w 485775"/>
                  <a:gd name="T3" fmla="*/ 2692 h 511969"/>
                  <a:gd name="T4" fmla="*/ 186794 w 485775"/>
                  <a:gd name="T5" fmla="*/ 0 h 511969"/>
                  <a:gd name="T6" fmla="*/ 293534 w 485775"/>
                  <a:gd name="T7" fmla="*/ 37694 h 511969"/>
                  <a:gd name="T8" fmla="*/ 414829 w 485775"/>
                  <a:gd name="T9" fmla="*/ 91544 h 511969"/>
                  <a:gd name="T10" fmla="*/ 490031 w 485775"/>
                  <a:gd name="T11" fmla="*/ 137319 h 511969"/>
                  <a:gd name="T12" fmla="*/ 494884 w 485775"/>
                  <a:gd name="T13" fmla="*/ 578890 h 511969"/>
                  <a:gd name="T14" fmla="*/ 0 w 485775"/>
                  <a:gd name="T15" fmla="*/ 522347 h 511969"/>
                  <a:gd name="T16" fmla="*/ 0 w 485775"/>
                  <a:gd name="T17" fmla="*/ 32310 h 5119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485775" h="511969">
                    <a:moveTo>
                      <a:pt x="0" y="28575"/>
                    </a:moveTo>
                    <a:lnTo>
                      <a:pt x="92869" y="2381"/>
                    </a:lnTo>
                    <a:lnTo>
                      <a:pt x="183356" y="0"/>
                    </a:lnTo>
                    <a:lnTo>
                      <a:pt x="288131" y="33337"/>
                    </a:lnTo>
                    <a:lnTo>
                      <a:pt x="407194" y="80962"/>
                    </a:lnTo>
                    <a:lnTo>
                      <a:pt x="481012" y="121444"/>
                    </a:lnTo>
                    <a:cubicBezTo>
                      <a:pt x="482600" y="251619"/>
                      <a:pt x="484187" y="381794"/>
                      <a:pt x="485775" y="511969"/>
                    </a:cubicBezTo>
                    <a:lnTo>
                      <a:pt x="0" y="461962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8" name="フリーフォーム 26"/>
              <p:cNvSpPr>
                <a:spLocks/>
              </p:cNvSpPr>
              <p:nvPr/>
            </p:nvSpPr>
            <p:spPr bwMode="auto">
              <a:xfrm>
                <a:off x="3611361" y="2163600"/>
                <a:ext cx="371283" cy="304947"/>
              </a:xfrm>
              <a:custGeom>
                <a:avLst/>
                <a:gdLst>
                  <a:gd name="T0" fmla="*/ 0 w 357188"/>
                  <a:gd name="T1" fmla="*/ 0 h 278606"/>
                  <a:gd name="T2" fmla="*/ 209550 w 357188"/>
                  <a:gd name="T3" fmla="*/ 37883 h 278606"/>
                  <a:gd name="T4" fmla="*/ 357188 w 357188"/>
                  <a:gd name="T5" fmla="*/ 116016 h 278606"/>
                  <a:gd name="T6" fmla="*/ 357188 w 357188"/>
                  <a:gd name="T7" fmla="*/ 277020 h 278606"/>
                  <a:gd name="T8" fmla="*/ 2381 w 357188"/>
                  <a:gd name="T9" fmla="*/ 239138 h 278606"/>
                  <a:gd name="T10" fmla="*/ 0 w 357188"/>
                  <a:gd name="T11" fmla="*/ 0 h 27860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57188" h="278606">
                    <a:moveTo>
                      <a:pt x="0" y="0"/>
                    </a:moveTo>
                    <a:lnTo>
                      <a:pt x="209550" y="38100"/>
                    </a:lnTo>
                    <a:lnTo>
                      <a:pt x="357188" y="116681"/>
                    </a:lnTo>
                    <a:lnTo>
                      <a:pt x="357188" y="278606"/>
                    </a:lnTo>
                    <a:lnTo>
                      <a:pt x="2381" y="240506"/>
                    </a:lnTo>
                    <a:cubicBezTo>
                      <a:pt x="1587" y="161131"/>
                      <a:pt x="794" y="81756"/>
                      <a:pt x="0" y="0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9" name="フリーフォーム 452"/>
              <p:cNvSpPr>
                <a:spLocks/>
              </p:cNvSpPr>
              <p:nvPr/>
            </p:nvSpPr>
            <p:spPr bwMode="auto">
              <a:xfrm>
                <a:off x="6956425" y="2379663"/>
                <a:ext cx="47625" cy="46037"/>
              </a:xfrm>
              <a:custGeom>
                <a:avLst/>
                <a:gdLst>
                  <a:gd name="T0" fmla="*/ 0 w 142875"/>
                  <a:gd name="T1" fmla="*/ 4319 h 44377"/>
                  <a:gd name="T2" fmla="*/ 3130 w 142875"/>
                  <a:gd name="T3" fmla="*/ 4319 h 44377"/>
                  <a:gd name="T4" fmla="*/ 5365 w 142875"/>
                  <a:gd name="T5" fmla="*/ 49203 h 4437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42875" h="44377">
                    <a:moveTo>
                      <a:pt x="0" y="3895"/>
                    </a:moveTo>
                    <a:cubicBezTo>
                      <a:pt x="29766" y="521"/>
                      <a:pt x="59532" y="-2852"/>
                      <a:pt x="83344" y="3895"/>
                    </a:cubicBezTo>
                    <a:cubicBezTo>
                      <a:pt x="107157" y="10642"/>
                      <a:pt x="125016" y="27509"/>
                      <a:pt x="142875" y="44377"/>
                    </a:cubicBezTo>
                  </a:path>
                </a:pathLst>
              </a:custGeom>
              <a:noFill/>
              <a:ln w="25400">
                <a:solidFill>
                  <a:srgbClr val="00206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50" name="フリーフォーム 105"/>
              <p:cNvSpPr>
                <a:spLocks/>
              </p:cNvSpPr>
              <p:nvPr/>
            </p:nvSpPr>
            <p:spPr bwMode="auto">
              <a:xfrm>
                <a:off x="7056438" y="2384425"/>
                <a:ext cx="49212" cy="46038"/>
              </a:xfrm>
              <a:custGeom>
                <a:avLst/>
                <a:gdLst>
                  <a:gd name="T0" fmla="*/ 0 w 142875"/>
                  <a:gd name="T1" fmla="*/ 52746 h 42862"/>
                  <a:gd name="T2" fmla="*/ 2899 w 142875"/>
                  <a:gd name="T3" fmla="*/ 11722 h 42862"/>
                  <a:gd name="T4" fmla="*/ 5798 w 142875"/>
                  <a:gd name="T5" fmla="*/ 0 h 4286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42875" h="42862">
                    <a:moveTo>
                      <a:pt x="0" y="42862"/>
                    </a:moveTo>
                    <a:cubicBezTo>
                      <a:pt x="23813" y="29765"/>
                      <a:pt x="47626" y="16669"/>
                      <a:pt x="71438" y="9525"/>
                    </a:cubicBezTo>
                    <a:cubicBezTo>
                      <a:pt x="95250" y="2381"/>
                      <a:pt x="142875" y="0"/>
                      <a:pt x="142875" y="0"/>
                    </a:cubicBezTo>
                  </a:path>
                </a:pathLst>
              </a:custGeom>
              <a:noFill/>
              <a:ln w="25400">
                <a:solidFill>
                  <a:srgbClr val="00206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51" name="フリーフォーム 455"/>
              <p:cNvSpPr>
                <a:spLocks/>
              </p:cNvSpPr>
              <p:nvPr/>
            </p:nvSpPr>
            <p:spPr bwMode="auto">
              <a:xfrm>
                <a:off x="5834063" y="2316163"/>
                <a:ext cx="1266825" cy="377825"/>
              </a:xfrm>
              <a:custGeom>
                <a:avLst/>
                <a:gdLst>
                  <a:gd name="T0" fmla="*/ 0 w 1266825"/>
                  <a:gd name="T1" fmla="*/ 0 h 376238"/>
                  <a:gd name="T2" fmla="*/ 4762 w 1266825"/>
                  <a:gd name="T3" fmla="*/ 292969 h 376238"/>
                  <a:gd name="T4" fmla="*/ 1266825 w 1266825"/>
                  <a:gd name="T5" fmla="*/ 379419 h 376238"/>
                  <a:gd name="T6" fmla="*/ 1264443 w 1266825"/>
                  <a:gd name="T7" fmla="*/ 74443 h 376238"/>
                  <a:gd name="T8" fmla="*/ 1226343 w 1266825"/>
                  <a:gd name="T9" fmla="*/ 115266 h 376238"/>
                  <a:gd name="T10" fmla="*/ 1226343 w 1266825"/>
                  <a:gd name="T11" fmla="*/ 180103 h 376238"/>
                  <a:gd name="T12" fmla="*/ 1169193 w 1266825"/>
                  <a:gd name="T13" fmla="*/ 175301 h 376238"/>
                  <a:gd name="T14" fmla="*/ 1169193 w 1266825"/>
                  <a:gd name="T15" fmla="*/ 100859 h 376238"/>
                  <a:gd name="T16" fmla="*/ 1133475 w 1266825"/>
                  <a:gd name="T17" fmla="*/ 76844 h 376238"/>
                  <a:gd name="T18" fmla="*/ 0 w 1266825"/>
                  <a:gd name="T19" fmla="*/ 0 h 37623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266825" h="376238">
                    <a:moveTo>
                      <a:pt x="0" y="0"/>
                    </a:moveTo>
                    <a:cubicBezTo>
                      <a:pt x="1587" y="96838"/>
                      <a:pt x="3175" y="193675"/>
                      <a:pt x="4762" y="290513"/>
                    </a:cubicBezTo>
                    <a:lnTo>
                      <a:pt x="1266825" y="376238"/>
                    </a:lnTo>
                    <a:lnTo>
                      <a:pt x="1264443" y="73819"/>
                    </a:lnTo>
                    <a:lnTo>
                      <a:pt x="1226343" y="114300"/>
                    </a:lnTo>
                    <a:lnTo>
                      <a:pt x="1226343" y="178594"/>
                    </a:lnTo>
                    <a:lnTo>
                      <a:pt x="1169193" y="173832"/>
                    </a:lnTo>
                    <a:lnTo>
                      <a:pt x="1169193" y="100013"/>
                    </a:lnTo>
                    <a:lnTo>
                      <a:pt x="1133475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2" name="フリーフォーム 1"/>
              <p:cNvSpPr>
                <a:spLocks/>
              </p:cNvSpPr>
              <p:nvPr/>
            </p:nvSpPr>
            <p:spPr bwMode="auto">
              <a:xfrm>
                <a:off x="5670550" y="2281238"/>
                <a:ext cx="102043" cy="317500"/>
              </a:xfrm>
              <a:custGeom>
                <a:avLst/>
                <a:gdLst>
                  <a:gd name="T0" fmla="*/ 0 w 97436"/>
                  <a:gd name="T1" fmla="*/ 50033 h 317292"/>
                  <a:gd name="T2" fmla="*/ 22944 w 97436"/>
                  <a:gd name="T3" fmla="*/ 20013 h 317292"/>
                  <a:gd name="T4" fmla="*/ 61184 w 97436"/>
                  <a:gd name="T5" fmla="*/ 7505 h 317292"/>
                  <a:gd name="T6" fmla="*/ 96874 w 97436"/>
                  <a:gd name="T7" fmla="*/ 0 h 317292"/>
                  <a:gd name="T8" fmla="*/ 99424 w 97436"/>
                  <a:gd name="T9" fmla="*/ 317708 h 317292"/>
                  <a:gd name="T10" fmla="*/ 0 w 97436"/>
                  <a:gd name="T11" fmla="*/ 315206 h 317292"/>
                  <a:gd name="T12" fmla="*/ 0 w 97436"/>
                  <a:gd name="T13" fmla="*/ 50033 h 3172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7436" h="317292">
                    <a:moveTo>
                      <a:pt x="0" y="49967"/>
                    </a:moveTo>
                    <a:lnTo>
                      <a:pt x="22485" y="19987"/>
                    </a:lnTo>
                    <a:lnTo>
                      <a:pt x="59960" y="7495"/>
                    </a:lnTo>
                    <a:lnTo>
                      <a:pt x="94937" y="0"/>
                    </a:lnTo>
                    <a:lnTo>
                      <a:pt x="97436" y="317292"/>
                    </a:lnTo>
                    <a:lnTo>
                      <a:pt x="0" y="314794"/>
                    </a:lnTo>
                    <a:lnTo>
                      <a:pt x="0" y="49967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3" name="フリーフォーム 2"/>
              <p:cNvSpPr>
                <a:spLocks/>
              </p:cNvSpPr>
              <p:nvPr/>
            </p:nvSpPr>
            <p:spPr bwMode="auto">
              <a:xfrm>
                <a:off x="5456238" y="2265363"/>
                <a:ext cx="160337" cy="322262"/>
              </a:xfrm>
              <a:custGeom>
                <a:avLst/>
                <a:gdLst>
                  <a:gd name="T0" fmla="*/ 7537 w 159895"/>
                  <a:gd name="T1" fmla="*/ 0 h 322289"/>
                  <a:gd name="T2" fmla="*/ 70341 w 159895"/>
                  <a:gd name="T3" fmla="*/ 4997 h 322289"/>
                  <a:gd name="T4" fmla="*/ 130633 w 159895"/>
                  <a:gd name="T5" fmla="*/ 27478 h 322289"/>
                  <a:gd name="T6" fmla="*/ 160780 w 159895"/>
                  <a:gd name="T7" fmla="*/ 49959 h 322289"/>
                  <a:gd name="T8" fmla="*/ 158267 w 159895"/>
                  <a:gd name="T9" fmla="*/ 322235 h 322289"/>
                  <a:gd name="T10" fmla="*/ 0 w 159895"/>
                  <a:gd name="T11" fmla="*/ 307246 h 322289"/>
                  <a:gd name="T12" fmla="*/ 7537 w 159895"/>
                  <a:gd name="T13" fmla="*/ 0 h 32228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59895" h="322289">
                    <a:moveTo>
                      <a:pt x="7495" y="0"/>
                    </a:moveTo>
                    <a:lnTo>
                      <a:pt x="69954" y="4997"/>
                    </a:lnTo>
                    <a:lnTo>
                      <a:pt x="129914" y="27482"/>
                    </a:lnTo>
                    <a:lnTo>
                      <a:pt x="159895" y="49967"/>
                    </a:lnTo>
                    <a:lnTo>
                      <a:pt x="157396" y="322289"/>
                    </a:lnTo>
                    <a:lnTo>
                      <a:pt x="0" y="307298"/>
                    </a:lnTo>
                    <a:lnTo>
                      <a:pt x="7495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4" name="テキスト ボックス 1"/>
              <p:cNvSpPr txBox="1">
                <a:spLocks noChangeArrowheads="1"/>
              </p:cNvSpPr>
              <p:nvPr/>
            </p:nvSpPr>
            <p:spPr bwMode="auto">
              <a:xfrm>
                <a:off x="2773352" y="2616390"/>
                <a:ext cx="1203336" cy="21348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9pPr>
              </a:lstStyle>
              <a:p>
                <a:pPr algn="ctr">
                  <a:lnSpc>
                    <a:spcPts val="1300"/>
                  </a:lnSpc>
                </a:pPr>
                <a:r>
                  <a:rPr lang="ja-JP" altLang="en-US" sz="1100" dirty="0">
                    <a:latin typeface="メイリオ" pitchFamily="50" charset="-128"/>
                  </a:rPr>
                  <a:t>①地下水バイパス</a:t>
                </a:r>
              </a:p>
            </p:txBody>
          </p:sp>
          <p:sp>
            <p:nvSpPr>
              <p:cNvPr id="55" name="テキスト ボックス 93"/>
              <p:cNvSpPr txBox="1">
                <a:spLocks noChangeArrowheads="1"/>
              </p:cNvSpPr>
              <p:nvPr/>
            </p:nvSpPr>
            <p:spPr bwMode="auto">
              <a:xfrm>
                <a:off x="4873624" y="2500909"/>
                <a:ext cx="348920" cy="16045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prstDash val="sysDash"/>
                    <a:miter lim="800000"/>
                    <a:headEnd/>
                    <a:tailEnd/>
                  </a14:hiddenLine>
                </a:ext>
              </a:extLst>
            </p:spPr>
            <p:txBody>
              <a:bodyPr lIns="36000" tIns="36000" rIns="36000" bIns="36000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9pPr>
              </a:lstStyle>
              <a:p>
                <a:pPr algn="ctr"/>
                <a:r>
                  <a:rPr lang="ja-JP" altLang="en-US" sz="700">
                    <a:latin typeface="メイリオ" pitchFamily="50" charset="-128"/>
                  </a:rPr>
                  <a:t>ポンプ</a:t>
                </a:r>
                <a:endParaRPr lang="en-US" altLang="ja-JP" sz="700">
                  <a:latin typeface="メイリオ" pitchFamily="50" charset="-128"/>
                </a:endParaRPr>
              </a:p>
            </p:txBody>
          </p:sp>
          <p:sp>
            <p:nvSpPr>
              <p:cNvPr id="56" name="テキスト ボックス 2"/>
              <p:cNvSpPr txBox="1">
                <a:spLocks noChangeArrowheads="1"/>
              </p:cNvSpPr>
              <p:nvPr/>
            </p:nvSpPr>
            <p:spPr bwMode="auto">
              <a:xfrm>
                <a:off x="5889104" y="2401273"/>
                <a:ext cx="858730" cy="205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9pPr>
              </a:lstStyle>
              <a:p>
                <a:r>
                  <a:rPr lang="ja-JP" altLang="en-US" sz="900">
                    <a:solidFill>
                      <a:schemeClr val="bg1"/>
                    </a:solidFill>
                    <a:latin typeface="メイリオ" pitchFamily="50" charset="-128"/>
                  </a:rPr>
                  <a:t>中粒砂岩層</a:t>
                </a:r>
              </a:p>
            </p:txBody>
          </p:sp>
          <p:sp>
            <p:nvSpPr>
              <p:cNvPr id="57" name="テキスト ボックス 95"/>
              <p:cNvSpPr txBox="1">
                <a:spLocks noChangeArrowheads="1"/>
              </p:cNvSpPr>
              <p:nvPr/>
            </p:nvSpPr>
            <p:spPr bwMode="auto">
              <a:xfrm>
                <a:off x="5989690" y="2814313"/>
                <a:ext cx="429365" cy="205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itchFamily="34" charset="0"/>
                    <a:ea typeface="メイリオ" pitchFamily="50" charset="-128"/>
                    <a:cs typeface="メイリオ" pitchFamily="50" charset="-128"/>
                  </a:defRPr>
                </a:lvl9pPr>
              </a:lstStyle>
              <a:p>
                <a:r>
                  <a:rPr lang="ja-JP" altLang="en-US" sz="900">
                    <a:solidFill>
                      <a:schemeClr val="bg1"/>
                    </a:solidFill>
                    <a:latin typeface="メイリオ" pitchFamily="50" charset="-128"/>
                  </a:rPr>
                  <a:t>互層</a:t>
                </a:r>
              </a:p>
            </p:txBody>
          </p:sp>
          <p:cxnSp>
            <p:nvCxnSpPr>
              <p:cNvPr id="58" name="直線矢印コネクタ 57"/>
              <p:cNvCxnSpPr/>
              <p:nvPr/>
            </p:nvCxnSpPr>
            <p:spPr bwMode="auto">
              <a:xfrm flipH="1" flipV="1">
                <a:off x="4057650" y="2506663"/>
                <a:ext cx="379413" cy="365125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矢印コネクタ 58"/>
              <p:cNvCxnSpPr/>
              <p:nvPr/>
            </p:nvCxnSpPr>
            <p:spPr bwMode="auto">
              <a:xfrm flipV="1">
                <a:off x="5199343" y="2587625"/>
                <a:ext cx="409575" cy="2428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テキスト ボックス 1"/>
            <p:cNvSpPr txBox="1">
              <a:spLocks noChangeArrowheads="1"/>
            </p:cNvSpPr>
            <p:nvPr/>
          </p:nvSpPr>
          <p:spPr bwMode="auto">
            <a:xfrm>
              <a:off x="1810208" y="5975802"/>
              <a:ext cx="1088323" cy="2438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square" lIns="35996" tIns="35996" rIns="35996" bIns="35996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9pPr>
            </a:lstStyle>
            <a:p>
              <a:pPr algn="ctr">
                <a:lnSpc>
                  <a:spcPts val="1300"/>
                </a:lnSpc>
              </a:pPr>
              <a:r>
                <a:rPr lang="ja-JP" altLang="en-US" sz="1100" dirty="0">
                  <a:latin typeface="メイリオ" pitchFamily="50" charset="-128"/>
                </a:rPr>
                <a:t>②サブドレン</a:t>
              </a:r>
            </a:p>
          </p:txBody>
        </p:sp>
        <p:cxnSp>
          <p:nvCxnSpPr>
            <p:cNvPr id="18" name="直線矢印コネクタ 17"/>
            <p:cNvCxnSpPr/>
            <p:nvPr/>
          </p:nvCxnSpPr>
          <p:spPr bwMode="auto">
            <a:xfrm flipH="1" flipV="1">
              <a:off x="470308" y="5338320"/>
              <a:ext cx="319980" cy="41949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"/>
            <p:cNvSpPr txBox="1">
              <a:spLocks noChangeArrowheads="1"/>
            </p:cNvSpPr>
            <p:nvPr/>
          </p:nvSpPr>
          <p:spPr bwMode="auto">
            <a:xfrm>
              <a:off x="1849072" y="6358596"/>
              <a:ext cx="692752" cy="2438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square" lIns="35996" tIns="35996" rIns="35996" bIns="35996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9pPr>
            </a:lstStyle>
            <a:p>
              <a:pPr algn="ctr">
                <a:lnSpc>
                  <a:spcPts val="1300"/>
                </a:lnSpc>
              </a:pPr>
              <a:r>
                <a:rPr lang="ja-JP" altLang="en-US" sz="1100" dirty="0">
                  <a:latin typeface="メイリオ" pitchFamily="50" charset="-128"/>
                </a:rPr>
                <a:t>③凍土壁</a:t>
              </a:r>
            </a:p>
          </p:txBody>
        </p:sp>
        <p:cxnSp>
          <p:nvCxnSpPr>
            <p:cNvPr id="20" name="直線矢印コネクタ 19"/>
            <p:cNvCxnSpPr>
              <a:endCxn id="32" idx="3"/>
            </p:cNvCxnSpPr>
            <p:nvPr/>
          </p:nvCxnSpPr>
          <p:spPr bwMode="auto">
            <a:xfrm flipV="1">
              <a:off x="2551863" y="6298025"/>
              <a:ext cx="728395" cy="19927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矢印コネクタ 20"/>
            <p:cNvCxnSpPr>
              <a:endCxn id="32" idx="1"/>
            </p:cNvCxnSpPr>
            <p:nvPr/>
          </p:nvCxnSpPr>
          <p:spPr bwMode="auto">
            <a:xfrm flipH="1" flipV="1">
              <a:off x="1046598" y="6154764"/>
              <a:ext cx="802447" cy="33756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テキスト ボックス 1"/>
            <p:cNvSpPr txBox="1">
              <a:spLocks noChangeArrowheads="1"/>
            </p:cNvSpPr>
            <p:nvPr/>
          </p:nvSpPr>
          <p:spPr bwMode="auto">
            <a:xfrm>
              <a:off x="3416337" y="5763385"/>
              <a:ext cx="1186341" cy="2438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square" lIns="35996" tIns="35996" rIns="35996" bIns="35996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9pPr>
            </a:lstStyle>
            <a:p>
              <a:pPr algn="ctr">
                <a:lnSpc>
                  <a:spcPts val="1300"/>
                </a:lnSpc>
              </a:pPr>
              <a:r>
                <a:rPr lang="ja-JP" altLang="en-US" sz="1100" dirty="0">
                  <a:latin typeface="メイリオ" pitchFamily="50" charset="-128"/>
                </a:rPr>
                <a:t>②地下水ドレン</a:t>
              </a:r>
            </a:p>
          </p:txBody>
        </p:sp>
        <p:sp>
          <p:nvSpPr>
            <p:cNvPr id="26" name="テキスト ボックス 1"/>
            <p:cNvSpPr txBox="1">
              <a:spLocks noChangeArrowheads="1"/>
            </p:cNvSpPr>
            <p:nvPr/>
          </p:nvSpPr>
          <p:spPr bwMode="auto">
            <a:xfrm>
              <a:off x="3589342" y="6400713"/>
              <a:ext cx="1063660" cy="2438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square" lIns="35996" tIns="35996" rIns="35996" bIns="35996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メイリオ" pitchFamily="50" charset="-128"/>
                  <a:cs typeface="メイリオ" pitchFamily="50" charset="-128"/>
                </a:defRPr>
              </a:lvl9pPr>
            </a:lstStyle>
            <a:p>
              <a:pPr algn="ctr">
                <a:lnSpc>
                  <a:spcPts val="1300"/>
                </a:lnSpc>
              </a:pPr>
              <a:r>
                <a:rPr lang="ja-JP" altLang="en-US" sz="1100" dirty="0">
                  <a:latin typeface="メイリオ" pitchFamily="50" charset="-128"/>
                </a:rPr>
                <a:t>⑤海側遮水壁</a:t>
              </a:r>
            </a:p>
          </p:txBody>
        </p:sp>
        <p:cxnSp>
          <p:nvCxnSpPr>
            <p:cNvPr id="27" name="直線矢印コネクタ 26"/>
            <p:cNvCxnSpPr/>
            <p:nvPr/>
          </p:nvCxnSpPr>
          <p:spPr bwMode="auto">
            <a:xfrm flipV="1">
              <a:off x="4232920" y="5487572"/>
              <a:ext cx="359263" cy="27381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矢印コネクタ 27"/>
            <p:cNvCxnSpPr/>
            <p:nvPr/>
          </p:nvCxnSpPr>
          <p:spPr bwMode="auto">
            <a:xfrm flipV="1">
              <a:off x="4376937" y="6096589"/>
              <a:ext cx="286293" cy="30412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フリーフォーム 28"/>
            <p:cNvSpPr/>
            <p:nvPr/>
          </p:nvSpPr>
          <p:spPr>
            <a:xfrm>
              <a:off x="1473995" y="5384730"/>
              <a:ext cx="295275" cy="273118"/>
            </a:xfrm>
            <a:custGeom>
              <a:avLst/>
              <a:gdLst>
                <a:gd name="connsiteX0" fmla="*/ 7144 w 295275"/>
                <a:gd name="connsiteY0" fmla="*/ 40481 h 247650"/>
                <a:gd name="connsiteX1" fmla="*/ 71437 w 295275"/>
                <a:gd name="connsiteY1" fmla="*/ 19050 h 247650"/>
                <a:gd name="connsiteX2" fmla="*/ 190500 w 295275"/>
                <a:gd name="connsiteY2" fmla="*/ 4762 h 247650"/>
                <a:gd name="connsiteX3" fmla="*/ 295275 w 295275"/>
                <a:gd name="connsiteY3" fmla="*/ 0 h 247650"/>
                <a:gd name="connsiteX4" fmla="*/ 288131 w 295275"/>
                <a:gd name="connsiteY4" fmla="*/ 247650 h 247650"/>
                <a:gd name="connsiteX5" fmla="*/ 0 w 295275"/>
                <a:gd name="connsiteY5" fmla="*/ 209550 h 247650"/>
                <a:gd name="connsiteX6" fmla="*/ 7144 w 295275"/>
                <a:gd name="connsiteY6" fmla="*/ 40481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5275" h="247650">
                  <a:moveTo>
                    <a:pt x="7144" y="40481"/>
                  </a:moveTo>
                  <a:lnTo>
                    <a:pt x="71437" y="19050"/>
                  </a:lnTo>
                  <a:lnTo>
                    <a:pt x="190500" y="4762"/>
                  </a:lnTo>
                  <a:lnTo>
                    <a:pt x="295275" y="0"/>
                  </a:lnTo>
                  <a:lnTo>
                    <a:pt x="288131" y="247650"/>
                  </a:lnTo>
                  <a:lnTo>
                    <a:pt x="0" y="209550"/>
                  </a:lnTo>
                  <a:cubicBezTo>
                    <a:pt x="794" y="153194"/>
                    <a:pt x="1587" y="96837"/>
                    <a:pt x="7144" y="40481"/>
                  </a:cubicBezTo>
                  <a:close/>
                </a:path>
              </a:pathLst>
            </a:custGeom>
            <a:solidFill>
              <a:srgbClr val="002060"/>
            </a:soli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5327821" y="6119203"/>
              <a:ext cx="273251" cy="58469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5421982" y="-6645"/>
            <a:ext cx="4860965" cy="6864645"/>
            <a:chOff x="4917926" y="-6645"/>
            <a:chExt cx="4860965" cy="686464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5008" y="-6645"/>
              <a:ext cx="4753883" cy="6864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7926" y="5661248"/>
              <a:ext cx="1619250" cy="32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" name="グループ化 24"/>
          <p:cNvGrpSpPr/>
          <p:nvPr/>
        </p:nvGrpSpPr>
        <p:grpSpPr>
          <a:xfrm>
            <a:off x="-3281" y="6237312"/>
            <a:ext cx="5604353" cy="307777"/>
            <a:chOff x="133522" y="6433592"/>
            <a:chExt cx="5604353" cy="307777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421554" y="6597353"/>
              <a:ext cx="4680520" cy="0"/>
            </a:xfrm>
            <a:prstGeom prst="line">
              <a:avLst/>
            </a:prstGeom>
            <a:ln w="28575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テキスト ボックス 11"/>
            <p:cNvSpPr txBox="1"/>
            <p:nvPr/>
          </p:nvSpPr>
          <p:spPr>
            <a:xfrm>
              <a:off x="133522" y="6433592"/>
              <a:ext cx="560435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A</a:t>
              </a:r>
              <a:r>
                <a:rPr kumimoji="1" lang="ja-JP" altLang="en-US" sz="1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　　　　　　　　　　　　　　　　　　　　　　　　　</a:t>
              </a:r>
              <a:r>
                <a:rPr kumimoji="1" lang="en-US" altLang="ja-JP" sz="1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A’</a:t>
              </a:r>
              <a:endPara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23" name="テキスト ボックス 22"/>
          <p:cNvSpPr txBox="1"/>
          <p:nvPr/>
        </p:nvSpPr>
        <p:spPr>
          <a:xfrm>
            <a:off x="140735" y="54928"/>
            <a:ext cx="5244313" cy="287001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1200" b="1" dirty="0" smtClean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＜汚染</a:t>
            </a:r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水対策の３つの基本</a:t>
            </a:r>
            <a:r>
              <a:rPr lang="ja-JP" altLang="en-US" sz="1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方針＞</a:t>
            </a:r>
            <a:endParaRPr lang="en-US" altLang="ja-JP" sz="1400" b="1" dirty="0" smtClean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endParaRPr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2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(1)</a:t>
            </a:r>
            <a:r>
              <a:rPr lang="ja-JP" altLang="en-US" sz="12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汚染源</a:t>
            </a: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に水を「近づけない」</a:t>
            </a:r>
          </a:p>
          <a:p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新たな汚染水の発生を抑制するため、原子炉建屋内への地下水流入</a:t>
            </a: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を抑制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。周辺地下水のくみ上げ、建屋周辺への遮水壁の造成等を</a:t>
            </a: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実施（図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①②③④等</a:t>
            </a: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）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。</a:t>
            </a:r>
          </a:p>
          <a:p>
            <a:endParaRPr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2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(2)</a:t>
            </a:r>
            <a:r>
              <a:rPr lang="ja-JP" altLang="en-US" sz="12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汚染</a:t>
            </a: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水を「漏らさない」</a:t>
            </a:r>
          </a:p>
          <a:p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汚染水が海洋に漏えいしないよう、護岸への遮水壁の設置や、溶接型</a:t>
            </a: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タンク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の切り替え等を</a:t>
            </a: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実施（図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⑤⑥⑦等</a:t>
            </a: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）。</a:t>
            </a:r>
            <a:endParaRPr lang="en-US" altLang="ja-JP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endParaRPr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2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(3)</a:t>
            </a:r>
            <a:r>
              <a:rPr lang="ja-JP" altLang="en-US" sz="12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汚染源</a:t>
            </a: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を「取り除く」</a:t>
            </a:r>
          </a:p>
          <a:p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タンク内の汚染水の浄化や、地下トンネル（トレンチ）内の汚染水の</a:t>
            </a: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除去を実施（図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⑧⑨等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99367" y="3296017"/>
            <a:ext cx="31694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＜</a:t>
            </a:r>
            <a:r>
              <a:rPr lang="ja-JP" altLang="en-US" sz="12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福島第一原子力発電所の断面</a:t>
            </a:r>
            <a:r>
              <a:rPr lang="en-US" altLang="ja-JP" sz="12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(A-A’)</a:t>
            </a:r>
            <a:r>
              <a:rPr lang="ja-JP" altLang="en-US" sz="12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図</a:t>
            </a:r>
            <a:r>
              <a:rPr kumimoji="1" lang="ja-JP" altLang="en-US" sz="12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＞</a:t>
            </a:r>
            <a:endParaRPr kumimoji="1" lang="ja-JP" altLang="en-US" b="1" dirty="0" smtClean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464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866</TotalTime>
  <Words>185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METI</dc:creator>
  <cp:lastModifiedBy>METI</cp:lastModifiedBy>
  <cp:revision>77</cp:revision>
  <cp:lastPrinted>2015-08-21T06:55:03Z</cp:lastPrinted>
  <dcterms:created xsi:type="dcterms:W3CDTF">2017-04-04T10:48:56Z</dcterms:created>
  <dcterms:modified xsi:type="dcterms:W3CDTF">2017-04-18T11:34:51Z</dcterms:modified>
</cp:coreProperties>
</file>